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81" r:id="rId22"/>
    <p:sldId id="282" r:id="rId23"/>
    <p:sldId id="277" r:id="rId24"/>
    <p:sldId id="280" r:id="rId25"/>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50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a:t>Spustelėję redag. ruoš. pavad. stilių</a:t>
            </a:r>
          </a:p>
        </p:txBody>
      </p:sp>
      <p:sp>
        <p:nvSpPr>
          <p:cNvPr id="3" name="Antrinis pavadinima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Spustelėję redag. ruoš. paantrš. stilių</a:t>
            </a:r>
          </a:p>
        </p:txBody>
      </p:sp>
      <p:sp>
        <p:nvSpPr>
          <p:cNvPr id="4" name="Datos vietos rezervavimo ženklas 3"/>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1276558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Vertikalaus teksto vietos rezervavimo ženklas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211789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a:t>Spustelėję redag. ruoš. pavad. stilių</a:t>
            </a:r>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274604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160064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a:t>Spustelėję redag. ruoš. pavad. stilių</a:t>
            </a:r>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os vietos rezervavimo ženklas 3"/>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75278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4"/>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243834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Spustelėję redag. ruoš. pavad. stilių</a:t>
            </a:r>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6"/>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259092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Datos vietos rezervavimo ženklas 2"/>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410646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272602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a:t>Spustelėję redag. ruoš. pavad. stilių</a:t>
            </a:r>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86536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a:t>Spustelėję redag. ruoš. pavad. stilių</a:t>
            </a:r>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A8EACE34-5AEE-4A28-B1BA-FEB5B4F52846}" type="datetimeFigureOut">
              <a:rPr lang="lt-LT" smtClean="0"/>
              <a:pPr/>
              <a:t>2016-10-03</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E573D0A2-A181-43C1-9F76-0DDB89A5212A}" type="slidenum">
              <a:rPr lang="lt-LT" smtClean="0"/>
              <a:pPr/>
              <a:t>‹#›</a:t>
            </a:fld>
            <a:endParaRPr lang="lt-LT"/>
          </a:p>
        </p:txBody>
      </p:sp>
    </p:spTree>
    <p:extLst>
      <p:ext uri="{BB962C8B-B14F-4D97-AF65-F5344CB8AC3E}">
        <p14:creationId xmlns:p14="http://schemas.microsoft.com/office/powerpoint/2010/main" val="171555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a:t>Spustelėję redag. ruoš. pavad. stilių</a:t>
            </a:r>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ACE34-5AEE-4A28-B1BA-FEB5B4F52846}" type="datetimeFigureOut">
              <a:rPr lang="lt-LT" smtClean="0"/>
              <a:pPr/>
              <a:t>2016-10-03</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3D0A2-A181-43C1-9F76-0DDB89A5212A}" type="slidenum">
              <a:rPr lang="lt-LT" smtClean="0"/>
              <a:pPr/>
              <a:t>‹#›</a:t>
            </a:fld>
            <a:endParaRPr lang="lt-LT"/>
          </a:p>
        </p:txBody>
      </p:sp>
    </p:spTree>
    <p:extLst>
      <p:ext uri="{BB962C8B-B14F-4D97-AF65-F5344CB8AC3E}">
        <p14:creationId xmlns:p14="http://schemas.microsoft.com/office/powerpoint/2010/main" val="3786192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lstStyle/>
          <a:p>
            <a:endParaRPr lang="lt-LT"/>
          </a:p>
        </p:txBody>
      </p:sp>
      <p:sp>
        <p:nvSpPr>
          <p:cNvPr id="3" name="Antrinis pavadinimas 2"/>
          <p:cNvSpPr>
            <a:spLocks noGrp="1"/>
          </p:cNvSpPr>
          <p:nvPr>
            <p:ph type="subTitle" idx="1"/>
          </p:nvPr>
        </p:nvSpPr>
        <p:spPr/>
        <p:txBody>
          <a:bodyPr/>
          <a:lstStyle/>
          <a:p>
            <a:endParaRPr lang="lt-LT"/>
          </a:p>
        </p:txBody>
      </p:sp>
      <p:pic>
        <p:nvPicPr>
          <p:cNvPr id="1026" name="Picture 2" descr="C:\Users\Striukas\Desktop\DSC038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60" y="0"/>
            <a:ext cx="10286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0528" y="1052736"/>
            <a:ext cx="9649072" cy="4708981"/>
          </a:xfrm>
          <a:prstGeom prst="rect">
            <a:avLst/>
          </a:prstGeom>
          <a:noFill/>
        </p:spPr>
        <p:txBody>
          <a:bodyPr wrap="square" rtlCol="0">
            <a:spAutoFit/>
          </a:bodyPr>
          <a:lstStyle/>
          <a:p>
            <a:r>
              <a:rPr lang="lt-LT" sz="5400" i="1" dirty="0">
                <a:effectLst/>
                <a:latin typeface="Times New Roman" panose="02020603050405020304" pitchFamily="18" charset="0"/>
                <a:ea typeface="Calibri"/>
                <a:cs typeface="Times New Roman" panose="02020603050405020304" pitchFamily="18" charset="0"/>
              </a:rPr>
              <a:t>  </a:t>
            </a:r>
            <a:endParaRPr lang="lt-LT" sz="5400" dirty="0">
              <a:effectLst/>
              <a:latin typeface="Times New Roman" panose="02020603050405020304" pitchFamily="18" charset="0"/>
              <a:ea typeface="Calibri"/>
              <a:cs typeface="Times New Roman" panose="02020603050405020304" pitchFamily="18" charset="0"/>
            </a:endParaRPr>
          </a:p>
          <a:p>
            <a:pPr algn="ctr"/>
            <a:r>
              <a:rPr lang="lt-LT" sz="3200" dirty="0">
                <a:solidFill>
                  <a:schemeClr val="bg2">
                    <a:lumMod val="25000"/>
                  </a:schemeClr>
                </a:solidFill>
                <a:effectLst/>
                <a:latin typeface="Times New Roman" panose="02020603050405020304" pitchFamily="18" charset="0"/>
                <a:ea typeface="Calibri"/>
                <a:cs typeface="Times New Roman" panose="02020603050405020304" pitchFamily="18" charset="0"/>
              </a:rPr>
              <a:t>Svėdasų Juozo Tumo-Vaižganto gimnazija</a:t>
            </a:r>
          </a:p>
          <a:p>
            <a:pPr algn="ctr"/>
            <a:endParaRPr lang="lt-LT" sz="2800" dirty="0">
              <a:solidFill>
                <a:schemeClr val="bg2">
                  <a:lumMod val="25000"/>
                </a:schemeClr>
              </a:solidFill>
              <a:effectLst/>
              <a:latin typeface="Times New Roman" panose="02020603050405020304" pitchFamily="18" charset="0"/>
              <a:ea typeface="Calibri"/>
              <a:cs typeface="Times New Roman" panose="02020603050405020304" pitchFamily="18" charset="0"/>
            </a:endParaRPr>
          </a:p>
          <a:p>
            <a:pPr algn="ctr"/>
            <a:r>
              <a:rPr lang="lt-LT" sz="3600" dirty="0">
                <a:solidFill>
                  <a:schemeClr val="bg2">
                    <a:lumMod val="25000"/>
                  </a:schemeClr>
                </a:solidFill>
                <a:latin typeface="Times New Roman" panose="02020603050405020304" pitchFamily="18" charset="0"/>
                <a:ea typeface="Calibri"/>
                <a:cs typeface="Times New Roman" panose="02020603050405020304" pitchFamily="18" charset="0"/>
              </a:rPr>
              <a:t>Dailės pleneras </a:t>
            </a:r>
            <a:r>
              <a:rPr lang="lt-LT" sz="3600" dirty="0" err="1">
                <a:solidFill>
                  <a:schemeClr val="bg2">
                    <a:lumMod val="25000"/>
                  </a:schemeClr>
                </a:solidFill>
                <a:latin typeface="Times New Roman" panose="02020603050405020304" pitchFamily="18" charset="0"/>
                <a:ea typeface="Calibri"/>
                <a:cs typeface="Times New Roman" panose="02020603050405020304" pitchFamily="18" charset="0"/>
              </a:rPr>
              <a:t>Malaišiuose</a:t>
            </a:r>
            <a:endParaRPr lang="lt-LT" sz="5400" dirty="0">
              <a:solidFill>
                <a:schemeClr val="bg2">
                  <a:lumMod val="25000"/>
                </a:schemeClr>
              </a:solidFill>
              <a:effectLst/>
              <a:latin typeface="Times New Roman" panose="02020603050405020304" pitchFamily="18" charset="0"/>
              <a:ea typeface="Calibri"/>
              <a:cs typeface="Times New Roman" panose="02020603050405020304" pitchFamily="18" charset="0"/>
            </a:endParaRPr>
          </a:p>
          <a:p>
            <a:endParaRPr lang="lt-LT" sz="5400" i="1" dirty="0">
              <a:solidFill>
                <a:schemeClr val="bg2">
                  <a:lumMod val="25000"/>
                </a:schemeClr>
              </a:solidFill>
              <a:effectLst/>
              <a:latin typeface="Times New Roman" panose="02020603050405020304" pitchFamily="18" charset="0"/>
              <a:ea typeface="Calibri"/>
              <a:cs typeface="Times New Roman" panose="02020603050405020304" pitchFamily="18" charset="0"/>
            </a:endParaRPr>
          </a:p>
          <a:p>
            <a:pPr algn="ctr"/>
            <a:r>
              <a:rPr lang="lt-LT" sz="3200" dirty="0">
                <a:solidFill>
                  <a:schemeClr val="bg2">
                    <a:lumMod val="25000"/>
                  </a:schemeClr>
                </a:solidFill>
                <a:latin typeface="Times New Roman" panose="02020603050405020304" pitchFamily="18" charset="0"/>
                <a:cs typeface="Times New Roman" panose="02020603050405020304" pitchFamily="18" charset="0"/>
              </a:rPr>
              <a:t>2016 m.</a:t>
            </a:r>
          </a:p>
          <a:p>
            <a:pPr algn="ctr"/>
            <a:endParaRPr lang="lt-LT" sz="3200" i="1" dirty="0">
              <a:solidFill>
                <a:schemeClr val="bg2">
                  <a:lumMod val="25000"/>
                </a:schemeClr>
              </a:solidFill>
              <a:latin typeface="Times New Roman" panose="02020603050405020304" pitchFamily="18" charset="0"/>
              <a:cs typeface="Times New Roman" panose="02020603050405020304" pitchFamily="18" charset="0"/>
            </a:endParaRPr>
          </a:p>
          <a:p>
            <a:pPr algn="ctr"/>
            <a:endParaRPr lang="lt-LT" sz="3200" i="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6" name="Paveikslėlis 5"/>
          <p:cNvPicPr/>
          <p:nvPr/>
        </p:nvPicPr>
        <p:blipFill>
          <a:blip r:embed="rId3">
            <a:extLst>
              <a:ext uri="{28A0092B-C50C-407E-A947-70E740481C1C}">
                <a14:useLocalDpi xmlns:a14="http://schemas.microsoft.com/office/drawing/2010/main" val="0"/>
              </a:ext>
            </a:extLst>
          </a:blip>
          <a:srcRect/>
          <a:stretch>
            <a:fillRect/>
          </a:stretch>
        </p:blipFill>
        <p:spPr bwMode="auto">
          <a:xfrm>
            <a:off x="-180528" y="505455"/>
            <a:ext cx="2190750" cy="695325"/>
          </a:xfrm>
          <a:prstGeom prst="rect">
            <a:avLst/>
          </a:prstGeom>
          <a:noFill/>
          <a:ln>
            <a:noFill/>
          </a:ln>
        </p:spPr>
      </p:pic>
      <p:pic>
        <p:nvPicPr>
          <p:cNvPr id="7" name="Paveikslėlis 6"/>
          <p:cNvPicPr/>
          <p:nvPr/>
        </p:nvPicPr>
        <p:blipFill>
          <a:blip r:embed="rId4" cstate="print">
            <a:extLst>
              <a:ext uri="{28A0092B-C50C-407E-A947-70E740481C1C}">
                <a14:useLocalDpi xmlns:a14="http://schemas.microsoft.com/office/drawing/2010/main" val="0"/>
              </a:ext>
            </a:extLst>
          </a:blip>
          <a:stretch>
            <a:fillRect/>
          </a:stretch>
        </p:blipFill>
        <p:spPr>
          <a:xfrm>
            <a:off x="7092280" y="586420"/>
            <a:ext cx="2157730" cy="719455"/>
          </a:xfrm>
          <a:prstGeom prst="rect">
            <a:avLst/>
          </a:prstGeom>
        </p:spPr>
      </p:pic>
    </p:spTree>
    <p:extLst>
      <p:ext uri="{BB962C8B-B14F-4D97-AF65-F5344CB8AC3E}">
        <p14:creationId xmlns:p14="http://schemas.microsoft.com/office/powerpoint/2010/main" val="3553541661"/>
      </p:ext>
    </p:extLst>
  </p:cSld>
  <p:clrMapOvr>
    <a:masterClrMapping/>
  </p:clrMapOvr>
  <mc:AlternateContent xmlns:mc="http://schemas.openxmlformats.org/markup-compatibility/2006" xmlns:p14="http://schemas.microsoft.com/office/powerpoint/2010/main">
    <mc:Choice Requires="p14">
      <p:transition spd="slow" p14:dur="50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1266" name="Picture 2" descr="C:\Users\Striukas\Desktop\DSC038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5616" y="5445223"/>
            <a:ext cx="8599884" cy="1077218"/>
          </a:xfrm>
          <a:prstGeom prst="rect">
            <a:avLst/>
          </a:prstGeom>
          <a:noFill/>
        </p:spPr>
        <p:txBody>
          <a:bodyPr wrap="square" rtlCol="0">
            <a:spAutoFit/>
          </a:bodyPr>
          <a:lstStyle/>
          <a:p>
            <a:r>
              <a:rPr lang="lt-LT" sz="3200" dirty="0">
                <a:solidFill>
                  <a:schemeClr val="bg2">
                    <a:lumMod val="25000"/>
                  </a:schemeClr>
                </a:solidFill>
                <a:latin typeface="Times New Roman" panose="02020603050405020304" pitchFamily="18" charset="0"/>
                <a:cs typeface="Times New Roman" panose="02020603050405020304" pitchFamily="18" charset="0"/>
              </a:rPr>
              <a:t>Muziejuje įrengtos ekspozicijos žymiems kraštiečiams, veikia senienų paroda.</a:t>
            </a:r>
          </a:p>
        </p:txBody>
      </p:sp>
    </p:spTree>
    <p:extLst>
      <p:ext uri="{BB962C8B-B14F-4D97-AF65-F5344CB8AC3E}">
        <p14:creationId xmlns:p14="http://schemas.microsoft.com/office/powerpoint/2010/main" val="1333966551"/>
      </p:ext>
    </p:extLst>
  </p:cSld>
  <p:clrMapOvr>
    <a:masterClrMapping/>
  </p:clrMapOvr>
  <mc:AlternateContent xmlns:mc="http://schemas.openxmlformats.org/markup-compatibility/2006" xmlns:p14="http://schemas.microsoft.com/office/powerpoint/2010/main">
    <mc:Choice Requires="p14">
      <p:transition spd="slow" p14:dur="40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2290" name="Picture 2" descr="C:\Users\Striukas\Desktop\DSC037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589240"/>
            <a:ext cx="7992888" cy="584775"/>
          </a:xfrm>
          <a:prstGeom prst="rect">
            <a:avLst/>
          </a:prstGeom>
          <a:noFill/>
        </p:spPr>
        <p:txBody>
          <a:bodyPr wrap="square" rtlCol="0">
            <a:spAutoFit/>
          </a:bodyPr>
          <a:lstStyle/>
          <a:p>
            <a:pPr algn="ctr"/>
            <a:r>
              <a:rPr lang="lt-LT" sz="3200" dirty="0">
                <a:solidFill>
                  <a:schemeClr val="bg2">
                    <a:lumMod val="25000"/>
                  </a:schemeClr>
                </a:solidFill>
                <a:latin typeface="Times New Roman" panose="02020603050405020304" pitchFamily="18" charset="0"/>
                <a:cs typeface="Times New Roman" panose="02020603050405020304" pitchFamily="18" charset="0"/>
              </a:rPr>
              <a:t>Aplankėme senąsias kaimelio kapinaites.</a:t>
            </a:r>
          </a:p>
        </p:txBody>
      </p:sp>
    </p:spTree>
    <p:extLst>
      <p:ext uri="{BB962C8B-B14F-4D97-AF65-F5344CB8AC3E}">
        <p14:creationId xmlns:p14="http://schemas.microsoft.com/office/powerpoint/2010/main" val="2425559891"/>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3314" name="Picture 2" descr="C:\Users\Striukas\Desktop\DSC03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9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4338" name="Picture 2" descr="C:\Users\Striukas\Desktop\DSC04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788" y="5647345"/>
            <a:ext cx="7704856" cy="584775"/>
          </a:xfrm>
          <a:prstGeom prst="rect">
            <a:avLst/>
          </a:prstGeom>
          <a:noFill/>
        </p:spPr>
        <p:txBody>
          <a:bodyPr wrap="square" rtlCol="0">
            <a:spAutoFit/>
          </a:bodyPr>
          <a:lstStyle/>
          <a:p>
            <a:r>
              <a:rPr lang="lt-LT" sz="3200" dirty="0">
                <a:solidFill>
                  <a:schemeClr val="bg2">
                    <a:lumMod val="25000"/>
                  </a:schemeClr>
                </a:solidFill>
                <a:latin typeface="Times New Roman" panose="02020603050405020304" pitchFamily="18" charset="0"/>
                <a:cs typeface="Times New Roman" panose="02020603050405020304" pitchFamily="18" charset="0"/>
              </a:rPr>
              <a:t>Grožėjomės gamtos trapumu.</a:t>
            </a:r>
          </a:p>
        </p:txBody>
      </p:sp>
    </p:spTree>
    <p:extLst>
      <p:ext uri="{BB962C8B-B14F-4D97-AF65-F5344CB8AC3E}">
        <p14:creationId xmlns:p14="http://schemas.microsoft.com/office/powerpoint/2010/main" val="181691559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5362" name="Picture 2" descr="C:\Users\Striukas\Desktop\DSC04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17685"/>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0444" y="5589240"/>
            <a:ext cx="9505056" cy="1077218"/>
          </a:xfrm>
          <a:prstGeom prst="rect">
            <a:avLst/>
          </a:prstGeom>
          <a:noFill/>
        </p:spPr>
        <p:txBody>
          <a:bodyPr wrap="square" rtlCol="0">
            <a:spAutoFit/>
          </a:bodyPr>
          <a:lstStyle/>
          <a:p>
            <a:r>
              <a:rPr lang="lt-LT" sz="3200" dirty="0">
                <a:solidFill>
                  <a:schemeClr val="bg2">
                    <a:lumMod val="25000"/>
                  </a:schemeClr>
                </a:solidFill>
                <a:latin typeface="Times New Roman" panose="02020603050405020304" pitchFamily="18" charset="0"/>
                <a:cs typeface="Times New Roman" panose="02020603050405020304" pitchFamily="18" charset="0"/>
              </a:rPr>
              <a:t>Tačiau ir širdį skaudėjo dėl nykstančio</a:t>
            </a:r>
          </a:p>
          <a:p>
            <a:r>
              <a:rPr lang="lt-LT" sz="3200" dirty="0">
                <a:solidFill>
                  <a:schemeClr val="bg2">
                    <a:lumMod val="25000"/>
                  </a:schemeClr>
                </a:solidFill>
                <a:latin typeface="Times New Roman" panose="02020603050405020304" pitchFamily="18" charset="0"/>
                <a:cs typeface="Times New Roman" panose="02020603050405020304" pitchFamily="18" charset="0"/>
              </a:rPr>
              <a:t>                                                  senojo kaimelio...</a:t>
            </a:r>
          </a:p>
        </p:txBody>
      </p:sp>
    </p:spTree>
    <p:extLst>
      <p:ext uri="{BB962C8B-B14F-4D97-AF65-F5344CB8AC3E}">
        <p14:creationId xmlns:p14="http://schemas.microsoft.com/office/powerpoint/2010/main" val="1249233511"/>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6386" name="Picture 2" descr="C:\Users\Striukas\Desktop\DSC037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8002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8434" name="Picture 2" descr="C:\Users\Striukas\Desktop\DSC041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6368" y="5085184"/>
            <a:ext cx="8532440" cy="1384995"/>
          </a:xfrm>
          <a:prstGeom prst="rect">
            <a:avLst/>
          </a:prstGeom>
          <a:noFill/>
        </p:spPr>
        <p:txBody>
          <a:bodyPr wrap="square" rtlCol="0">
            <a:spAutoFit/>
          </a:bodyPr>
          <a:lstStyle/>
          <a:p>
            <a:pPr algn="ctr"/>
            <a:r>
              <a:rPr lang="lt-LT" sz="2800" dirty="0">
                <a:solidFill>
                  <a:schemeClr val="bg2">
                    <a:lumMod val="25000"/>
                  </a:schemeClr>
                </a:solidFill>
                <a:latin typeface="Times New Roman" panose="02020603050405020304" pitchFamily="18" charset="0"/>
                <a:cs typeface="Times New Roman" panose="02020603050405020304" pitchFamily="18" charset="0"/>
              </a:rPr>
              <a:t>Ilgai nelaukę,  čiupome drobes, molbertus, dažus ir savo patirtus įspūdžius dar kartą išgyvenome ant švarios drobės dažų potėpiu. </a:t>
            </a:r>
          </a:p>
        </p:txBody>
      </p:sp>
    </p:spTree>
    <p:extLst>
      <p:ext uri="{BB962C8B-B14F-4D97-AF65-F5344CB8AC3E}">
        <p14:creationId xmlns:p14="http://schemas.microsoft.com/office/powerpoint/2010/main" val="761567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17410" name="Picture 2" descr="C:\Users\Striukas\Desktop\DSC04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59376"/>
      </p:ext>
    </p:extLst>
  </p:cSld>
  <p:clrMapOvr>
    <a:masterClrMapping/>
  </p:clrMapOvr>
  <mc:AlternateContent xmlns:mc="http://schemas.openxmlformats.org/markup-compatibility/2006" xmlns:p14="http://schemas.microsoft.com/office/powerpoint/2010/main">
    <mc:Choice Requires="p14">
      <p:transition spd="slow" p14:dur="4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19458" name="Picture 2" descr="C:\Users\Striukas\Desktop\DSC04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02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21506" name="Picture 2" descr="C:\Users\Striukas\Desktop\DSC043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43"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5229200"/>
            <a:ext cx="8136904" cy="954107"/>
          </a:xfrm>
          <a:prstGeom prst="rect">
            <a:avLst/>
          </a:prstGeom>
          <a:noFill/>
        </p:spPr>
        <p:txBody>
          <a:bodyPr wrap="square" rtlCol="0">
            <a:spAutoFit/>
          </a:bodyPr>
          <a:lstStyle/>
          <a:p>
            <a:pPr algn="ctr"/>
            <a:r>
              <a:rPr lang="lt-LT" sz="2800" dirty="0">
                <a:solidFill>
                  <a:schemeClr val="tx1">
                    <a:lumMod val="75000"/>
                    <a:lumOff val="25000"/>
                  </a:schemeClr>
                </a:solidFill>
                <a:latin typeface="Times New Roman" panose="02020603050405020304" pitchFamily="18" charset="0"/>
                <a:cs typeface="Times New Roman" panose="02020603050405020304" pitchFamily="18" charset="0"/>
              </a:rPr>
              <a:t>Subjurus orams dailės studiją įsirengėme jaukioje Rūtos troboje.</a:t>
            </a:r>
          </a:p>
        </p:txBody>
      </p:sp>
    </p:spTree>
    <p:extLst>
      <p:ext uri="{BB962C8B-B14F-4D97-AF65-F5344CB8AC3E}">
        <p14:creationId xmlns:p14="http://schemas.microsoft.com/office/powerpoint/2010/main" val="75522323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dirty="0"/>
          </a:p>
        </p:txBody>
      </p:sp>
      <p:sp>
        <p:nvSpPr>
          <p:cNvPr id="3" name="Turinio vietos rezervavimo ženklas 2"/>
          <p:cNvSpPr>
            <a:spLocks noGrp="1"/>
          </p:cNvSpPr>
          <p:nvPr>
            <p:ph idx="1"/>
          </p:nvPr>
        </p:nvSpPr>
        <p:spPr/>
        <p:txBody>
          <a:bodyPr/>
          <a:lstStyle/>
          <a:p>
            <a:endParaRPr lang="lt-LT"/>
          </a:p>
        </p:txBody>
      </p:sp>
      <p:pic>
        <p:nvPicPr>
          <p:cNvPr id="2051" name="Picture 3" descr="C:\Users\Striukas\Desktop\DSC037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1412776"/>
            <a:ext cx="8532440" cy="4524315"/>
          </a:xfrm>
          <a:prstGeom prst="rect">
            <a:avLst/>
          </a:prstGeom>
          <a:noFill/>
        </p:spPr>
        <p:txBody>
          <a:bodyPr wrap="square" rtlCol="0">
            <a:spAutoFit/>
          </a:bodyPr>
          <a:lstStyle/>
          <a:p>
            <a:pPr algn="just"/>
            <a:r>
              <a:rPr lang="lt-LT" sz="3600" dirty="0">
                <a:solidFill>
                  <a:schemeClr val="bg2">
                    <a:lumMod val="25000"/>
                  </a:schemeClr>
                </a:solidFill>
                <a:latin typeface="Times New Roman" panose="02020603050405020304" pitchFamily="18" charset="0"/>
                <a:cs typeface="Times New Roman" panose="02020603050405020304" pitchFamily="18" charset="0"/>
              </a:rPr>
              <a:t>Aktyvi veikla po pamokų atitraukia moksleivius nuo beprasmio laiko leidimo, žalingų įpročių, nusikalstamumo ir sudaro sąlygas realizuoti saviraiškos ir bendravimo poreikį, ugdytis kompetencijas, būtinas aktyviai ekonominei veiklai, profesinei karjerai, ugdytis pilietiškumą, tautinę ir kultūrinę savimonę. </a:t>
            </a:r>
          </a:p>
        </p:txBody>
      </p:sp>
    </p:spTree>
    <p:extLst>
      <p:ext uri="{BB962C8B-B14F-4D97-AF65-F5344CB8AC3E}">
        <p14:creationId xmlns:p14="http://schemas.microsoft.com/office/powerpoint/2010/main" val="36670617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20482" name="Picture 2" descr="C:\Users\Striukas\Desktop\DSC04367 - Kopij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8817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2050" name="Picture 2" descr="C:\Users\Striukas\Desktop\DSC043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153219" y="4221088"/>
            <a:ext cx="8712968" cy="2246769"/>
          </a:xfrm>
          <a:prstGeom prst="rect">
            <a:avLst/>
          </a:prstGeom>
        </p:spPr>
        <p:txBody>
          <a:bodyPr wrap="square">
            <a:spAutoFit/>
          </a:bodyPr>
          <a:lstStyle/>
          <a:p>
            <a:r>
              <a:rPr lang="lt-LT" sz="2800" dirty="0">
                <a:solidFill>
                  <a:schemeClr val="tx1">
                    <a:lumMod val="75000"/>
                    <a:lumOff val="25000"/>
                  </a:schemeClr>
                </a:solidFill>
                <a:latin typeface="Times New Roman" panose="02020603050405020304" pitchFamily="18" charset="0"/>
                <a:cs typeface="Times New Roman" panose="02020603050405020304" pitchFamily="18" charset="0"/>
              </a:rPr>
              <a:t>Per pažintinę, ugdomąją veiklą mokiniai puoselėjo pagarbą savo gimtajam kraštui, pasididžiavimo jausmą, </a:t>
            </a:r>
          </a:p>
          <a:p>
            <a:r>
              <a:rPr lang="lt-LT" sz="2800" dirty="0">
                <a:solidFill>
                  <a:schemeClr val="tx1">
                    <a:lumMod val="75000"/>
                    <a:lumOff val="25000"/>
                  </a:schemeClr>
                </a:solidFill>
                <a:latin typeface="Times New Roman" panose="02020603050405020304" pitchFamily="18" charset="0"/>
                <a:cs typeface="Times New Roman" panose="02020603050405020304" pitchFamily="18" charset="0"/>
              </a:rPr>
              <a:t>tapydami  patyrė emocinę iškrovą, kūrybinį džiaugsmą, moralinį pasitenkinimą, žadindami meilę savo artimiesiems, aplinkiniams, supančiai gamtai</a:t>
            </a:r>
            <a:r>
              <a:rPr lang="lt-LT" sz="2800" dirty="0">
                <a:solidFill>
                  <a:schemeClr val="bg2">
                    <a:lumMod val="2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6178205"/>
      </p:ext>
    </p:extLst>
  </p:cSld>
  <p:clrMapOvr>
    <a:masterClrMapping/>
  </p:clrMapOvr>
  <mc:AlternateContent xmlns:mc="http://schemas.openxmlformats.org/markup-compatibility/2006" xmlns:p14="http://schemas.microsoft.com/office/powerpoint/2010/main">
    <mc:Choice Requires="p14">
      <p:transition spd="slow" p14:dur="27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3074" name="Picture 2" descr="C:\Users\Striukas\Desktop\DSC04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952" y="4581128"/>
            <a:ext cx="4860032" cy="1815882"/>
          </a:xfrm>
          <a:prstGeom prst="rect">
            <a:avLst/>
          </a:prstGeom>
          <a:noFill/>
        </p:spPr>
        <p:txBody>
          <a:bodyPr wrap="square" rtlCol="0">
            <a:spAutoFit/>
          </a:bodyPr>
          <a:lstStyle/>
          <a:p>
            <a:r>
              <a:rPr lang="lt-LT" sz="2800" dirty="0">
                <a:solidFill>
                  <a:schemeClr val="bg2">
                    <a:lumMod val="10000"/>
                  </a:schemeClr>
                </a:solidFill>
                <a:latin typeface="Times New Roman" panose="02020603050405020304" pitchFamily="18" charset="0"/>
                <a:cs typeface="Times New Roman" panose="02020603050405020304" pitchFamily="18" charset="0"/>
              </a:rPr>
              <a:t>Plenero galutiniu rezultatu- tapybos darbais - džiaugėsi ne tik patys menininkai, bet ir  bendruomenė, tėvai.</a:t>
            </a:r>
          </a:p>
        </p:txBody>
      </p:sp>
    </p:spTree>
    <p:extLst>
      <p:ext uri="{BB962C8B-B14F-4D97-AF65-F5344CB8AC3E}">
        <p14:creationId xmlns:p14="http://schemas.microsoft.com/office/powerpoint/2010/main" val="422179233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22530" name="Picture 2" descr="C:\Users\Striukas\Desktop\DSC044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tačiakampis 5"/>
          <p:cNvSpPr/>
          <p:nvPr/>
        </p:nvSpPr>
        <p:spPr>
          <a:xfrm>
            <a:off x="1619672" y="4247261"/>
            <a:ext cx="6912768" cy="2554545"/>
          </a:xfrm>
          <a:prstGeom prst="rect">
            <a:avLst/>
          </a:prstGeom>
        </p:spPr>
        <p:txBody>
          <a:bodyPr wrap="square">
            <a:spAutoFit/>
          </a:bodyPr>
          <a:lstStyle/>
          <a:p>
            <a:r>
              <a:rPr lang="lt-LT" sz="3200" dirty="0">
                <a:solidFill>
                  <a:schemeClr val="bg2">
                    <a:lumMod val="10000"/>
                  </a:schemeClr>
                </a:solidFill>
                <a:latin typeface="Times New Roman" panose="02020603050405020304" pitchFamily="18" charset="0"/>
                <a:cs typeface="Times New Roman" panose="02020603050405020304" pitchFamily="18" charset="0"/>
              </a:rPr>
              <a:t>Tik pažindama gimtąją kultūrą, ją gerbdama, jaunoji karta gali išsiugdyti aiškų kultūrinį tapatumą, tapti visaverčiais savo šalies ir </a:t>
            </a:r>
          </a:p>
          <a:p>
            <a:r>
              <a:rPr lang="lt-LT" sz="3200" dirty="0">
                <a:solidFill>
                  <a:schemeClr val="bg2">
                    <a:lumMod val="10000"/>
                  </a:schemeClr>
                </a:solidFill>
                <a:latin typeface="Times New Roman" panose="02020603050405020304" pitchFamily="18" charset="0"/>
                <a:cs typeface="Times New Roman" panose="02020603050405020304" pitchFamily="18" charset="0"/>
              </a:rPr>
              <a:t>         Europos piliečiais.</a:t>
            </a:r>
          </a:p>
        </p:txBody>
      </p:sp>
    </p:spTree>
    <p:extLst>
      <p:ext uri="{BB962C8B-B14F-4D97-AF65-F5344CB8AC3E}">
        <p14:creationId xmlns:p14="http://schemas.microsoft.com/office/powerpoint/2010/main" val="202074124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4" name="Picture 2" descr="C:\Users\Striukas\Desktop\DSC045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4584" y="4725144"/>
            <a:ext cx="6012160" cy="1569660"/>
          </a:xfrm>
          <a:prstGeom prst="rect">
            <a:avLst/>
          </a:prstGeom>
          <a:noFill/>
        </p:spPr>
        <p:txBody>
          <a:bodyPr wrap="square" rtlCol="0">
            <a:spAutoFit/>
          </a:bodyPr>
          <a:lstStyle/>
          <a:p>
            <a:pPr algn="ctr"/>
            <a:r>
              <a:rPr lang="lt-LT" sz="3200" dirty="0">
                <a:solidFill>
                  <a:schemeClr val="bg2">
                    <a:lumMod val="10000"/>
                  </a:schemeClr>
                </a:solidFill>
                <a:latin typeface="Times New Roman" panose="02020603050405020304" pitchFamily="18" charset="0"/>
                <a:cs typeface="Times New Roman" panose="02020603050405020304" pitchFamily="18" charset="0"/>
              </a:rPr>
              <a:t>Parengė dailės mokytoja </a:t>
            </a:r>
          </a:p>
          <a:p>
            <a:pPr algn="ctr"/>
            <a:r>
              <a:rPr lang="lt-LT" sz="3200" dirty="0">
                <a:solidFill>
                  <a:schemeClr val="bg2">
                    <a:lumMod val="10000"/>
                  </a:schemeClr>
                </a:solidFill>
                <a:latin typeface="Times New Roman" panose="02020603050405020304" pitchFamily="18" charset="0"/>
                <a:cs typeface="Times New Roman" panose="02020603050405020304" pitchFamily="18" charset="0"/>
              </a:rPr>
              <a:t>Kristina </a:t>
            </a:r>
            <a:r>
              <a:rPr lang="lt-LT" sz="3200" dirty="0" err="1">
                <a:solidFill>
                  <a:schemeClr val="bg2">
                    <a:lumMod val="10000"/>
                  </a:schemeClr>
                </a:solidFill>
                <a:latin typeface="Times New Roman" panose="02020603050405020304" pitchFamily="18" charset="0"/>
                <a:cs typeface="Times New Roman" panose="02020603050405020304" pitchFamily="18" charset="0"/>
              </a:rPr>
              <a:t>Striukienė</a:t>
            </a:r>
            <a:endParaRPr lang="lt-LT" sz="3200" dirty="0">
              <a:solidFill>
                <a:schemeClr val="bg2">
                  <a:lumMod val="10000"/>
                </a:schemeClr>
              </a:solidFill>
              <a:latin typeface="Times New Roman" panose="02020603050405020304" pitchFamily="18" charset="0"/>
              <a:cs typeface="Times New Roman" panose="02020603050405020304" pitchFamily="18" charset="0"/>
            </a:endParaRPr>
          </a:p>
          <a:p>
            <a:pPr algn="ctr"/>
            <a:r>
              <a:rPr lang="lt-LT" sz="3200" dirty="0">
                <a:solidFill>
                  <a:schemeClr val="bg2">
                    <a:lumMod val="10000"/>
                  </a:schemeClr>
                </a:solidFill>
                <a:latin typeface="Times New Roman" panose="02020603050405020304" pitchFamily="18" charset="0"/>
                <a:cs typeface="Times New Roman" panose="02020603050405020304" pitchFamily="18" charset="0"/>
              </a:rPr>
              <a:t>2016 m.</a:t>
            </a:r>
          </a:p>
        </p:txBody>
      </p:sp>
    </p:spTree>
    <p:extLst>
      <p:ext uri="{BB962C8B-B14F-4D97-AF65-F5344CB8AC3E}">
        <p14:creationId xmlns:p14="http://schemas.microsoft.com/office/powerpoint/2010/main" val="342986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4098" name="Picture 2" descr="C:\Users\Striukas\Desktop\DSC037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1412776"/>
            <a:ext cx="8748464" cy="3416320"/>
          </a:xfrm>
          <a:prstGeom prst="rect">
            <a:avLst/>
          </a:prstGeom>
          <a:noFill/>
        </p:spPr>
        <p:txBody>
          <a:bodyPr wrap="square" rtlCol="0">
            <a:spAutoFit/>
          </a:bodyPr>
          <a:lstStyle/>
          <a:p>
            <a:pPr algn="just"/>
            <a:r>
              <a:rPr lang="lt-LT" sz="3600" dirty="0">
                <a:solidFill>
                  <a:schemeClr val="bg2">
                    <a:lumMod val="25000"/>
                  </a:schemeClr>
                </a:solidFill>
                <a:latin typeface="Times New Roman" panose="02020603050405020304" pitchFamily="18" charset="0"/>
                <a:cs typeface="Times New Roman" panose="02020603050405020304" pitchFamily="18" charset="0"/>
              </a:rPr>
              <a:t>Meninė kūryba, kaip nė vienas kitas kultūros šaltinis, sudaro mokiniams daug galimybių pažinti gimtąją ir kitų tautų, socialinių grupių kultūras, rūpintis jų paveldu, kūrybingu integravimu į šiuolaikinę kultūrą ir ekonomiką. </a:t>
            </a:r>
          </a:p>
        </p:txBody>
      </p:sp>
    </p:spTree>
    <p:extLst>
      <p:ext uri="{BB962C8B-B14F-4D97-AF65-F5344CB8AC3E}">
        <p14:creationId xmlns:p14="http://schemas.microsoft.com/office/powerpoint/2010/main" val="3409663363"/>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5122" name="Picture 2" descr="C:\Users\Striukas\Desktop\DSC04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0"/>
            <a:ext cx="10286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251520" y="3573016"/>
            <a:ext cx="9036496" cy="2554545"/>
          </a:xfrm>
          <a:prstGeom prst="rect">
            <a:avLst/>
          </a:prstGeom>
        </p:spPr>
        <p:txBody>
          <a:bodyPr wrap="square">
            <a:spAutoFit/>
          </a:bodyPr>
          <a:lstStyle/>
          <a:p>
            <a:endParaRPr lang="lt-LT" sz="3200" dirty="0">
              <a:solidFill>
                <a:schemeClr val="bg2">
                  <a:lumMod val="25000"/>
                </a:schemeClr>
              </a:solidFill>
              <a:latin typeface="Times New Roman" panose="02020603050405020304" pitchFamily="18" charset="0"/>
              <a:cs typeface="Times New Roman" panose="02020603050405020304" pitchFamily="18" charset="0"/>
            </a:endParaRPr>
          </a:p>
          <a:p>
            <a:r>
              <a:rPr lang="lt-LT" sz="3200" dirty="0">
                <a:solidFill>
                  <a:schemeClr val="bg2">
                    <a:lumMod val="25000"/>
                  </a:schemeClr>
                </a:solidFill>
                <a:latin typeface="Times New Roman" panose="02020603050405020304" pitchFamily="18" charset="0"/>
                <a:cs typeface="Times New Roman" panose="02020603050405020304" pitchFamily="18" charset="0"/>
              </a:rPr>
              <a:t>Projekto tikslas – susipažinti su tradicine kultūra. </a:t>
            </a:r>
          </a:p>
          <a:p>
            <a:endParaRPr lang="lt-LT" sz="3200" dirty="0">
              <a:solidFill>
                <a:schemeClr val="bg2">
                  <a:lumMod val="25000"/>
                </a:schemeClr>
              </a:solidFill>
              <a:latin typeface="Times New Roman" panose="02020603050405020304" pitchFamily="18" charset="0"/>
              <a:cs typeface="Times New Roman" panose="02020603050405020304" pitchFamily="18" charset="0"/>
            </a:endParaRPr>
          </a:p>
          <a:p>
            <a:r>
              <a:rPr lang="lt-LT" sz="3200" dirty="0">
                <a:solidFill>
                  <a:schemeClr val="bg2">
                    <a:lumMod val="25000"/>
                  </a:schemeClr>
                </a:solidFill>
                <a:latin typeface="Times New Roman" panose="02020603050405020304" pitchFamily="18" charset="0"/>
                <a:cs typeface="Times New Roman" panose="02020603050405020304" pitchFamily="18" charset="0"/>
              </a:rPr>
              <a:t>Dalyviai - Svėdasų Juozo Tumo – Vaižganto gimnazijos moksleiviai. </a:t>
            </a:r>
            <a:endParaRPr lang="lt-LT" sz="3200" dirty="0"/>
          </a:p>
        </p:txBody>
      </p:sp>
    </p:spTree>
    <p:extLst>
      <p:ext uri="{BB962C8B-B14F-4D97-AF65-F5344CB8AC3E}">
        <p14:creationId xmlns:p14="http://schemas.microsoft.com/office/powerpoint/2010/main" val="1672461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dirty="0"/>
          </a:p>
        </p:txBody>
      </p:sp>
      <p:sp>
        <p:nvSpPr>
          <p:cNvPr id="3" name="Turinio vietos rezervavimo ženklas 2"/>
          <p:cNvSpPr>
            <a:spLocks noGrp="1"/>
          </p:cNvSpPr>
          <p:nvPr>
            <p:ph idx="1"/>
          </p:nvPr>
        </p:nvSpPr>
        <p:spPr/>
        <p:txBody>
          <a:bodyPr/>
          <a:lstStyle/>
          <a:p>
            <a:endParaRPr lang="lt-LT"/>
          </a:p>
        </p:txBody>
      </p:sp>
      <p:pic>
        <p:nvPicPr>
          <p:cNvPr id="6146" name="Picture 2" descr="C:\Users\Striukas\Desktop\DSC037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252115" y="4437112"/>
            <a:ext cx="8892480" cy="1077218"/>
          </a:xfrm>
          <a:prstGeom prst="rect">
            <a:avLst/>
          </a:prstGeom>
        </p:spPr>
        <p:txBody>
          <a:bodyPr wrap="square">
            <a:spAutoFit/>
          </a:bodyPr>
          <a:lstStyle/>
          <a:p>
            <a:pPr algn="just"/>
            <a:r>
              <a:rPr lang="lt-LT" sz="3200" dirty="0">
                <a:solidFill>
                  <a:schemeClr val="bg2">
                    <a:lumMod val="25000"/>
                  </a:schemeClr>
                </a:solidFill>
                <a:latin typeface="Times New Roman" panose="02020603050405020304" pitchFamily="18" charset="0"/>
                <a:cs typeface="Times New Roman" panose="02020603050405020304" pitchFamily="18" charset="0"/>
              </a:rPr>
              <a:t>Dailės plenero metu siekta pagilinti ir papildyti žinias apie savo gimtojo krašto kultūrą.</a:t>
            </a:r>
          </a:p>
        </p:txBody>
      </p:sp>
    </p:spTree>
    <p:extLst>
      <p:ext uri="{BB962C8B-B14F-4D97-AF65-F5344CB8AC3E}">
        <p14:creationId xmlns:p14="http://schemas.microsoft.com/office/powerpoint/2010/main" val="348571091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7171" name="Picture 3" descr="C:\Users\Striukas\Desktop\DSC038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6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552" y="4149080"/>
            <a:ext cx="8748464" cy="2554545"/>
          </a:xfrm>
          <a:prstGeom prst="rect">
            <a:avLst/>
          </a:prstGeom>
          <a:noFill/>
        </p:spPr>
        <p:txBody>
          <a:bodyPr wrap="square" rtlCol="0">
            <a:spAutoFit/>
          </a:bodyPr>
          <a:lstStyle/>
          <a:p>
            <a:pPr algn="just"/>
            <a:r>
              <a:rPr lang="lt-LT" sz="3200" dirty="0">
                <a:solidFill>
                  <a:schemeClr val="bg2">
                    <a:lumMod val="25000"/>
                  </a:schemeClr>
                </a:solidFill>
                <a:latin typeface="Times New Roman" panose="02020603050405020304" pitchFamily="18" charset="0"/>
                <a:cs typeface="Times New Roman" panose="02020603050405020304" pitchFamily="18" charset="0"/>
              </a:rPr>
              <a:t>Stovykla surengta Malaišiuose, Juozo Tumo-Vaižganto  gimtinėje. </a:t>
            </a:r>
          </a:p>
          <a:p>
            <a:pPr algn="just"/>
            <a:r>
              <a:rPr lang="lt-LT" sz="3200" dirty="0">
                <a:solidFill>
                  <a:schemeClr val="bg2">
                    <a:lumMod val="25000"/>
                  </a:schemeClr>
                </a:solidFill>
                <a:latin typeface="Times New Roman" panose="02020603050405020304" pitchFamily="18" charset="0"/>
                <a:cs typeface="Times New Roman" panose="02020603050405020304" pitchFamily="18" charset="0"/>
              </a:rPr>
              <a:t>Vaižganto ir mūsų tikslas bendras –  lietuvių tautinės sąmonės gaivinimas ir tautinės kultūros ugdymas.</a:t>
            </a:r>
            <a:endParaRPr lang="lt-LT" sz="3200" dirty="0"/>
          </a:p>
        </p:txBody>
      </p:sp>
    </p:spTree>
    <p:extLst>
      <p:ext uri="{BB962C8B-B14F-4D97-AF65-F5344CB8AC3E}">
        <p14:creationId xmlns:p14="http://schemas.microsoft.com/office/powerpoint/2010/main" val="563670692"/>
      </p:ext>
    </p:extLst>
  </p:cSld>
  <p:clrMapOvr>
    <a:masterClrMapping/>
  </p:clrMapOvr>
  <mc:AlternateContent xmlns:mc="http://schemas.openxmlformats.org/markup-compatibility/2006" xmlns:p14="http://schemas.microsoft.com/office/powerpoint/2010/main">
    <mc:Choice Requires="p14">
      <p:transition spd="slow" p14:dur="32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8194" name="Picture 2" descr="C:\Users\Striukas\Desktop\DSC037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5517232"/>
            <a:ext cx="8204868" cy="1077218"/>
          </a:xfrm>
          <a:prstGeom prst="rect">
            <a:avLst/>
          </a:prstGeom>
          <a:noFill/>
        </p:spPr>
        <p:txBody>
          <a:bodyPr wrap="square" rtlCol="0">
            <a:spAutoFit/>
          </a:bodyPr>
          <a:lstStyle/>
          <a:p>
            <a:r>
              <a:rPr lang="lt-LT" sz="3200" dirty="0">
                <a:solidFill>
                  <a:schemeClr val="bg2">
                    <a:lumMod val="25000"/>
                  </a:schemeClr>
                </a:solidFill>
                <a:latin typeface="Times New Roman" panose="02020603050405020304" pitchFamily="18" charset="0"/>
                <a:cs typeface="Times New Roman" panose="02020603050405020304" pitchFamily="18" charset="0"/>
              </a:rPr>
              <a:t>Malaišiai – labai įspūdingas etnografinis  </a:t>
            </a:r>
          </a:p>
          <a:p>
            <a:r>
              <a:rPr lang="lt-LT" sz="3200" dirty="0">
                <a:solidFill>
                  <a:schemeClr val="bg2">
                    <a:lumMod val="25000"/>
                  </a:schemeClr>
                </a:solidFill>
                <a:latin typeface="Times New Roman" panose="02020603050405020304" pitchFamily="18" charset="0"/>
                <a:cs typeface="Times New Roman" panose="02020603050405020304" pitchFamily="18" charset="0"/>
              </a:rPr>
              <a:t>                                                             kaimelis.</a:t>
            </a:r>
          </a:p>
        </p:txBody>
      </p:sp>
    </p:spTree>
    <p:extLst>
      <p:ext uri="{BB962C8B-B14F-4D97-AF65-F5344CB8AC3E}">
        <p14:creationId xmlns:p14="http://schemas.microsoft.com/office/powerpoint/2010/main" val="803643225"/>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9218" name="Picture 2" descr="C:\Users\Striukas\Desktop\DSC038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09153"/>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10242" name="Picture 2" descr="C:\Users\Striukas\Desktop\DSC03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77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7230" y="5013176"/>
            <a:ext cx="9144000" cy="1569660"/>
          </a:xfrm>
          <a:prstGeom prst="rect">
            <a:avLst/>
          </a:prstGeom>
          <a:noFill/>
        </p:spPr>
        <p:txBody>
          <a:bodyPr wrap="square" rtlCol="0">
            <a:spAutoFit/>
          </a:bodyPr>
          <a:lstStyle/>
          <a:p>
            <a:r>
              <a:rPr lang="lt-LT" sz="3200" dirty="0">
                <a:solidFill>
                  <a:schemeClr val="bg2">
                    <a:lumMod val="25000"/>
                  </a:schemeClr>
                </a:solidFill>
                <a:latin typeface="Times New Roman" panose="02020603050405020304" pitchFamily="18" charset="0"/>
                <a:cs typeface="Times New Roman" panose="02020603050405020304" pitchFamily="18" charset="0"/>
              </a:rPr>
              <a:t>Aplankėme buvusią Kunigiškių pradžios mokyklą, kurioje  veikia Svėdasų krašto muziejus, atkurta senovinė klasė.</a:t>
            </a:r>
          </a:p>
        </p:txBody>
      </p:sp>
    </p:spTree>
    <p:extLst>
      <p:ext uri="{BB962C8B-B14F-4D97-AF65-F5344CB8AC3E}">
        <p14:creationId xmlns:p14="http://schemas.microsoft.com/office/powerpoint/2010/main" val="4214060209"/>
      </p:ext>
    </p:extLst>
  </p:cSld>
  <p:clrMapOvr>
    <a:masterClrMapping/>
  </p:clrMapOvr>
  <mc:AlternateContent xmlns:mc="http://schemas.openxmlformats.org/markup-compatibility/2006" xmlns:p14="http://schemas.microsoft.com/office/powerpoint/2010/main">
    <mc:Choice Requires="p14">
      <p:transition spd="slow" p14:dur="3750">
        <p:fade/>
      </p:transition>
    </mc:Choice>
    <mc:Fallback xmlns="">
      <p:transition spd="slow">
        <p:fade/>
      </p:transition>
    </mc:Fallback>
  </mc:AlternateContent>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ktas">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TotalTime>
  <Words>316</Words>
  <Application>Microsoft Office PowerPoint</Application>
  <PresentationFormat>Demonstracija ekrane (4:3)</PresentationFormat>
  <Paragraphs>33</Paragraphs>
  <Slides>24</Slides>
  <Notes>0</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24</vt:i4>
      </vt:variant>
    </vt:vector>
  </HeadingPairs>
  <TitlesOfParts>
    <vt:vector size="28" baseType="lpstr">
      <vt:lpstr>Arial</vt:lpstr>
      <vt:lpstr>Calibri</vt:lpstr>
      <vt:lpstr>Times New Roman</vt:lpstr>
      <vt:lpstr>Office tema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Striukas</dc:creator>
  <cp:lastModifiedBy>KOMPIUTERIS</cp:lastModifiedBy>
  <cp:revision>38</cp:revision>
  <dcterms:created xsi:type="dcterms:W3CDTF">2016-07-12T11:44:06Z</dcterms:created>
  <dcterms:modified xsi:type="dcterms:W3CDTF">2016-10-03T17:10:22Z</dcterms:modified>
</cp:coreProperties>
</file>