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58" r:id="rId3"/>
    <p:sldId id="259" r:id="rId4"/>
    <p:sldId id="263" r:id="rId5"/>
    <p:sldId id="265" r:id="rId6"/>
    <p:sldId id="267" r:id="rId7"/>
    <p:sldId id="264" r:id="rId8"/>
    <p:sldId id="268" r:id="rId9"/>
    <p:sldId id="260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3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2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65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6833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29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34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56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35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62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9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5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7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5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5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6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9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9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6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e.lt/tmp/vle-images/110580_3.jpg" TargetMode="External"/><Relationship Id="rId7" Type="http://schemas.openxmlformats.org/officeDocument/2006/relationships/hyperlink" Target="https://24b3f6.medialib.edu.glogster.com/r73qOXOErmgHXAzfDgP0/media/08/0875728bf646aca0b6a965d1a41b3ceacd8f87ba/download.jpg" TargetMode="External"/><Relationship Id="rId2" Type="http://schemas.openxmlformats.org/officeDocument/2006/relationships/hyperlink" Target="https://www.vle.lt/uploads/_CGSmartImage/117733_1-74cb46e6ff818cd73750f5177c15cf5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.ytimg.com/vi/QRNrhgijbks/maxresdefault.jpg" TargetMode="External"/><Relationship Id="rId5" Type="http://schemas.openxmlformats.org/officeDocument/2006/relationships/hyperlink" Target="https://beta.lt/store/thumb.cache/4626/462693423.1000.667.0.0.1.90.jpeg" TargetMode="External"/><Relationship Id="rId4" Type="http://schemas.openxmlformats.org/officeDocument/2006/relationships/hyperlink" Target="https://brandus.lt/pirkti-internetu/image/cache/catalog/veliavos/valstybiu/lietuvos-istorine-veliava-vycio-1480x108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e.lt/uploads/_CGSmartImage/117733_1-74cb46e6ff818cd73750f5177c15cf52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24b3f6.medialib.edu.glogster.com/r73qOXOErmgHXAzfDgP0/media/08/0875728bf646aca0b6a965d1a41b3ceacd8f87ba/download.jpg" TargetMode="External"/><Relationship Id="rId4" Type="http://schemas.openxmlformats.org/officeDocument/2006/relationships/hyperlink" Target="https://www.vle.lt/tmp/vle-images/110580_3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us.lt/pirkti-internetu/image/cache/catalog/veliavos/valstybiu/lietuvos-istorine-veliava-vycio-1480x1080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eta.lt/store/thumb.cache/4626/462693423.1000.667.0.0.1.90.jpe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QRNrhgijbks/maxresdefault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0021" y="6037255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lt-LT" sz="3200" dirty="0" smtClean="0">
                <a:effectLst/>
              </a:rPr>
              <a:t/>
            </a:r>
            <a:br>
              <a:rPr lang="lt-LT" sz="3200" dirty="0" smtClean="0">
                <a:effectLst/>
              </a:rPr>
            </a:br>
            <a:r>
              <a:rPr lang="lt-LT" sz="3200" dirty="0">
                <a:effectLst/>
              </a:rPr>
              <a:t/>
            </a:r>
            <a:br>
              <a:rPr lang="lt-LT" sz="3200" dirty="0">
                <a:effectLst/>
              </a:rPr>
            </a:br>
            <a:r>
              <a:rPr lang="lt-LT" sz="3200" dirty="0" smtClean="0">
                <a:effectLst/>
              </a:rPr>
              <a:t/>
            </a:r>
            <a:br>
              <a:rPr lang="lt-LT" sz="3200" dirty="0" smtClean="0">
                <a:effectLst/>
              </a:rPr>
            </a:br>
            <a:endParaRPr lang="lt-LT" sz="32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0021" y="1828800"/>
            <a:ext cx="9144000" cy="1996329"/>
          </a:xfrm>
        </p:spPr>
        <p:txBody>
          <a:bodyPr>
            <a:noAutofit/>
          </a:bodyPr>
          <a:lstStyle/>
          <a:p>
            <a:pPr algn="ctr"/>
            <a:r>
              <a:rPr lang="lt-LT" b="1" dirty="0" smtClean="0"/>
              <a:t>Integruota istorijos pamoka ir logopedinės pratybos</a:t>
            </a:r>
          </a:p>
          <a:p>
            <a:r>
              <a:rPr lang="lt-LT" sz="5400" b="1" dirty="0" smtClean="0"/>
              <a:t>Lietuvos valstybės simboliai</a:t>
            </a:r>
            <a:endParaRPr lang="lt-LT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66" y="273892"/>
            <a:ext cx="2419350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714" y="3989729"/>
            <a:ext cx="1339169" cy="133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842" y="4070995"/>
            <a:ext cx="1309042" cy="1309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6930" y="4070995"/>
            <a:ext cx="1364865" cy="13742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42271" y="6037255"/>
            <a:ext cx="646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Gražina Gvozdaitė, istorijos mokytoja metodininkė,</a:t>
            </a:r>
          </a:p>
          <a:p>
            <a:r>
              <a:rPr lang="lt-LT" dirty="0" smtClean="0"/>
              <a:t>Raimonda Kirvėlienė, logopedė ekspertė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334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endParaRPr lang="lt-LT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lt-LT" dirty="0"/>
          </a:p>
        </p:txBody>
      </p:sp>
      <p:sp>
        <p:nvSpPr>
          <p:cNvPr id="4" name="Rectangle 3"/>
          <p:cNvSpPr/>
          <p:nvPr/>
        </p:nvSpPr>
        <p:spPr>
          <a:xfrm>
            <a:off x="366408" y="632298"/>
            <a:ext cx="1145918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>
              <a:lnSpc>
                <a:spcPct val="150000"/>
              </a:lnSpc>
              <a:spcAft>
                <a:spcPts val="0"/>
              </a:spcAft>
            </a:pP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1918 metais Vytis tapo Nepriklausomos Lietuvos herbu. Kaip ir v___liava, v__liau jis buvo ilgai draudžiamas. O dabar v__l atgavo savo teis___s. </a:t>
            </a:r>
          </a:p>
          <a:p>
            <a:pPr marL="36195">
              <a:lnSpc>
                <a:spcPct val="150000"/>
              </a:lnSpc>
              <a:spcAft>
                <a:spcPts val="0"/>
              </a:spcAft>
            </a:pPr>
            <a:r>
              <a:rPr lang="lt-LT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Lietuvos istorijoje v___liava pirmą kartą pamin___ta prieš š__šis šimtus metų. 1410 metais Žalgirio mūšyje dalyvavo keturiasdešimt l___tuvių pulkų. Visi jie tur___jo raudonas vėliavas, kurių daug__lis buvo papuoštos baltu Vyčiu- rait___liu su kalaviju. Su tokiomis vėliavomis lietuviai ir v__liau eidavo į mūšius su jomis žygiavo 1863 metų sukil___liai.</a:t>
            </a:r>
            <a:endParaRPr lang="lt-L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435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endParaRPr lang="lt-LT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lnSpc>
                <a:spcPct val="150000"/>
              </a:lnSpc>
              <a:buNone/>
            </a:pPr>
            <a:r>
              <a:rPr lang="lt-LT" dirty="0" smtClean="0"/>
              <a:t>Kuriantis </a:t>
            </a:r>
            <a:r>
              <a:rPr lang="lt-LT" dirty="0"/>
              <a:t>Nepriklausomai Lietuvai, paplito nauja, trijų spalvų- g__ltonos, žalios, raudonos-vėliava, tautinė trispalvė. Pirmą kartą ji buvo išk__lta Vilniuje 1918 metų lapkričio 11 d__ną ant Valstybės Tarybos namų. Dvidešimt dv__jus metus ji laisvai plev___savo Nepriklausomoj Lietuvoj, išskyrus lenkų užgrobtą Vilniaus kraštą. Pusę amžiaus ji buvo draudžiama ir pagaliau 1988 metų spalio 7 dieną garbingai pakelta Gedimino pil____s bokšte.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408" y="632298"/>
            <a:ext cx="1145918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>
              <a:lnSpc>
                <a:spcPct val="150000"/>
              </a:lnSpc>
              <a:spcAft>
                <a:spcPts val="0"/>
              </a:spcAft>
            </a:pP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t-L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7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Ką sužinojote ir išmokote?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dirty="0" smtClean="0"/>
              <a:t>Susižinojote Lietuvos </a:t>
            </a:r>
            <a:r>
              <a:rPr lang="lt-LT" dirty="0" smtClean="0"/>
              <a:t>herbo ir vėliavos </a:t>
            </a:r>
            <a:r>
              <a:rPr lang="lt-LT" dirty="0" smtClean="0"/>
              <a:t>istoriją.</a:t>
            </a:r>
            <a:endParaRPr lang="lt-LT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dirty="0" smtClean="0"/>
              <a:t>Mokėtės </a:t>
            </a:r>
            <a:r>
              <a:rPr lang="lt-LT" dirty="0" smtClean="0"/>
              <a:t>skaityti </a:t>
            </a:r>
            <a:r>
              <a:rPr lang="lt-LT" dirty="0" smtClean="0"/>
              <a:t>tekstą ,,Lietuvos herbas ir vėliava“.</a:t>
            </a:r>
            <a:endParaRPr lang="lt-LT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dirty="0" smtClean="0"/>
              <a:t>Įrašėte praleistas raides e, ė</a:t>
            </a:r>
            <a:r>
              <a:rPr lang="lt-LT" dirty="0" smtClean="0"/>
              <a:t>, ie žodžiuose.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7486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/>
              <a:t>Integruotai pamokai naudoti šaltiniai:</a:t>
            </a:r>
            <a:br>
              <a:rPr lang="lt-LT" dirty="0"/>
            </a:br>
            <a:endParaRPr lang="lt-LT" dirty="0"/>
          </a:p>
        </p:txBody>
      </p:sp>
      <p:sp>
        <p:nvSpPr>
          <p:cNvPr id="5" name="Rectangle 4"/>
          <p:cNvSpPr/>
          <p:nvPr/>
        </p:nvSpPr>
        <p:spPr>
          <a:xfrm>
            <a:off x="1449859" y="15754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>
                <a:hlinkClick r:id="rId2"/>
              </a:rPr>
              <a:t>https://www.vle.lt/uploads/_</a:t>
            </a:r>
            <a:r>
              <a:rPr lang="lt-LT" dirty="0" smtClean="0">
                <a:hlinkClick r:id="rId2"/>
              </a:rPr>
              <a:t>CGSmartImage/117733_1-74cb46e6ff818cd73750f5177c15cf52.jpg</a:t>
            </a:r>
            <a:endParaRPr lang="lt-LT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5484" y="1739127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1. </a:t>
            </a:r>
            <a:endParaRPr lang="lt-LT" dirty="0"/>
          </a:p>
        </p:txBody>
      </p:sp>
      <p:sp>
        <p:nvSpPr>
          <p:cNvPr id="7" name="TextBox 6"/>
          <p:cNvSpPr txBox="1"/>
          <p:nvPr/>
        </p:nvSpPr>
        <p:spPr>
          <a:xfrm>
            <a:off x="1039169" y="2447515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2</a:t>
            </a:r>
            <a:r>
              <a:rPr lang="lt-LT" dirty="0" smtClean="0"/>
              <a:t>. </a:t>
            </a:r>
            <a:endParaRPr lang="lt-LT" dirty="0"/>
          </a:p>
        </p:txBody>
      </p:sp>
      <p:sp>
        <p:nvSpPr>
          <p:cNvPr id="8" name="TextBox 7"/>
          <p:cNvSpPr txBox="1"/>
          <p:nvPr/>
        </p:nvSpPr>
        <p:spPr>
          <a:xfrm>
            <a:off x="1582165" y="5675870"/>
            <a:ext cx="750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Tekstas ,,Lietuvos herbas ir vėliava“, kalbos ugdymo pratybų sąsiuvinis 7 </a:t>
            </a:r>
            <a:r>
              <a:rPr lang="lt-LT" dirty="0" smtClean="0"/>
              <a:t>dalis.</a:t>
            </a:r>
            <a:endParaRPr lang="lt-LT" dirty="0"/>
          </a:p>
        </p:txBody>
      </p:sp>
      <p:sp>
        <p:nvSpPr>
          <p:cNvPr id="9" name="TextBox 8"/>
          <p:cNvSpPr txBox="1"/>
          <p:nvPr/>
        </p:nvSpPr>
        <p:spPr>
          <a:xfrm>
            <a:off x="1065484" y="3316973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3. </a:t>
            </a:r>
            <a:endParaRPr lang="lt-LT" dirty="0"/>
          </a:p>
        </p:txBody>
      </p:sp>
      <p:sp>
        <p:nvSpPr>
          <p:cNvPr id="12" name="Rectangle 11"/>
          <p:cNvSpPr/>
          <p:nvPr/>
        </p:nvSpPr>
        <p:spPr>
          <a:xfrm>
            <a:off x="1461746" y="3284939"/>
            <a:ext cx="4761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hlinkClick r:id="rId3"/>
              </a:rPr>
              <a:t>https://</a:t>
            </a:r>
            <a:r>
              <a:rPr lang="lt-LT" dirty="0" smtClean="0">
                <a:hlinkClick r:id="rId3"/>
              </a:rPr>
              <a:t>www.vle.lt/tmp/vle-images/110580_3.jpg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13" name="TextBox 12"/>
          <p:cNvSpPr txBox="1"/>
          <p:nvPr/>
        </p:nvSpPr>
        <p:spPr>
          <a:xfrm>
            <a:off x="1058270" y="3942933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4. </a:t>
            </a:r>
            <a:endParaRPr lang="lt-LT" dirty="0"/>
          </a:p>
        </p:txBody>
      </p:sp>
      <p:sp>
        <p:nvSpPr>
          <p:cNvPr id="14" name="Rectangle 13"/>
          <p:cNvSpPr/>
          <p:nvPr/>
        </p:nvSpPr>
        <p:spPr>
          <a:xfrm>
            <a:off x="1461746" y="3894494"/>
            <a:ext cx="10148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hlinkClick r:id="rId4"/>
              </a:rPr>
              <a:t>https://</a:t>
            </a:r>
            <a:r>
              <a:rPr lang="lt-LT" dirty="0" smtClean="0">
                <a:hlinkClick r:id="rId4"/>
              </a:rPr>
              <a:t>brandus.lt/pirkti-internetu/image/cache/catalog/veliavos/valstybiu/lietuvos-istorine-veliava-vycio-1480x1080.jpg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15" name="TextBox 14"/>
          <p:cNvSpPr txBox="1"/>
          <p:nvPr/>
        </p:nvSpPr>
        <p:spPr>
          <a:xfrm>
            <a:off x="1089537" y="463668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5</a:t>
            </a:r>
            <a:r>
              <a:rPr lang="lt-LT" dirty="0" smtClean="0"/>
              <a:t>. </a:t>
            </a:r>
            <a:endParaRPr lang="lt-LT" dirty="0"/>
          </a:p>
        </p:txBody>
      </p:sp>
      <p:sp>
        <p:nvSpPr>
          <p:cNvPr id="16" name="Rectangle 15"/>
          <p:cNvSpPr/>
          <p:nvPr/>
        </p:nvSpPr>
        <p:spPr>
          <a:xfrm>
            <a:off x="1582165" y="45843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>
                <a:hlinkClick r:id="rId5"/>
              </a:rPr>
              <a:t>https://</a:t>
            </a:r>
            <a:r>
              <a:rPr lang="lt-LT" dirty="0" smtClean="0">
                <a:hlinkClick r:id="rId5"/>
              </a:rPr>
              <a:t>beta.lt/store/thumb.cache/4626/462693423.1000.667.0.0.1.90.jpeg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17" name="Rectangle 16"/>
          <p:cNvSpPr/>
          <p:nvPr/>
        </p:nvSpPr>
        <p:spPr>
          <a:xfrm>
            <a:off x="1647188" y="5230730"/>
            <a:ext cx="5327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hlinkClick r:id="rId6"/>
              </a:rPr>
              <a:t>https://</a:t>
            </a:r>
            <a:r>
              <a:rPr lang="lt-LT" dirty="0" smtClean="0">
                <a:hlinkClick r:id="rId6"/>
              </a:rPr>
              <a:t>i.ytimg.com/vi/QRNrhgijbks/maxresdefault.jpg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18" name="TextBox 17"/>
          <p:cNvSpPr txBox="1"/>
          <p:nvPr/>
        </p:nvSpPr>
        <p:spPr>
          <a:xfrm>
            <a:off x="1089537" y="5142366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6. </a:t>
            </a:r>
            <a:endParaRPr lang="lt-LT" dirty="0"/>
          </a:p>
        </p:txBody>
      </p:sp>
      <p:sp>
        <p:nvSpPr>
          <p:cNvPr id="19" name="TextBox 18"/>
          <p:cNvSpPr txBox="1"/>
          <p:nvPr/>
        </p:nvSpPr>
        <p:spPr>
          <a:xfrm>
            <a:off x="1107614" y="560006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7. </a:t>
            </a:r>
            <a:endParaRPr lang="lt-LT" dirty="0"/>
          </a:p>
        </p:txBody>
      </p:sp>
      <p:sp>
        <p:nvSpPr>
          <p:cNvPr id="20" name="Rectangle 19"/>
          <p:cNvSpPr/>
          <p:nvPr/>
        </p:nvSpPr>
        <p:spPr>
          <a:xfrm>
            <a:off x="1499068" y="2382019"/>
            <a:ext cx="41802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>
                <a:hlinkClick r:id="rId7"/>
              </a:rPr>
              <a:t>https://</a:t>
            </a:r>
            <a:r>
              <a:rPr lang="lt-LT" sz="1400" dirty="0" smtClean="0">
                <a:hlinkClick r:id="rId7"/>
              </a:rPr>
              <a:t>24b3f6.medialib.edu.glogster.com/r73qOXOErmgHXAzfDgP0/media/08/0875728bf646aca0b6a965d1a41b3ceacd8f87ba/download.jpg</a:t>
            </a:r>
            <a:r>
              <a:rPr lang="lt-LT" sz="1400" dirty="0" smtClean="0"/>
              <a:t> </a:t>
            </a:r>
            <a:endParaRPr lang="lt-LT" sz="1400" dirty="0"/>
          </a:p>
        </p:txBody>
      </p:sp>
    </p:spTree>
    <p:extLst>
      <p:ext uri="{BB962C8B-B14F-4D97-AF65-F5344CB8AC3E}">
        <p14:creationId xmlns:p14="http://schemas.microsoft.com/office/powerpoint/2010/main" val="39706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t-LT" b="1" dirty="0"/>
              <a:t>Tema</a:t>
            </a:r>
            <a:r>
              <a:rPr lang="lt-LT" dirty="0"/>
              <a:t>: Rašymo ir skaitymo  įgūdžių įtvirtinimas.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t-LT" b="1" dirty="0"/>
              <a:t>Uždavinys</a:t>
            </a:r>
            <a:r>
              <a:rPr lang="lt-LT" dirty="0"/>
              <a:t>: perskaitę istorinį </a:t>
            </a:r>
            <a:r>
              <a:rPr lang="lt-LT" dirty="0" smtClean="0"/>
              <a:t>tekstą, </a:t>
            </a:r>
            <a:r>
              <a:rPr lang="lt-LT" dirty="0"/>
              <a:t>susipažins su Lietuvos </a:t>
            </a:r>
            <a:r>
              <a:rPr lang="lt-LT" dirty="0" smtClean="0"/>
              <a:t>herbo ir vėliavos </a:t>
            </a:r>
            <a:r>
              <a:rPr lang="lt-LT" dirty="0"/>
              <a:t>istorija, teisingai įrašys e,ė, ie raides žodžiuose. </a:t>
            </a:r>
            <a:endParaRPr lang="lt-LT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641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lt-LT" dirty="0" smtClean="0"/>
              <a:t>Prisiminsite Lietuvos valstybės simbolius.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/>
              <a:t>Perskaitysite </a:t>
            </a:r>
            <a:r>
              <a:rPr lang="lt-LT" dirty="0"/>
              <a:t>istorinį tekstą.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/>
              <a:t>Žodžiuose </a:t>
            </a:r>
            <a:r>
              <a:rPr lang="lt-LT" dirty="0" smtClean="0"/>
              <a:t>įrašysite praleistas </a:t>
            </a:r>
            <a:r>
              <a:rPr lang="lt-LT" dirty="0"/>
              <a:t>raides e</a:t>
            </a:r>
            <a:r>
              <a:rPr lang="lt-LT" dirty="0" smtClean="0"/>
              <a:t>, ė, ie</a:t>
            </a:r>
            <a:r>
              <a:rPr lang="lt-LT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endParaRPr lang="lt-LT" dirty="0"/>
          </a:p>
        </p:txBody>
      </p:sp>
      <p:sp>
        <p:nvSpPr>
          <p:cNvPr id="2" name="TextBox 1"/>
          <p:cNvSpPr txBox="1"/>
          <p:nvPr/>
        </p:nvSpPr>
        <p:spPr>
          <a:xfrm>
            <a:off x="4533090" y="729575"/>
            <a:ext cx="4989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6000" b="1" dirty="0" smtClean="0"/>
              <a:t>Ko mokysitės?</a:t>
            </a:r>
            <a:endParaRPr lang="lt-LT" sz="6000" b="1" dirty="0"/>
          </a:p>
        </p:txBody>
      </p:sp>
    </p:spTree>
    <p:extLst>
      <p:ext uri="{BB962C8B-B14F-4D97-AF65-F5344CB8AC3E}">
        <p14:creationId xmlns:p14="http://schemas.microsoft.com/office/powerpoint/2010/main" val="286358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36" y="2780358"/>
            <a:ext cx="3932237" cy="1600200"/>
          </a:xfrm>
        </p:spPr>
        <p:txBody>
          <a:bodyPr>
            <a:normAutofit/>
          </a:bodyPr>
          <a:lstStyle/>
          <a:p>
            <a:r>
              <a:rPr lang="lt-LT" sz="2800" dirty="0"/>
              <a:t>1918 metais Vytis tapo Nepriklausomos Lietuvos </a:t>
            </a:r>
            <a:r>
              <a:rPr lang="lt-LT" sz="2800" dirty="0" smtClean="0"/>
              <a:t>herbu. </a:t>
            </a:r>
            <a:endParaRPr lang="lt-LT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6345" y="595041"/>
            <a:ext cx="3911637" cy="39116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78595" y="4639721"/>
            <a:ext cx="5074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>
                <a:hlinkClick r:id="rId3"/>
              </a:rPr>
              <a:t>https://www.vle.lt/uploads/_</a:t>
            </a:r>
            <a:r>
              <a:rPr lang="lt-LT" sz="1400" dirty="0" smtClean="0">
                <a:hlinkClick r:id="rId3"/>
              </a:rPr>
              <a:t>CGSmartImage/117733_1-74cb46e6ff818cd73750f5177c15cf52.jpg</a:t>
            </a:r>
            <a:r>
              <a:rPr lang="lt-LT" sz="1400" dirty="0" smtClean="0"/>
              <a:t> </a:t>
            </a:r>
            <a:endParaRPr lang="lt-LT" sz="1400" dirty="0"/>
          </a:p>
        </p:txBody>
      </p:sp>
      <p:sp>
        <p:nvSpPr>
          <p:cNvPr id="3" name="Rectangle 2"/>
          <p:cNvSpPr/>
          <p:nvPr/>
        </p:nvSpPr>
        <p:spPr>
          <a:xfrm>
            <a:off x="881449" y="125215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dirty="0"/>
              <a:t>Keturioliktojo šimtmečio pabaigoje baltas raitelis buvo įrėmintas į raudoną skydą.</a:t>
            </a:r>
            <a:br>
              <a:rPr lang="lt-LT" sz="2800" dirty="0"/>
            </a:b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240253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633" y="4201710"/>
            <a:ext cx="3932237" cy="2767518"/>
          </a:xfrm>
        </p:spPr>
        <p:txBody>
          <a:bodyPr>
            <a:normAutofit/>
          </a:bodyPr>
          <a:lstStyle/>
          <a:p>
            <a:r>
              <a:rPr lang="lt-LT" sz="2400" dirty="0"/>
              <a:t>1410 metais Žalgirio mūšyje dalyvavo keturiasdešimt </a:t>
            </a:r>
            <a:r>
              <a:rPr lang="lt-LT" sz="2400" dirty="0" smtClean="0"/>
              <a:t>lietuvių </a:t>
            </a:r>
            <a:r>
              <a:rPr lang="lt-LT" sz="2400" dirty="0"/>
              <a:t>pulkų. Visi jie </a:t>
            </a:r>
            <a:r>
              <a:rPr lang="lt-LT" sz="2400" dirty="0" smtClean="0"/>
              <a:t>turėjo </a:t>
            </a:r>
            <a:r>
              <a:rPr lang="lt-LT" sz="2400" dirty="0"/>
              <a:t>raudonas vėliavas, kurių </a:t>
            </a:r>
            <a:r>
              <a:rPr lang="lt-LT" sz="2400" dirty="0" smtClean="0"/>
              <a:t>daugelis </a:t>
            </a:r>
            <a:r>
              <a:rPr lang="lt-LT" sz="2400" dirty="0"/>
              <a:t>buvo papuoštos baltu Vyčiu- </a:t>
            </a:r>
            <a:r>
              <a:rPr lang="lt-LT" sz="2400" dirty="0" smtClean="0"/>
              <a:t>raiteliu </a:t>
            </a:r>
            <a:r>
              <a:rPr lang="lt-LT" sz="2400" dirty="0"/>
              <a:t>su kalaviju. </a:t>
            </a:r>
            <a:r>
              <a:rPr lang="lt-LT" sz="2400" dirty="0" smtClean="0"/>
              <a:t/>
            </a:r>
            <a:br>
              <a:rPr lang="lt-LT" sz="2400" dirty="0" smtClean="0"/>
            </a:br>
            <a:endParaRPr lang="lt-LT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4822" y="644758"/>
            <a:ext cx="6172200" cy="44789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558" y="498743"/>
            <a:ext cx="2374407" cy="29643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70811" y="5229654"/>
            <a:ext cx="37848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400" dirty="0">
                <a:hlinkClick r:id="rId4"/>
              </a:rPr>
              <a:t>https://</a:t>
            </a:r>
            <a:r>
              <a:rPr lang="lt-LT" sz="1400" dirty="0" smtClean="0">
                <a:hlinkClick r:id="rId4"/>
              </a:rPr>
              <a:t>www.vle.lt/tmp/vle-images/110580_3.jpg</a:t>
            </a:r>
            <a:r>
              <a:rPr lang="lt-LT" sz="1400" dirty="0" smtClean="0"/>
              <a:t> </a:t>
            </a:r>
            <a:endParaRPr lang="lt-LT" sz="1400" dirty="0"/>
          </a:p>
        </p:txBody>
      </p:sp>
      <p:sp>
        <p:nvSpPr>
          <p:cNvPr id="3" name="Rectangle 2"/>
          <p:cNvSpPr/>
          <p:nvPr/>
        </p:nvSpPr>
        <p:spPr>
          <a:xfrm>
            <a:off x="314625" y="3463046"/>
            <a:ext cx="41802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>
                <a:hlinkClick r:id="rId5"/>
              </a:rPr>
              <a:t>https://</a:t>
            </a:r>
            <a:r>
              <a:rPr lang="lt-LT" sz="1400" dirty="0" smtClean="0">
                <a:hlinkClick r:id="rId5"/>
              </a:rPr>
              <a:t>24b3f6.medialib.edu.glogster.com/r73qOXOErmgHXAzfDgP0/media/08/0875728bf646aca0b6a965d1a41b3ceacd8f87ba/download.jpg</a:t>
            </a:r>
            <a:r>
              <a:rPr lang="lt-LT" sz="1400" dirty="0" smtClean="0"/>
              <a:t> </a:t>
            </a:r>
            <a:endParaRPr lang="lt-LT" sz="1400" dirty="0"/>
          </a:p>
        </p:txBody>
      </p:sp>
    </p:spTree>
    <p:extLst>
      <p:ext uri="{BB962C8B-B14F-4D97-AF65-F5344CB8AC3E}">
        <p14:creationId xmlns:p14="http://schemas.microsoft.com/office/powerpoint/2010/main" val="17029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51" y="534579"/>
            <a:ext cx="3932237" cy="4674140"/>
          </a:xfrm>
        </p:spPr>
        <p:txBody>
          <a:bodyPr>
            <a:normAutofit/>
          </a:bodyPr>
          <a:lstStyle/>
          <a:p>
            <a:r>
              <a:rPr lang="lt-LT" dirty="0"/>
              <a:t> </a:t>
            </a:r>
            <a:r>
              <a:rPr lang="lt-LT" sz="2800" dirty="0"/>
              <a:t>Lietuvos istorijoje </a:t>
            </a:r>
            <a:r>
              <a:rPr lang="lt-LT" sz="2800" dirty="0" smtClean="0"/>
              <a:t>vėliava </a:t>
            </a:r>
            <a:r>
              <a:rPr lang="lt-LT" sz="2800" dirty="0"/>
              <a:t>pirmą kartą </a:t>
            </a:r>
            <a:r>
              <a:rPr lang="lt-LT" sz="2800" dirty="0" smtClean="0"/>
              <a:t>paminėta </a:t>
            </a:r>
            <a:r>
              <a:rPr lang="lt-LT" sz="2800" dirty="0"/>
              <a:t>prieš </a:t>
            </a:r>
            <a:r>
              <a:rPr lang="lt-LT" sz="2800" dirty="0" smtClean="0"/>
              <a:t>šešis šimtus</a:t>
            </a:r>
            <a:r>
              <a:rPr lang="lt-LT" sz="2800" dirty="0" smtClean="0"/>
              <a:t> </a:t>
            </a:r>
            <a:r>
              <a:rPr lang="lt-LT" sz="2800" dirty="0" smtClean="0"/>
              <a:t>metų</a:t>
            </a:r>
            <a:r>
              <a:rPr lang="lt-LT" sz="2800" dirty="0"/>
              <a:t>. </a:t>
            </a:r>
            <a:br>
              <a:rPr lang="lt-LT" sz="2800" dirty="0"/>
            </a:br>
            <a:r>
              <a:rPr lang="lt-LT" sz="2800" dirty="0"/>
              <a:t/>
            </a:r>
            <a:br>
              <a:rPr lang="lt-LT" sz="2800" dirty="0"/>
            </a:br>
            <a:r>
              <a:rPr lang="lt-LT" sz="2800" dirty="0"/>
              <a:t>Su tokiomis </a:t>
            </a:r>
            <a:r>
              <a:rPr lang="lt-LT" sz="2800" dirty="0" smtClean="0"/>
              <a:t>vėliavomis </a:t>
            </a:r>
            <a:r>
              <a:rPr lang="lt-LT" sz="2800" dirty="0"/>
              <a:t>lietuviai ir </a:t>
            </a:r>
            <a:r>
              <a:rPr lang="lt-LT" sz="2800" dirty="0" smtClean="0"/>
              <a:t>vėliau </a:t>
            </a:r>
            <a:r>
              <a:rPr lang="lt-LT" sz="2800" dirty="0"/>
              <a:t>eidavo į mūšius su jomis žygiavo 1863 metų </a:t>
            </a:r>
            <a:r>
              <a:rPr lang="lt-LT" sz="2800" dirty="0" smtClean="0"/>
              <a:t>sukilėliai</a:t>
            </a:r>
            <a:r>
              <a:rPr lang="lt-LT" sz="2800" dirty="0"/>
              <a:t>.</a:t>
            </a:r>
            <a:br>
              <a:rPr lang="lt-LT" sz="2800" dirty="0"/>
            </a:br>
            <a:endParaRPr lang="lt-LT" sz="2800" dirty="0"/>
          </a:p>
        </p:txBody>
      </p:sp>
      <p:pic>
        <p:nvPicPr>
          <p:cNvPr id="1026" name="Picture 2" descr="Lietuvos istorinė vėliava | Brand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-233" r="1870" b="233"/>
          <a:stretch/>
        </p:blipFill>
        <p:spPr bwMode="auto">
          <a:xfrm>
            <a:off x="6796216" y="550665"/>
            <a:ext cx="4674388" cy="353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17275" y="428538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1400" dirty="0">
                <a:hlinkClick r:id="rId3"/>
              </a:rPr>
              <a:t>https://</a:t>
            </a:r>
            <a:r>
              <a:rPr lang="lt-LT" sz="1400" dirty="0" smtClean="0">
                <a:hlinkClick r:id="rId3"/>
              </a:rPr>
              <a:t>brandus.lt/pirkti-internetu/image/cache/catalog/veliavos/valstybiu/lietuvos-istorine-veliava-vycio-1480x1080.jpg</a:t>
            </a:r>
            <a:r>
              <a:rPr lang="lt-LT" sz="1400" dirty="0" smtClean="0"/>
              <a:t> </a:t>
            </a:r>
            <a:endParaRPr lang="lt-LT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46575" y="626075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4</a:t>
            </a:r>
            <a:r>
              <a:rPr lang="lt-LT" dirty="0" smtClean="0"/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199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528" y="807396"/>
            <a:ext cx="3932237" cy="2757791"/>
          </a:xfrm>
        </p:spPr>
        <p:txBody>
          <a:bodyPr>
            <a:normAutofit/>
          </a:bodyPr>
          <a:lstStyle/>
          <a:p>
            <a:r>
              <a:rPr lang="lt-LT" sz="2400" dirty="0" smtClean="0"/>
              <a:t>Kuriantis </a:t>
            </a:r>
            <a:r>
              <a:rPr lang="lt-LT" sz="2400" dirty="0"/>
              <a:t>Nepriklausomai Lietuvai, </a:t>
            </a:r>
            <a:r>
              <a:rPr lang="lt-LT" sz="2400" dirty="0" smtClean="0"/>
              <a:t>paplito </a:t>
            </a:r>
            <a:r>
              <a:rPr lang="lt-LT" sz="2400" dirty="0"/>
              <a:t>nauja, trijų spalvų- </a:t>
            </a:r>
            <a:r>
              <a:rPr lang="lt-LT" sz="2400" dirty="0" smtClean="0"/>
              <a:t>geltonos</a:t>
            </a:r>
            <a:r>
              <a:rPr lang="lt-LT" sz="2400" dirty="0"/>
              <a:t>, žalios, raudonos-vėliava, </a:t>
            </a:r>
            <a:r>
              <a:rPr lang="lt-LT" sz="2400" dirty="0" smtClean="0"/>
              <a:t>tautinė trispalvė.</a:t>
            </a:r>
            <a:br>
              <a:rPr lang="lt-LT" sz="2400" dirty="0" smtClean="0"/>
            </a:br>
            <a:r>
              <a:rPr lang="lt-LT" sz="2400" dirty="0"/>
              <a:t/>
            </a:r>
            <a:br>
              <a:rPr lang="lt-LT" sz="2400" dirty="0"/>
            </a:br>
            <a:r>
              <a:rPr lang="lt-LT" sz="2400" dirty="0" smtClean="0"/>
              <a:t/>
            </a:r>
            <a:br>
              <a:rPr lang="lt-LT" sz="2400" dirty="0" smtClean="0"/>
            </a:br>
            <a:endParaRPr lang="lt-LT" sz="24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807396"/>
            <a:ext cx="6284067" cy="47367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9667" y="3565187"/>
            <a:ext cx="39850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Pirmą kartą ji buvo </a:t>
            </a:r>
            <a:r>
              <a:rPr lang="lt-LT" sz="2400" dirty="0" smtClean="0"/>
              <a:t>iškelta </a:t>
            </a:r>
            <a:r>
              <a:rPr lang="lt-LT" sz="2400" dirty="0"/>
              <a:t>Vilniuje 1918 metų lapkričio 11 </a:t>
            </a:r>
            <a:r>
              <a:rPr lang="lt-LT" sz="2400" dirty="0" smtClean="0"/>
              <a:t>dieną </a:t>
            </a:r>
            <a:r>
              <a:rPr lang="lt-LT" sz="2400" dirty="0"/>
              <a:t>ant Valstybės Tarybos namų. Dvidešimt </a:t>
            </a:r>
            <a:r>
              <a:rPr lang="lt-LT" sz="2400" dirty="0" smtClean="0"/>
              <a:t>dvejus </a:t>
            </a:r>
            <a:r>
              <a:rPr lang="lt-LT" sz="2400" dirty="0"/>
              <a:t>metus ji laisvai </a:t>
            </a:r>
            <a:r>
              <a:rPr lang="lt-LT" sz="2400" dirty="0" smtClean="0"/>
              <a:t>plevėsavo </a:t>
            </a:r>
            <a:r>
              <a:rPr lang="lt-LT" sz="2400" dirty="0"/>
              <a:t>Nepriklausomoj Lietuvoj, išskyrus lenkų užgrobtą Vilniaus </a:t>
            </a:r>
            <a:r>
              <a:rPr lang="lt-LT" sz="2400" dirty="0" smtClean="0"/>
              <a:t>kraštą. </a:t>
            </a:r>
            <a:endParaRPr lang="lt-LT" sz="2400" dirty="0"/>
          </a:p>
        </p:txBody>
      </p:sp>
      <p:sp>
        <p:nvSpPr>
          <p:cNvPr id="5" name="Rectangle 4"/>
          <p:cNvSpPr/>
          <p:nvPr/>
        </p:nvSpPr>
        <p:spPr>
          <a:xfrm>
            <a:off x="5580433" y="570075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1400" dirty="0">
                <a:hlinkClick r:id="rId3"/>
              </a:rPr>
              <a:t>https://</a:t>
            </a:r>
            <a:r>
              <a:rPr lang="lt-LT" sz="1400" dirty="0" smtClean="0">
                <a:hlinkClick r:id="rId3"/>
              </a:rPr>
              <a:t>beta.lt/store/thumb.cache/4626/462693423.1000.667.0.0.1.90.jpeg</a:t>
            </a:r>
            <a:r>
              <a:rPr lang="lt-LT" sz="1400" dirty="0" smtClean="0"/>
              <a:t> </a:t>
            </a:r>
            <a:endParaRPr lang="lt-LT" sz="1400" dirty="0"/>
          </a:p>
        </p:txBody>
      </p:sp>
    </p:spTree>
    <p:extLst>
      <p:ext uri="{BB962C8B-B14F-4D97-AF65-F5344CB8AC3E}">
        <p14:creationId xmlns:p14="http://schemas.microsoft.com/office/powerpoint/2010/main" val="37550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707" y="904673"/>
            <a:ext cx="3932237" cy="2757791"/>
          </a:xfrm>
        </p:spPr>
        <p:txBody>
          <a:bodyPr>
            <a:normAutofit/>
          </a:bodyPr>
          <a:lstStyle/>
          <a:p>
            <a:r>
              <a:rPr lang="lt-LT" sz="2800" dirty="0"/>
              <a:t>Pusę amžiaus ji buvo draudžiama ir pagaliau 1988 metų spalio 7 dieną garbingai pakelta Gedimino </a:t>
            </a:r>
            <a:r>
              <a:rPr lang="lt-LT" sz="2800" dirty="0" smtClean="0"/>
              <a:t>pilies </a:t>
            </a:r>
            <a:r>
              <a:rPr lang="lt-LT" sz="2800" dirty="0"/>
              <a:t>bokšte.</a:t>
            </a:r>
          </a:p>
        </p:txBody>
      </p:sp>
      <p:pic>
        <p:nvPicPr>
          <p:cNvPr id="2050" name="Picture 2" descr="Vasario 16-ąją Jaunimo organizacija DARBAS Lietuvos vėliava apjuosė Gedimino  pilies bokštą - YouTub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" t="14259" r="133" b="13170"/>
          <a:stretch/>
        </p:blipFill>
        <p:spPr bwMode="auto">
          <a:xfrm>
            <a:off x="5890053" y="978813"/>
            <a:ext cx="5585253" cy="31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0508" y="4430582"/>
            <a:ext cx="42294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400" dirty="0">
                <a:hlinkClick r:id="rId3"/>
              </a:rPr>
              <a:t>https://</a:t>
            </a:r>
            <a:r>
              <a:rPr lang="lt-LT" sz="1400" dirty="0" smtClean="0">
                <a:hlinkClick r:id="rId3"/>
              </a:rPr>
              <a:t>i.ytimg.com/vi/QRNrhgijbks/maxresdefault.jpg</a:t>
            </a:r>
            <a:r>
              <a:rPr lang="lt-LT" sz="1400" dirty="0" smtClean="0"/>
              <a:t> </a:t>
            </a:r>
            <a:endParaRPr lang="lt-LT" sz="1400" dirty="0"/>
          </a:p>
        </p:txBody>
      </p:sp>
    </p:spTree>
    <p:extLst>
      <p:ext uri="{BB962C8B-B14F-4D97-AF65-F5344CB8AC3E}">
        <p14:creationId xmlns:p14="http://schemas.microsoft.com/office/powerpoint/2010/main" val="6204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endParaRPr lang="lt-LT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lt-LT" b="1" dirty="0">
                <a:solidFill>
                  <a:srgbClr val="FF0000"/>
                </a:solidFill>
              </a:rPr>
              <a:t>Užduotis: Perskaitykite tekstą. Įrašykite raides e, ė, ie. </a:t>
            </a:r>
          </a:p>
          <a:p>
            <a:pPr marL="0" indent="0" algn="ctr">
              <a:buNone/>
            </a:pPr>
            <a:r>
              <a:rPr lang="lt-LT" b="1" dirty="0" smtClean="0">
                <a:solidFill>
                  <a:srgbClr val="00B050"/>
                </a:solidFill>
              </a:rPr>
              <a:t>Lietuvos </a:t>
            </a:r>
            <a:r>
              <a:rPr lang="lt-LT" b="1" dirty="0">
                <a:solidFill>
                  <a:srgbClr val="00B050"/>
                </a:solidFill>
              </a:rPr>
              <a:t>herbas ir vėliava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lt-LT" dirty="0"/>
              <a:t>L____tuvos herbas yra v___nas seniausių ir gražiausių Europoje. Ant balto žirgo l____kiantis šarvuotas rait____lis su iškeltu kalaviju virš galvos buvo L___tuvos Didžiosios Kunigaikštyst____s herb___ .Jau XIV amžiuje(1336 m.) Lietuvos didysis Kunigaikštis Algirdas vartojo raitelio atvaizdą antspauduose. Šį herbą per___mė ir kiti valdovai. Keturioliktojo šimtmečio pabaigoje baltas raitelis buvo įr__mintas į raudoną skydą, pasidar___ pav___ldimas. Laikui b___gant ant raitelio šalmo atsirado G__diminaičių stulpai arba dvigubas kryžius, dažnai vadinamas Vyčio kryžiumi. V__liau rait__lis gavo Vyčio vardą. </a:t>
            </a:r>
          </a:p>
          <a:p>
            <a:pPr marL="0" indent="0">
              <a:lnSpc>
                <a:spcPct val="150000"/>
              </a:lnSpc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455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258</TotalTime>
  <Words>616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Wingdings</vt:lpstr>
      <vt:lpstr>Depth</vt:lpstr>
      <vt:lpstr>   </vt:lpstr>
      <vt:lpstr>PowerPoint Presentation</vt:lpstr>
      <vt:lpstr>PowerPoint Presentation</vt:lpstr>
      <vt:lpstr>1918 metais Vytis tapo Nepriklausomos Lietuvos herbu. </vt:lpstr>
      <vt:lpstr>1410 metais Žalgirio mūšyje dalyvavo keturiasdešimt lietuvių pulkų. Visi jie turėjo raudonas vėliavas, kurių daugelis buvo papuoštos baltu Vyčiu- raiteliu su kalaviju.  </vt:lpstr>
      <vt:lpstr> Lietuvos istorijoje vėliava pirmą kartą paminėta prieš šešis šimtus metų.   Su tokiomis vėliavomis lietuviai ir vėliau eidavo į mūšius su jomis žygiavo 1863 metų sukilėliai. </vt:lpstr>
      <vt:lpstr>Kuriantis Nepriklausomai Lietuvai, paplito nauja, trijų spalvų- geltonos, žalios, raudonos-vėliava, tautinė trispalvė.   </vt:lpstr>
      <vt:lpstr>Pusę amžiaus ji buvo draudžiama ir pagaliau 1988 metų spalio 7 dieną garbingai pakelta Gedimino pilies bokšte.</vt:lpstr>
      <vt:lpstr>PowerPoint Presentation</vt:lpstr>
      <vt:lpstr>PowerPoint Presentation</vt:lpstr>
      <vt:lpstr>PowerPoint Presentation</vt:lpstr>
      <vt:lpstr>Ką sužinojote ir išmokote?</vt:lpstr>
      <vt:lpstr>Integruotai pamokai naudoti šaltiniai: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30</cp:revision>
  <dcterms:created xsi:type="dcterms:W3CDTF">2021-02-06T21:04:13Z</dcterms:created>
  <dcterms:modified xsi:type="dcterms:W3CDTF">2021-03-16T18:16:10Z</dcterms:modified>
</cp:coreProperties>
</file>