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9" r:id="rId3"/>
    <p:sldId id="258" r:id="rId4"/>
    <p:sldId id="268" r:id="rId5"/>
    <p:sldId id="261" r:id="rId6"/>
    <p:sldId id="267" r:id="rId7"/>
    <p:sldId id="262" r:id="rId8"/>
    <p:sldId id="270" r:id="rId9"/>
    <p:sldId id="263" r:id="rId10"/>
    <p:sldId id="264" r:id="rId11"/>
    <p:sldId id="265" r:id="rId12"/>
    <p:sldId id="269" r:id="rId13"/>
    <p:sldId id="26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 stiliaus, be tinklelio">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 stiliaus, lentelės tinkleli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012" autoAdjust="0"/>
  </p:normalViewPr>
  <p:slideViewPr>
    <p:cSldViewPr snapToGrid="0">
      <p:cViewPr varScale="1">
        <p:scale>
          <a:sx n="102" d="100"/>
          <a:sy n="102" d="100"/>
        </p:scale>
        <p:origin x="9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lt-LT"/>
              <a:t>Spustelėję redaguokite stilių</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205387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lt-LT"/>
              <a:t>Spustelėję redaguokite stilių</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Redaguokite šablono teksto stilius</a:t>
            </a:r>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529642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a:t>Spustelėję redaguokite stilių</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Redaguokite šablono teksto stilius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Redaguokite šablono teksto stilius</a:t>
            </a:r>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5ADE03-5AA3-4A15-B328-5840030E3F1C}" type="slidenum">
              <a:rPr lang="lt-LT" smtClean="0"/>
              <a:t>‹#›</a:t>
            </a:fld>
            <a:endParaRPr lang="lt-L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8977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lt-LT"/>
              <a:t>Spustelėję redaguokite stilių</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a:t>Redaguokite šablono teksto stilius</a:t>
            </a:r>
          </a:p>
        </p:txBody>
      </p:sp>
      <p:sp>
        <p:nvSpPr>
          <p:cNvPr id="5" name="Date Placeholder 4"/>
          <p:cNvSpPr>
            <a:spLocks noGrp="1"/>
          </p:cNvSpPr>
          <p:nvPr>
            <p:ph type="dt" sz="half" idx="10"/>
          </p:nvPr>
        </p:nvSpPr>
        <p:spPr/>
        <p:txBody>
          <a:bodyPr/>
          <a:lstStyle/>
          <a:p>
            <a:fld id="{72E8C0E0-8505-4E92-AB74-F4AF24AF4354}" type="datetimeFigureOut">
              <a:rPr lang="lt-LT" smtClean="0"/>
              <a:t>2017-11-27</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3225521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a:t>Spustelėję redaguokite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Redaguokite šablono teksto stilius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a:t>Redaguokite šablono teksto stilius</a:t>
            </a:r>
          </a:p>
        </p:txBody>
      </p:sp>
      <p:sp>
        <p:nvSpPr>
          <p:cNvPr id="5" name="Date Placeholder 4"/>
          <p:cNvSpPr>
            <a:spLocks noGrp="1"/>
          </p:cNvSpPr>
          <p:nvPr>
            <p:ph type="dt" sz="half" idx="10"/>
          </p:nvPr>
        </p:nvSpPr>
        <p:spPr/>
        <p:txBody>
          <a:bodyPr/>
          <a:lstStyle/>
          <a:p>
            <a:fld id="{72E8C0E0-8505-4E92-AB74-F4AF24AF4354}" type="datetimeFigureOut">
              <a:rPr lang="lt-LT" smtClean="0"/>
              <a:t>2017-11-27</a:t>
            </a:fld>
            <a:endParaRPr lang="lt-LT"/>
          </a:p>
        </p:txBody>
      </p:sp>
      <p:sp>
        <p:nvSpPr>
          <p:cNvPr id="6" name="Footer Placeholder 5"/>
          <p:cNvSpPr>
            <a:spLocks noGrp="1"/>
          </p:cNvSpPr>
          <p:nvPr>
            <p:ph type="ftr" sz="quarter" idx="11"/>
          </p:nvPr>
        </p:nvSpPr>
        <p:spPr/>
        <p:txBody>
          <a:bodyPr/>
          <a:lstStyle/>
          <a:p>
            <a:endParaRPr lang="lt-L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5ADE03-5AA3-4A15-B328-5840030E3F1C}" type="slidenum">
              <a:rPr lang="lt-LT" smtClean="0"/>
              <a:t>‹#›</a:t>
            </a:fld>
            <a:endParaRPr lang="lt-L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4448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lt-LT"/>
              <a:t>Spustelėję redaguokite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Redaguokite šablono teksto stilius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a:t>Redaguokite šablono teksto stilius</a:t>
            </a:r>
          </a:p>
        </p:txBody>
      </p:sp>
      <p:sp>
        <p:nvSpPr>
          <p:cNvPr id="5" name="Date Placeholder 4"/>
          <p:cNvSpPr>
            <a:spLocks noGrp="1"/>
          </p:cNvSpPr>
          <p:nvPr>
            <p:ph type="dt" sz="half" idx="10"/>
          </p:nvPr>
        </p:nvSpPr>
        <p:spPr/>
        <p:txBody>
          <a:bodyPr/>
          <a:lstStyle/>
          <a:p>
            <a:fld id="{72E8C0E0-8505-4E92-AB74-F4AF24AF4354}" type="datetimeFigureOut">
              <a:rPr lang="lt-LT" smtClean="0"/>
              <a:t>2017-11-27</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860609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p:txBody>
          <a:bodyPr vert="eaVert" ancho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902277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lt-LT"/>
              <a:t>Spustelėję redaguokite stilių</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364060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lt-LT"/>
              <a:t>Spustelėję redaguokite stilių</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68176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lt-LT"/>
              <a:t>Spustelėję redaguokite stilių</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Redaguokite šablono teksto stilius</a:t>
            </a:r>
          </a:p>
        </p:txBody>
      </p:sp>
      <p:sp>
        <p:nvSpPr>
          <p:cNvPr id="4" name="Date Placeholder 3"/>
          <p:cNvSpPr>
            <a:spLocks noGrp="1"/>
          </p:cNvSpPr>
          <p:nvPr>
            <p:ph type="dt" sz="half" idx="10"/>
          </p:nvPr>
        </p:nvSpPr>
        <p:spPr/>
        <p:txBody>
          <a:bodyPr/>
          <a:lstStyle/>
          <a:p>
            <a:fld id="{72E8C0E0-8505-4E92-AB74-F4AF24AF4354}" type="datetimeFigureOut">
              <a:rPr lang="lt-LT" smtClean="0"/>
              <a:t>2017-11-27</a:t>
            </a:fld>
            <a:endParaRPr lang="lt-LT"/>
          </a:p>
        </p:txBody>
      </p:sp>
      <p:sp>
        <p:nvSpPr>
          <p:cNvPr id="5" name="Footer Placeholder 4"/>
          <p:cNvSpPr>
            <a:spLocks noGrp="1"/>
          </p:cNvSpPr>
          <p:nvPr>
            <p:ph type="ftr" sz="quarter" idx="11"/>
          </p:nvPr>
        </p:nvSpPr>
        <p:spPr/>
        <p:txBody>
          <a:bodyPr/>
          <a:lstStyle/>
          <a:p>
            <a:endParaRPr lang="lt-L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173629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72E8C0E0-8505-4E92-AB74-F4AF24AF4354}" type="datetimeFigureOut">
              <a:rPr lang="lt-LT" smtClean="0"/>
              <a:t>2017-11-27</a:t>
            </a:fld>
            <a:endParaRPr lang="lt-LT"/>
          </a:p>
        </p:txBody>
      </p:sp>
      <p:sp>
        <p:nvSpPr>
          <p:cNvPr id="6" name="Footer Placeholder 5"/>
          <p:cNvSpPr>
            <a:spLocks noGrp="1"/>
          </p:cNvSpPr>
          <p:nvPr>
            <p:ph type="ftr" sz="quarter" idx="11"/>
          </p:nvPr>
        </p:nvSpPr>
        <p:spPr/>
        <p:txBody>
          <a:bodyPr/>
          <a:lstStyle/>
          <a:p>
            <a:endParaRPr lang="lt-L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244856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a:t>Spustelėję redaguokite stilių</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72E8C0E0-8505-4E92-AB74-F4AF24AF4354}" type="datetimeFigureOut">
              <a:rPr lang="lt-LT" smtClean="0"/>
              <a:t>2017-11-27</a:t>
            </a:fld>
            <a:endParaRPr lang="lt-LT"/>
          </a:p>
        </p:txBody>
      </p:sp>
      <p:sp>
        <p:nvSpPr>
          <p:cNvPr id="8" name="Footer Placeholder 7"/>
          <p:cNvSpPr>
            <a:spLocks noGrp="1"/>
          </p:cNvSpPr>
          <p:nvPr>
            <p:ph type="ftr" sz="quarter" idx="11"/>
          </p:nvPr>
        </p:nvSpPr>
        <p:spPr/>
        <p:txBody>
          <a:bodyPr/>
          <a:lstStyle/>
          <a:p>
            <a:endParaRPr lang="lt-L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222147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72E8C0E0-8505-4E92-AB74-F4AF24AF4354}" type="datetimeFigureOut">
              <a:rPr lang="lt-LT" smtClean="0"/>
              <a:t>2017-11-27</a:t>
            </a:fld>
            <a:endParaRPr lang="lt-LT"/>
          </a:p>
        </p:txBody>
      </p:sp>
      <p:sp>
        <p:nvSpPr>
          <p:cNvPr id="4" name="Footer Placeholder 3"/>
          <p:cNvSpPr>
            <a:spLocks noGrp="1"/>
          </p:cNvSpPr>
          <p:nvPr>
            <p:ph type="ftr" sz="quarter" idx="11"/>
          </p:nvPr>
        </p:nvSpPr>
        <p:spPr/>
        <p:txBody>
          <a:bodyPr/>
          <a:lstStyle/>
          <a:p>
            <a:endParaRPr lang="lt-L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4286604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8C0E0-8505-4E92-AB74-F4AF24AF4354}" type="datetimeFigureOut">
              <a:rPr lang="lt-LT" smtClean="0"/>
              <a:t>2017-11-27</a:t>
            </a:fld>
            <a:endParaRPr lang="lt-LT"/>
          </a:p>
        </p:txBody>
      </p:sp>
      <p:sp>
        <p:nvSpPr>
          <p:cNvPr id="3" name="Footer Placeholder 2"/>
          <p:cNvSpPr>
            <a:spLocks noGrp="1"/>
          </p:cNvSpPr>
          <p:nvPr>
            <p:ph type="ftr" sz="quarter" idx="11"/>
          </p:nvPr>
        </p:nvSpPr>
        <p:spPr/>
        <p:txBody>
          <a:bodyPr/>
          <a:lstStyle/>
          <a:p>
            <a:endParaRPr lang="lt-L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3617082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lt-LT"/>
              <a:t>Spustelėję redaguokite stilių</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Redaguokite šablono teksto stilius</a:t>
            </a:r>
          </a:p>
        </p:txBody>
      </p:sp>
      <p:sp>
        <p:nvSpPr>
          <p:cNvPr id="5" name="Date Placeholder 4"/>
          <p:cNvSpPr>
            <a:spLocks noGrp="1"/>
          </p:cNvSpPr>
          <p:nvPr>
            <p:ph type="dt" sz="half" idx="10"/>
          </p:nvPr>
        </p:nvSpPr>
        <p:spPr/>
        <p:txBody>
          <a:bodyPr/>
          <a:lstStyle/>
          <a:p>
            <a:fld id="{72E8C0E0-8505-4E92-AB74-F4AF24AF4354}" type="datetimeFigureOut">
              <a:rPr lang="lt-LT" smtClean="0"/>
              <a:t>2017-11-27</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152228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lt-LT"/>
              <a:t>Spustelėję redaguokite stilių</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Redaguokite šablono teksto stilius</a:t>
            </a:r>
          </a:p>
        </p:txBody>
      </p:sp>
      <p:sp>
        <p:nvSpPr>
          <p:cNvPr id="5" name="Date Placeholder 4"/>
          <p:cNvSpPr>
            <a:spLocks noGrp="1"/>
          </p:cNvSpPr>
          <p:nvPr>
            <p:ph type="dt" sz="half" idx="10"/>
          </p:nvPr>
        </p:nvSpPr>
        <p:spPr/>
        <p:txBody>
          <a:bodyPr/>
          <a:lstStyle/>
          <a:p>
            <a:fld id="{72E8C0E0-8505-4E92-AB74-F4AF24AF4354}" type="datetimeFigureOut">
              <a:rPr lang="lt-LT" smtClean="0"/>
              <a:t>2017-11-27</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5ADE03-5AA3-4A15-B328-5840030E3F1C}" type="slidenum">
              <a:rPr lang="lt-LT" smtClean="0"/>
              <a:t>‹#›</a:t>
            </a:fld>
            <a:endParaRPr lang="lt-LT"/>
          </a:p>
        </p:txBody>
      </p:sp>
    </p:spTree>
    <p:extLst>
      <p:ext uri="{BB962C8B-B14F-4D97-AF65-F5344CB8AC3E}">
        <p14:creationId xmlns:p14="http://schemas.microsoft.com/office/powerpoint/2010/main" val="169018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lt-LT"/>
              <a:t>Spustelėję redaguokite stilių</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E8C0E0-8505-4E92-AB74-F4AF24AF4354}" type="datetimeFigureOut">
              <a:rPr lang="lt-LT" smtClean="0"/>
              <a:t>2017-11-27</a:t>
            </a:fld>
            <a:endParaRPr lang="lt-L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t-L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5ADE03-5AA3-4A15-B328-5840030E3F1C}" type="slidenum">
              <a:rPr lang="lt-LT" smtClean="0"/>
              <a:t>‹#›</a:t>
            </a:fld>
            <a:endParaRPr lang="lt-LT"/>
          </a:p>
        </p:txBody>
      </p:sp>
    </p:spTree>
    <p:extLst>
      <p:ext uri="{BB962C8B-B14F-4D97-AF65-F5344CB8AC3E}">
        <p14:creationId xmlns:p14="http://schemas.microsoft.com/office/powerpoint/2010/main" val="1646320383"/>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2D3CFB5-609B-4682-9C8C-BDF9CDA07277}"/>
              </a:ext>
            </a:extLst>
          </p:cNvPr>
          <p:cNvSpPr>
            <a:spLocks noGrp="1"/>
          </p:cNvSpPr>
          <p:nvPr>
            <p:ph type="ctrTitle"/>
          </p:nvPr>
        </p:nvSpPr>
        <p:spPr>
          <a:xfrm>
            <a:off x="1524000" y="1122362"/>
            <a:ext cx="9144000" cy="1762881"/>
          </a:xfrm>
        </p:spPr>
        <p:txBody>
          <a:bodyPr>
            <a:normAutofit/>
          </a:bodyPr>
          <a:lstStyle/>
          <a:p>
            <a:pPr algn="ctr"/>
            <a:r>
              <a:rPr lang="lt-LT" sz="2800" b="1" dirty="0">
                <a:latin typeface="Times New Roman" panose="02020603050405020304" pitchFamily="18" charset="0"/>
                <a:cs typeface="Times New Roman" panose="02020603050405020304" pitchFamily="18" charset="0"/>
              </a:rPr>
              <a:t>Paįvairinkime klasės valandėles</a:t>
            </a:r>
            <a:br>
              <a:rPr lang="lt-LT" sz="2800" b="1" dirty="0">
                <a:latin typeface="Times New Roman" panose="02020603050405020304" pitchFamily="18" charset="0"/>
                <a:cs typeface="Times New Roman" panose="02020603050405020304" pitchFamily="18" charset="0"/>
              </a:rPr>
            </a:br>
            <a:r>
              <a:rPr lang="lt-LT" sz="2800" b="1" dirty="0">
                <a:latin typeface="Times New Roman" panose="02020603050405020304" pitchFamily="18" charset="0"/>
                <a:cs typeface="Times New Roman" panose="02020603050405020304" pitchFamily="18" charset="0"/>
              </a:rPr>
              <a:t> (Iš Erasmus+ programos projektų kursų)</a:t>
            </a:r>
          </a:p>
        </p:txBody>
      </p:sp>
      <p:sp>
        <p:nvSpPr>
          <p:cNvPr id="3" name="Antrinis pavadinimas 2">
            <a:extLst>
              <a:ext uri="{FF2B5EF4-FFF2-40B4-BE49-F238E27FC236}">
                <a16:creationId xmlns:a16="http://schemas.microsoft.com/office/drawing/2014/main" id="{1017B8BB-1605-453A-BFBF-51403A541CDF}"/>
              </a:ext>
            </a:extLst>
          </p:cNvPr>
          <p:cNvSpPr>
            <a:spLocks noGrp="1"/>
          </p:cNvSpPr>
          <p:nvPr>
            <p:ph type="subTitle" idx="1"/>
          </p:nvPr>
        </p:nvSpPr>
        <p:spPr>
          <a:xfrm>
            <a:off x="5370990" y="3602037"/>
            <a:ext cx="5297010" cy="2471591"/>
          </a:xfrm>
        </p:spPr>
        <p:txBody>
          <a:bodyPr/>
          <a:lstStyle/>
          <a:p>
            <a:endParaRPr lang="lt-LT" dirty="0"/>
          </a:p>
          <a:p>
            <a:r>
              <a:rPr lang="lt-LT" sz="1800" dirty="0">
                <a:latin typeface="Times New Roman" panose="02020603050405020304" pitchFamily="18" charset="0"/>
                <a:cs typeface="Times New Roman" panose="02020603050405020304" pitchFamily="18" charset="0"/>
              </a:rPr>
              <a:t>2017 m.</a:t>
            </a:r>
          </a:p>
          <a:p>
            <a:r>
              <a:rPr lang="lt-LT" sz="1800" dirty="0">
                <a:latin typeface="Times New Roman" panose="02020603050405020304" pitchFamily="18" charset="0"/>
                <a:cs typeface="Times New Roman" panose="02020603050405020304" pitchFamily="18" charset="0"/>
              </a:rPr>
              <a:t>Svėdasai</a:t>
            </a:r>
          </a:p>
          <a:p>
            <a:pPr algn="r"/>
            <a:r>
              <a:rPr lang="lt-LT" sz="1800" dirty="0">
                <a:latin typeface="Times New Roman" panose="02020603050405020304" pitchFamily="18" charset="0"/>
                <a:cs typeface="Times New Roman" panose="02020603050405020304" pitchFamily="18" charset="0"/>
              </a:rPr>
              <a:t>Parengė Jolanta </a:t>
            </a:r>
            <a:r>
              <a:rPr lang="lt-LT" sz="1800" dirty="0" err="1">
                <a:latin typeface="Times New Roman" panose="02020603050405020304" pitchFamily="18" charset="0"/>
                <a:cs typeface="Times New Roman" panose="02020603050405020304" pitchFamily="18" charset="0"/>
              </a:rPr>
              <a:t>Garbauskienė</a:t>
            </a:r>
            <a:endParaRPr lang="lt-LT"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58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0E952F4-92B3-4BFA-92EB-2F4D581DC4C9}"/>
              </a:ext>
            </a:extLst>
          </p:cNvPr>
          <p:cNvSpPr>
            <a:spLocks noGrp="1"/>
          </p:cNvSpPr>
          <p:nvPr>
            <p:ph type="title"/>
          </p:nvPr>
        </p:nvSpPr>
        <p:spPr/>
        <p:txBody>
          <a:bodyPr>
            <a:normAutofit/>
          </a:bodyPr>
          <a:lstStyle/>
          <a:p>
            <a:pPr algn="ctr"/>
            <a:r>
              <a:rPr lang="lt-LT" sz="2800" b="1" dirty="0">
                <a:latin typeface="Times New Roman" panose="02020603050405020304" pitchFamily="18" charset="0"/>
                <a:cs typeface="Times New Roman" panose="02020603050405020304" pitchFamily="18" charset="0"/>
              </a:rPr>
              <a:t>Piešimas ant nugaros</a:t>
            </a:r>
          </a:p>
        </p:txBody>
      </p:sp>
      <p:sp>
        <p:nvSpPr>
          <p:cNvPr id="3" name="Turinio vietos rezervavimo ženklas 2">
            <a:extLst>
              <a:ext uri="{FF2B5EF4-FFF2-40B4-BE49-F238E27FC236}">
                <a16:creationId xmlns:a16="http://schemas.microsoft.com/office/drawing/2014/main" id="{736ED14D-1CD4-496C-AB2E-C804727CD2AC}"/>
              </a:ext>
            </a:extLst>
          </p:cNvPr>
          <p:cNvSpPr>
            <a:spLocks noGrp="1"/>
          </p:cNvSpPr>
          <p:nvPr>
            <p:ph idx="1"/>
          </p:nvPr>
        </p:nvSpPr>
        <p:spPr>
          <a:xfrm>
            <a:off x="2589212" y="1055802"/>
            <a:ext cx="8915400" cy="4855420"/>
          </a:xfrm>
        </p:spPr>
        <p:txBody>
          <a:bodyPr>
            <a:normAutofit lnSpcReduction="10000"/>
          </a:bodyPr>
          <a:lstStyle/>
          <a:p>
            <a:r>
              <a:rPr lang="lt-LT" sz="2400" b="1" dirty="0">
                <a:latin typeface="Times New Roman" panose="02020603050405020304" pitchFamily="18" charset="0"/>
                <a:cs typeface="Times New Roman" panose="02020603050405020304" pitchFamily="18" charset="0"/>
              </a:rPr>
              <a:t>Paskirtis: </a:t>
            </a:r>
            <a:r>
              <a:rPr lang="lt-LT" sz="2400" dirty="0">
                <a:latin typeface="Times New Roman" panose="02020603050405020304" pitchFamily="18" charset="0"/>
                <a:cs typeface="Times New Roman" panose="02020603050405020304" pitchFamily="18" charset="0"/>
              </a:rPr>
              <a:t>ugdo bendradarbiavimo, komandinio darbo įgūdžius, atsakingumą, lavina koncentraciją, atmintį.</a:t>
            </a:r>
            <a:endParaRPr lang="lt-LT" sz="2400" b="1" dirty="0">
              <a:latin typeface="Times New Roman" panose="02020603050405020304" pitchFamily="18" charset="0"/>
              <a:cs typeface="Times New Roman" panose="02020603050405020304" pitchFamily="18" charset="0"/>
            </a:endParaRPr>
          </a:p>
          <a:p>
            <a:r>
              <a:rPr lang="lt-LT" sz="2400" b="1" dirty="0">
                <a:latin typeface="Times New Roman" panose="02020603050405020304" pitchFamily="18" charset="0"/>
                <a:cs typeface="Times New Roman" panose="02020603050405020304" pitchFamily="18" charset="0"/>
              </a:rPr>
              <a:t>Eiga: </a:t>
            </a:r>
            <a:r>
              <a:rPr lang="lt-LT" sz="2400" dirty="0">
                <a:latin typeface="Times New Roman" panose="02020603050405020304" pitchFamily="18" charset="0"/>
                <a:cs typeface="Times New Roman" panose="02020603050405020304" pitchFamily="18" charset="0"/>
              </a:rPr>
              <a:t>Grupė padalinama į dvi komandas. Visi sustoja vienas kitam už nugaros priešais lentą. Paskutiniam eilėje esančiam mokiniui parodomas nesudėtingas piešinėlis, kurį jis įsidėmėjęs, turi pirštu piešti ant prieš jį stovinčio draugo nugaros. Tas, ant kurio nugaros piešiama, piešia ant kito ir t. t. Priekyje esantis mokinys turi nupiešti tą paveikslėlį, koks buvo piešiamas ant jo nugaros, lentoje. Kalbėtis negalima.</a:t>
            </a:r>
          </a:p>
          <a:p>
            <a:r>
              <a:rPr lang="lt-LT" sz="2400" dirty="0">
                <a:latin typeface="Times New Roman" panose="02020603050405020304" pitchFamily="18" charset="0"/>
                <a:cs typeface="Times New Roman" panose="02020603050405020304" pitchFamily="18" charset="0"/>
              </a:rPr>
              <a:t>Laimi ta komanda, kurios piešinys tikslesnis.</a:t>
            </a:r>
          </a:p>
          <a:p>
            <a:r>
              <a:rPr lang="lt-LT" sz="2400" b="1" dirty="0">
                <a:latin typeface="Times New Roman" panose="02020603050405020304" pitchFamily="18" charset="0"/>
                <a:cs typeface="Times New Roman" panose="02020603050405020304" pitchFamily="18" charset="0"/>
              </a:rPr>
              <a:t>Refleksija:</a:t>
            </a:r>
            <a:r>
              <a:rPr lang="lt-LT" sz="2400" dirty="0">
                <a:latin typeface="Times New Roman" panose="02020603050405020304" pitchFamily="18" charset="0"/>
                <a:cs typeface="Times New Roman" panose="02020603050405020304" pitchFamily="18" charset="0"/>
              </a:rPr>
              <a:t> po žaidimo galima aptarti, kas buvo sunkiausia, kodėl piešinys išėjo ne toks, koks turi būti, kaip visi jautėsi.</a:t>
            </a:r>
            <a:endParaRPr lang="lt-L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336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506677F-4710-431B-9A91-BD56CBFCFEF7}"/>
              </a:ext>
            </a:extLst>
          </p:cNvPr>
          <p:cNvSpPr>
            <a:spLocks noGrp="1"/>
          </p:cNvSpPr>
          <p:nvPr>
            <p:ph type="title"/>
          </p:nvPr>
        </p:nvSpPr>
        <p:spPr>
          <a:xfrm>
            <a:off x="1763366" y="155359"/>
            <a:ext cx="8911687" cy="1280890"/>
          </a:xfrm>
        </p:spPr>
        <p:txBody>
          <a:bodyPr>
            <a:normAutofit/>
          </a:bodyPr>
          <a:lstStyle/>
          <a:p>
            <a:pPr algn="ctr"/>
            <a:r>
              <a:rPr lang="lt-LT" sz="2800" b="1" dirty="0">
                <a:latin typeface="Times New Roman" panose="02020603050405020304" pitchFamily="18" charset="0"/>
                <a:cs typeface="Times New Roman" panose="02020603050405020304" pitchFamily="18" charset="0"/>
              </a:rPr>
              <a:t>Bendras piešinys</a:t>
            </a:r>
          </a:p>
        </p:txBody>
      </p:sp>
      <p:sp>
        <p:nvSpPr>
          <p:cNvPr id="3" name="Turinio vietos rezervavimo ženklas 2">
            <a:extLst>
              <a:ext uri="{FF2B5EF4-FFF2-40B4-BE49-F238E27FC236}">
                <a16:creationId xmlns:a16="http://schemas.microsoft.com/office/drawing/2014/main" id="{A5A666F6-276C-4B2E-9CDE-9362778365F7}"/>
              </a:ext>
            </a:extLst>
          </p:cNvPr>
          <p:cNvSpPr>
            <a:spLocks noGrp="1"/>
          </p:cNvSpPr>
          <p:nvPr>
            <p:ph idx="1"/>
          </p:nvPr>
        </p:nvSpPr>
        <p:spPr>
          <a:xfrm>
            <a:off x="1207363" y="697584"/>
            <a:ext cx="10297249" cy="6005057"/>
          </a:xfrm>
        </p:spPr>
        <p:txBody>
          <a:bodyPr>
            <a:noAutofit/>
          </a:bodyPr>
          <a:lstStyle/>
          <a:p>
            <a:r>
              <a:rPr lang="lt-LT" sz="2400" b="1" dirty="0">
                <a:latin typeface="Times New Roman" panose="02020603050405020304" pitchFamily="18" charset="0"/>
                <a:cs typeface="Times New Roman" panose="02020603050405020304" pitchFamily="18" charset="0"/>
              </a:rPr>
              <a:t>Paskirtis:</a:t>
            </a:r>
            <a:r>
              <a:rPr lang="lt-LT" sz="2400" dirty="0">
                <a:latin typeface="Times New Roman" panose="02020603050405020304" pitchFamily="18" charset="0"/>
                <a:cs typeface="Times New Roman" panose="02020603050405020304" pitchFamily="18" charset="0"/>
              </a:rPr>
              <a:t> ugdo kūrybiškumą, lavina vaizduotę, lavina komandinio darbo įgūdžius.</a:t>
            </a:r>
            <a:endParaRPr lang="lt-LT" sz="2400" b="1" dirty="0">
              <a:latin typeface="Times New Roman" panose="02020603050405020304" pitchFamily="18" charset="0"/>
              <a:cs typeface="Times New Roman" panose="02020603050405020304" pitchFamily="18" charset="0"/>
            </a:endParaRPr>
          </a:p>
          <a:p>
            <a:r>
              <a:rPr lang="lt-LT" sz="2400" b="1" dirty="0">
                <a:latin typeface="Times New Roman" panose="02020603050405020304" pitchFamily="18" charset="0"/>
                <a:cs typeface="Times New Roman" panose="02020603050405020304" pitchFamily="18" charset="0"/>
              </a:rPr>
              <a:t>Reikės:</a:t>
            </a:r>
            <a:r>
              <a:rPr lang="lt-LT" sz="2400" dirty="0">
                <a:latin typeface="Times New Roman" panose="02020603050405020304" pitchFamily="18" charset="0"/>
                <a:cs typeface="Times New Roman" panose="02020603050405020304" pitchFamily="18" charset="0"/>
              </a:rPr>
              <a:t> teptukų, guašo, vandens, ilgo popieriaus lapo (</a:t>
            </a:r>
            <a:r>
              <a:rPr lang="lt-LT" sz="2400" dirty="0" err="1">
                <a:latin typeface="Times New Roman" panose="02020603050405020304" pitchFamily="18" charset="0"/>
                <a:cs typeface="Times New Roman" panose="02020603050405020304" pitchFamily="18" charset="0"/>
              </a:rPr>
              <a:t>tapeto</a:t>
            </a:r>
            <a:r>
              <a:rPr lang="lt-LT" sz="2400" dirty="0">
                <a:latin typeface="Times New Roman" panose="02020603050405020304" pitchFamily="18" charset="0"/>
                <a:cs typeface="Times New Roman" panose="02020603050405020304" pitchFamily="18" charset="0"/>
              </a:rPr>
              <a:t>) ir įvairios muzikos. </a:t>
            </a:r>
          </a:p>
          <a:p>
            <a:r>
              <a:rPr lang="lt-LT" sz="2400" b="1" dirty="0">
                <a:latin typeface="Times New Roman" panose="02020603050405020304" pitchFamily="18" charset="0"/>
                <a:cs typeface="Times New Roman" panose="02020603050405020304" pitchFamily="18" charset="0"/>
              </a:rPr>
              <a:t>Eiga: </a:t>
            </a:r>
            <a:r>
              <a:rPr lang="lt-LT" sz="2400" dirty="0">
                <a:latin typeface="Times New Roman" panose="02020603050405020304" pitchFamily="18" charset="0"/>
                <a:cs typeface="Times New Roman" panose="02020603050405020304" pitchFamily="18" charset="0"/>
              </a:rPr>
              <a:t>Aplink ištiestą popieriaus lapą nedideliu atstumu vienas nuo kito išdėliojame teptukus ir po keletą indelių skirtingų spalvų guašo. Vaikai sustoja ratu, įjungiame muziką ir kiekvienas savo vietoje pradeda piešti ant lapo, ką nori. Kai muzika sustabdoma, vaikai turi pasislinkti į savo draugo vietą. Vėl įjungiame muziką ir vaikai piešia toliau. Taip keičiamasi vietomis per muzikines pauzes, kol lape nelieka tuščios vietos. </a:t>
            </a:r>
          </a:p>
          <a:p>
            <a:r>
              <a:rPr lang="lt-LT" sz="2400" b="1" dirty="0">
                <a:latin typeface="Times New Roman" panose="02020603050405020304" pitchFamily="18" charset="0"/>
                <a:cs typeface="Times New Roman" panose="02020603050405020304" pitchFamily="18" charset="0"/>
              </a:rPr>
              <a:t>Refleksija: </a:t>
            </a:r>
            <a:r>
              <a:rPr lang="lt-LT" sz="2400" dirty="0">
                <a:latin typeface="Times New Roman" panose="02020603050405020304" pitchFamily="18" charset="0"/>
                <a:cs typeface="Times New Roman" panose="02020603050405020304" pitchFamily="18" charset="0"/>
              </a:rPr>
              <a:t>po piešimo galima aptarti, ar patiko/nepatiko. Kodėl? Galima aptarti galutinį rezultatą.</a:t>
            </a:r>
          </a:p>
          <a:p>
            <a:r>
              <a:rPr lang="lt-LT" sz="2400" dirty="0">
                <a:latin typeface="Times New Roman" panose="02020603050405020304" pitchFamily="18" charset="0"/>
                <a:cs typeface="Times New Roman" panose="02020603050405020304" pitchFamily="18" charset="0"/>
              </a:rPr>
              <a:t> Smagaus piešimo</a:t>
            </a:r>
            <a:r>
              <a:rPr lang="en-US" sz="2400" dirty="0">
                <a:latin typeface="Times New Roman" panose="02020603050405020304" pitchFamily="18" charset="0"/>
                <a:cs typeface="Times New Roman" panose="02020603050405020304" pitchFamily="18" charset="0"/>
              </a:rPr>
              <a:t>!</a:t>
            </a:r>
            <a:r>
              <a:rPr lang="lt-LT" sz="2400" dirty="0">
                <a:latin typeface="Times New Roman" panose="02020603050405020304" pitchFamily="18" charset="0"/>
                <a:cs typeface="Times New Roman" panose="02020603050405020304" pitchFamily="18" charset="0"/>
              </a:rPr>
              <a:t>  </a:t>
            </a:r>
          </a:p>
        </p:txBody>
      </p:sp>
      <p:pic>
        <p:nvPicPr>
          <p:cNvPr id="2050" name="Picture 2" descr="Vaizdo rezultatas pagal užklausą „teptukai ir spalvos“">
            <a:extLst>
              <a:ext uri="{FF2B5EF4-FFF2-40B4-BE49-F238E27FC236}">
                <a16:creationId xmlns:a16="http://schemas.microsoft.com/office/drawing/2014/main" id="{9EE3B278-57D5-41E2-9D52-491689AED2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2652" y="5203597"/>
            <a:ext cx="3681645" cy="1574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128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D711A90-A9F4-412A-A788-AACE2E6898BC}"/>
              </a:ext>
            </a:extLst>
          </p:cNvPr>
          <p:cNvSpPr>
            <a:spLocks noGrp="1"/>
          </p:cNvSpPr>
          <p:nvPr>
            <p:ph type="title"/>
          </p:nvPr>
        </p:nvSpPr>
        <p:spPr/>
        <p:txBody>
          <a:bodyPr>
            <a:normAutofit/>
          </a:bodyPr>
          <a:lstStyle/>
          <a:p>
            <a:pPr algn="ctr"/>
            <a:r>
              <a:rPr lang="lt-LT" sz="2800" b="1" dirty="0">
                <a:latin typeface="Times New Roman" panose="02020603050405020304" pitchFamily="18" charset="0"/>
                <a:cs typeface="Times New Roman" panose="02020603050405020304" pitchFamily="18" charset="0"/>
              </a:rPr>
              <a:t>Piešimas pagal kito pasakojimą</a:t>
            </a:r>
          </a:p>
        </p:txBody>
      </p:sp>
      <p:sp>
        <p:nvSpPr>
          <p:cNvPr id="3" name="Turinio vietos rezervavimo ženklas 2">
            <a:extLst>
              <a:ext uri="{FF2B5EF4-FFF2-40B4-BE49-F238E27FC236}">
                <a16:creationId xmlns:a16="http://schemas.microsoft.com/office/drawing/2014/main" id="{FBE5A259-DFB9-4CE4-A7A3-DD87F644894C}"/>
              </a:ext>
            </a:extLst>
          </p:cNvPr>
          <p:cNvSpPr>
            <a:spLocks noGrp="1"/>
          </p:cNvSpPr>
          <p:nvPr>
            <p:ph idx="1"/>
          </p:nvPr>
        </p:nvSpPr>
        <p:spPr>
          <a:xfrm>
            <a:off x="2589212" y="1313895"/>
            <a:ext cx="8915400" cy="5060272"/>
          </a:xfrm>
        </p:spPr>
        <p:txBody>
          <a:bodyPr>
            <a:normAutofit fontScale="92500" lnSpcReduction="10000"/>
          </a:bodyPr>
          <a:lstStyle/>
          <a:p>
            <a:pPr fontAlgn="base"/>
            <a:r>
              <a:rPr lang="lt-LT" sz="2600" b="1" dirty="0">
                <a:latin typeface="Times New Roman" panose="02020603050405020304" pitchFamily="18" charset="0"/>
                <a:cs typeface="Times New Roman" panose="02020603050405020304" pitchFamily="18" charset="0"/>
              </a:rPr>
              <a:t>Paskirtis</a:t>
            </a:r>
            <a:r>
              <a:rPr lang="lt-LT" sz="2600" dirty="0">
                <a:latin typeface="Times New Roman" panose="02020603050405020304" pitchFamily="18" charset="0"/>
                <a:cs typeface="Times New Roman" panose="02020603050405020304" pitchFamily="18" charset="0"/>
              </a:rPr>
              <a:t>: padeda suprasti kito individualumą, pripažinti kad kito pasaulis gerokai kitoks. Tinka klausymui ir vaizduotei lavinti.</a:t>
            </a:r>
          </a:p>
          <a:p>
            <a:pPr fontAlgn="base"/>
            <a:r>
              <a:rPr lang="lt-LT" sz="2600" b="1" dirty="0">
                <a:latin typeface="Times New Roman" panose="02020603050405020304" pitchFamily="18" charset="0"/>
                <a:cs typeface="Times New Roman" panose="02020603050405020304" pitchFamily="18" charset="0"/>
              </a:rPr>
              <a:t>Eiga</a:t>
            </a:r>
            <a:r>
              <a:rPr lang="lt-LT" sz="2600" dirty="0">
                <a:latin typeface="Times New Roman" panose="02020603050405020304" pitchFamily="18" charset="0"/>
                <a:cs typeface="Times New Roman" panose="02020603050405020304" pitchFamily="18" charset="0"/>
              </a:rPr>
              <a:t>: poromis susėda susiglaudę nugaromis, kad vienas kitą gerai girdėtų, tačiau nematytų, ką piešia. Vienas mokinys gauna piešinėlį ir pasakoja savo draugui, ką, kur ir kaip piešti, o kitas bando pagal pasakojimą nupiešti. Paskui rolėmis pasikeičiama. Piešinį siūloma nupasakoti kuo įvairiau – įvardinant ne tik objektus, bet ir formas, dydžius, santykius, kompoziciją, nuotaiką ir kita. Piešiantysis gali klausinėti ir tikslintis, kaip kuri detalė turėtų atrodyti, tačiau negali pasakoti, kaip jam pavyksta.</a:t>
            </a:r>
          </a:p>
          <a:p>
            <a:pPr fontAlgn="base"/>
            <a:r>
              <a:rPr lang="lt-LT" sz="2600" b="1" dirty="0">
                <a:latin typeface="Times New Roman" panose="02020603050405020304" pitchFamily="18" charset="0"/>
                <a:cs typeface="Times New Roman" panose="02020603050405020304" pitchFamily="18" charset="0"/>
              </a:rPr>
              <a:t>Refleksija</a:t>
            </a:r>
            <a:r>
              <a:rPr lang="lt-LT" sz="2600" dirty="0">
                <a:latin typeface="Times New Roman" panose="02020603050405020304" pitchFamily="18" charset="0"/>
                <a:cs typeface="Times New Roman" panose="02020603050405020304" pitchFamily="18" charset="0"/>
              </a:rPr>
              <a:t>: po žaidimo galima aptarti, kokie buvo jų įsivaizduojamo ir realiai nupiešto piešinio skirtumai, kodėl jie atsirado, kas buvo netikėta, kaip jautėsi kiekvienas.</a:t>
            </a:r>
          </a:p>
          <a:p>
            <a:endParaRPr lang="lt-LT" dirty="0"/>
          </a:p>
        </p:txBody>
      </p:sp>
    </p:spTree>
    <p:extLst>
      <p:ext uri="{BB962C8B-B14F-4D97-AF65-F5344CB8AC3E}">
        <p14:creationId xmlns:p14="http://schemas.microsoft.com/office/powerpoint/2010/main" val="410385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65F1ED2-3126-4EFE-8F5B-350DD8831D82}"/>
              </a:ext>
            </a:extLst>
          </p:cNvPr>
          <p:cNvSpPr>
            <a:spLocks noGrp="1"/>
          </p:cNvSpPr>
          <p:nvPr>
            <p:ph type="title"/>
          </p:nvPr>
        </p:nvSpPr>
        <p:spPr/>
        <p:txBody>
          <a:bodyPr>
            <a:normAutofit/>
          </a:bodyPr>
          <a:lstStyle/>
          <a:p>
            <a:pPr algn="ctr"/>
            <a:r>
              <a:rPr lang="lt-LT" sz="2800" b="1" dirty="0">
                <a:latin typeface="Times New Roman" panose="02020603050405020304" pitchFamily="18" charset="0"/>
                <a:cs typeface="Times New Roman" panose="02020603050405020304" pitchFamily="18" charset="0"/>
              </a:rPr>
              <a:t>Aš - auklėtojas</a:t>
            </a:r>
          </a:p>
        </p:txBody>
      </p:sp>
      <p:sp>
        <p:nvSpPr>
          <p:cNvPr id="3" name="Turinio vietos rezervavimo ženklas 2">
            <a:extLst>
              <a:ext uri="{FF2B5EF4-FFF2-40B4-BE49-F238E27FC236}">
                <a16:creationId xmlns:a16="http://schemas.microsoft.com/office/drawing/2014/main" id="{7AE43DDE-FD79-45AC-9E8C-1045FCD34FED}"/>
              </a:ext>
            </a:extLst>
          </p:cNvPr>
          <p:cNvSpPr>
            <a:spLocks noGrp="1"/>
          </p:cNvSpPr>
          <p:nvPr>
            <p:ph idx="1"/>
          </p:nvPr>
        </p:nvSpPr>
        <p:spPr/>
        <p:txBody>
          <a:bodyPr>
            <a:normAutofit/>
          </a:bodyPr>
          <a:lstStyle/>
          <a:p>
            <a:r>
              <a:rPr lang="lt-LT" sz="2400" dirty="0">
                <a:latin typeface="Times New Roman" panose="02020603050405020304" pitchFamily="18" charset="0"/>
                <a:cs typeface="Times New Roman" panose="02020603050405020304" pitchFamily="18" charset="0"/>
              </a:rPr>
              <a:t>Man per vieną dieną tenka pabūti aktoriumi, draugu, slauge, gydytoju, treneriu, pamestų daiktų ieškotoju, pinigų skolintoju, taksistu, psichologu, tėvu, pardavėju, politiku, paslapčių saugotoju.</a:t>
            </a:r>
          </a:p>
          <a:p>
            <a:endParaRPr lang="lt-LT" sz="2400" dirty="0">
              <a:latin typeface="Times New Roman" panose="02020603050405020304" pitchFamily="18" charset="0"/>
              <a:cs typeface="Times New Roman" panose="02020603050405020304" pitchFamily="18" charset="0"/>
            </a:endParaRPr>
          </a:p>
          <a:p>
            <a:pPr marL="0" indent="0" algn="r">
              <a:buNone/>
            </a:pPr>
            <a:r>
              <a:rPr lang="lt-LT" sz="2400" b="1" dirty="0">
                <a:latin typeface="Times New Roman" panose="02020603050405020304" pitchFamily="18" charset="0"/>
                <a:cs typeface="Times New Roman" panose="02020603050405020304" pitchFamily="18" charset="0"/>
              </a:rPr>
              <a:t>J. W. </a:t>
            </a:r>
            <a:r>
              <a:rPr lang="lt-LT" sz="2400" b="1" dirty="0" err="1">
                <a:latin typeface="Times New Roman" panose="02020603050405020304" pitchFamily="18" charset="0"/>
                <a:cs typeface="Times New Roman" panose="02020603050405020304" pitchFamily="18" charset="0"/>
              </a:rPr>
              <a:t>Schlatter</a:t>
            </a:r>
            <a:endParaRPr lang="lt-L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379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13AA936-FB1B-454C-917D-F9E4B0B1A2D4}"/>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91A3E67B-9D6C-4BC1-B8AD-BAD0C9FA3409}"/>
              </a:ext>
            </a:extLst>
          </p:cNvPr>
          <p:cNvSpPr>
            <a:spLocks noGrp="1"/>
          </p:cNvSpPr>
          <p:nvPr>
            <p:ph idx="1"/>
          </p:nvPr>
        </p:nvSpPr>
        <p:spPr>
          <a:xfrm>
            <a:off x="2589212" y="2366128"/>
            <a:ext cx="8915400" cy="3545094"/>
          </a:xfrm>
        </p:spPr>
        <p:txBody>
          <a:bodyPr>
            <a:normAutofit/>
          </a:bodyPr>
          <a:lstStyle/>
          <a:p>
            <a:pPr marL="0" indent="0" algn="ctr">
              <a:buNone/>
            </a:pPr>
            <a:r>
              <a:rPr lang="lt-LT" sz="4000" b="1" dirty="0">
                <a:solidFill>
                  <a:schemeClr val="accent1"/>
                </a:solidFill>
                <a:latin typeface="Times New Roman" panose="02020603050405020304" pitchFamily="18" charset="0"/>
                <a:cs typeface="Times New Roman" panose="02020603050405020304" pitchFamily="18" charset="0"/>
              </a:rPr>
              <a:t>AČIŪ UŽ DĖMESĮ</a:t>
            </a:r>
            <a:r>
              <a:rPr lang="en-US" sz="4000" b="1" dirty="0">
                <a:solidFill>
                  <a:schemeClr val="accent1"/>
                </a:solidFill>
                <a:latin typeface="Times New Roman" panose="02020603050405020304" pitchFamily="18" charset="0"/>
                <a:cs typeface="Times New Roman" panose="02020603050405020304" pitchFamily="18" charset="0"/>
              </a:rPr>
              <a:t>!</a:t>
            </a:r>
            <a:endParaRPr lang="lt-LT" sz="4000" b="1" dirty="0">
              <a:solidFill>
                <a:schemeClr val="accent1"/>
              </a:solidFill>
              <a:latin typeface="Times New Roman" panose="02020603050405020304" pitchFamily="18" charset="0"/>
              <a:cs typeface="Times New Roman" panose="02020603050405020304" pitchFamily="18" charset="0"/>
            </a:endParaRPr>
          </a:p>
          <a:p>
            <a:pPr marL="0" indent="0" algn="ctr">
              <a:buNone/>
            </a:pPr>
            <a:endParaRPr lang="lt-L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35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EDB9B98-47E5-49AA-81BE-FAD27B01FE7B}"/>
              </a:ext>
            </a:extLst>
          </p:cNvPr>
          <p:cNvSpPr>
            <a:spLocks noGrp="1"/>
          </p:cNvSpPr>
          <p:nvPr>
            <p:ph type="title"/>
          </p:nvPr>
        </p:nvSpPr>
        <p:spPr/>
        <p:txBody>
          <a:bodyPr/>
          <a:lstStyle/>
          <a:p>
            <a:endParaRPr lang="lt-LT" dirty="0"/>
          </a:p>
        </p:txBody>
      </p:sp>
      <p:sp>
        <p:nvSpPr>
          <p:cNvPr id="3" name="Turinio vietos rezervavimo ženklas 2">
            <a:extLst>
              <a:ext uri="{FF2B5EF4-FFF2-40B4-BE49-F238E27FC236}">
                <a16:creationId xmlns:a16="http://schemas.microsoft.com/office/drawing/2014/main" id="{9E54A53E-C7D3-4ECD-8FB5-C70A3F17B17A}"/>
              </a:ext>
            </a:extLst>
          </p:cNvPr>
          <p:cNvSpPr>
            <a:spLocks noGrp="1"/>
          </p:cNvSpPr>
          <p:nvPr>
            <p:ph idx="1"/>
          </p:nvPr>
        </p:nvSpPr>
        <p:spPr/>
        <p:txBody>
          <a:bodyPr>
            <a:normAutofit/>
          </a:bodyPr>
          <a:lstStyle/>
          <a:p>
            <a:r>
              <a:rPr lang="lt-LT" sz="2400" dirty="0">
                <a:latin typeface="Times New Roman" panose="02020603050405020304" pitchFamily="18" charset="0"/>
                <a:cs typeface="Times New Roman" panose="02020603050405020304" pitchFamily="18" charset="0"/>
              </a:rPr>
              <a:t>Mokykloje mokiniui reikia dėmesio ne tik per pamoką. Todėl klasės vadovui tenka sunkus vaidmuo – prakalbinti jauną žmogų, pamatyti jį įvairiapusį. </a:t>
            </a:r>
          </a:p>
          <a:p>
            <a:r>
              <a:rPr lang="lt-LT" sz="2400" dirty="0">
                <a:latin typeface="Times New Roman" panose="02020603050405020304" pitchFamily="18" charset="0"/>
                <a:cs typeface="Times New Roman" panose="02020603050405020304" pitchFamily="18" charset="0"/>
              </a:rPr>
              <a:t>Taigi klasės valandėlės – puiki galimybė išmokyti mokinius bendrauti, pažinti save ir kitus, turėti nuomonę, ją viešai išsakyti, priimti sprendimus.</a:t>
            </a:r>
          </a:p>
        </p:txBody>
      </p:sp>
    </p:spTree>
    <p:extLst>
      <p:ext uri="{BB962C8B-B14F-4D97-AF65-F5344CB8AC3E}">
        <p14:creationId xmlns:p14="http://schemas.microsoft.com/office/powerpoint/2010/main" val="266095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B45E779-DEF8-47C6-B605-BCABE02381B7}"/>
              </a:ext>
            </a:extLst>
          </p:cNvPr>
          <p:cNvSpPr>
            <a:spLocks noGrp="1"/>
          </p:cNvSpPr>
          <p:nvPr>
            <p:ph type="title"/>
          </p:nvPr>
        </p:nvSpPr>
        <p:spPr>
          <a:xfrm>
            <a:off x="838200" y="109058"/>
            <a:ext cx="10515600" cy="528505"/>
          </a:xfrm>
        </p:spPr>
        <p:txBody>
          <a:bodyPr>
            <a:normAutofit/>
          </a:bodyPr>
          <a:lstStyle/>
          <a:p>
            <a:pPr algn="ctr"/>
            <a:r>
              <a:rPr lang="lt-LT" sz="2800" b="1" dirty="0">
                <a:latin typeface="Times New Roman" panose="02020603050405020304" pitchFamily="18" charset="0"/>
                <a:cs typeface="Times New Roman" panose="02020603050405020304" pitchFamily="18" charset="0"/>
              </a:rPr>
              <a:t>Laimingos klasės receptas</a:t>
            </a:r>
          </a:p>
        </p:txBody>
      </p:sp>
      <p:sp>
        <p:nvSpPr>
          <p:cNvPr id="6" name="Turinio vietos rezervavimo ženklas 5">
            <a:extLst>
              <a:ext uri="{FF2B5EF4-FFF2-40B4-BE49-F238E27FC236}">
                <a16:creationId xmlns:a16="http://schemas.microsoft.com/office/drawing/2014/main" id="{3C61DCC7-AE65-4906-8D16-9D30530C71CB}"/>
              </a:ext>
            </a:extLst>
          </p:cNvPr>
          <p:cNvSpPr>
            <a:spLocks noGrp="1"/>
          </p:cNvSpPr>
          <p:nvPr>
            <p:ph idx="1"/>
          </p:nvPr>
        </p:nvSpPr>
        <p:spPr>
          <a:xfrm>
            <a:off x="1550922" y="1125075"/>
            <a:ext cx="9878292" cy="5536485"/>
          </a:xfrm>
        </p:spPr>
        <p:txBody>
          <a:bodyPr>
            <a:noAutofit/>
          </a:bodyPr>
          <a:lstStyle/>
          <a:p>
            <a:r>
              <a:rPr lang="lt-LT" sz="1800" dirty="0">
                <a:latin typeface="Times New Roman" panose="02020603050405020304" pitchFamily="18" charset="0"/>
                <a:cs typeface="Times New Roman" panose="02020603050405020304" pitchFamily="18" charset="0"/>
              </a:rPr>
              <a:t>Dešimčiai porcijų paruošti reikia:</a:t>
            </a:r>
          </a:p>
          <a:p>
            <a:r>
              <a:rPr lang="lt-LT" sz="1800" dirty="0">
                <a:latin typeface="Times New Roman" panose="02020603050405020304" pitchFamily="18" charset="0"/>
                <a:cs typeface="Times New Roman" panose="02020603050405020304" pitchFamily="18" charset="0"/>
              </a:rPr>
              <a:t>Žiupsnelio dalijimosi, </a:t>
            </a:r>
          </a:p>
          <a:p>
            <a:r>
              <a:rPr lang="lt-LT" sz="1800" dirty="0">
                <a:latin typeface="Times New Roman" panose="02020603050405020304" pitchFamily="18" charset="0"/>
                <a:cs typeface="Times New Roman" panose="02020603050405020304" pitchFamily="18" charset="0"/>
              </a:rPr>
              <a:t>Pusės puodelio pasitikėjimo,</a:t>
            </a:r>
          </a:p>
          <a:p>
            <a:r>
              <a:rPr lang="lt-LT" sz="1800" dirty="0">
                <a:latin typeface="Times New Roman" panose="02020603050405020304" pitchFamily="18" charset="0"/>
                <a:cs typeface="Times New Roman" panose="02020603050405020304" pitchFamily="18" charset="0"/>
              </a:rPr>
              <a:t>1 šaukšto malonumo, </a:t>
            </a:r>
          </a:p>
          <a:p>
            <a:r>
              <a:rPr lang="lt-LT" sz="1800" dirty="0">
                <a:latin typeface="Times New Roman" panose="02020603050405020304" pitchFamily="18" charset="0"/>
                <a:cs typeface="Times New Roman" panose="02020603050405020304" pitchFamily="18" charset="0"/>
              </a:rPr>
              <a:t>6 šaukštelių geros nuotaikos, </a:t>
            </a:r>
          </a:p>
          <a:p>
            <a:r>
              <a:rPr lang="lt-LT" sz="1800" dirty="0">
                <a:latin typeface="Times New Roman" panose="02020603050405020304" pitchFamily="18" charset="0"/>
                <a:cs typeface="Times New Roman" panose="02020603050405020304" pitchFamily="18" charset="0"/>
              </a:rPr>
              <a:t>100 gramų bendravimo, </a:t>
            </a:r>
          </a:p>
          <a:p>
            <a:r>
              <a:rPr lang="lt-LT" sz="1800" dirty="0">
                <a:latin typeface="Times New Roman" panose="02020603050405020304" pitchFamily="18" charset="0"/>
                <a:cs typeface="Times New Roman" panose="02020603050405020304" pitchFamily="18" charset="0"/>
              </a:rPr>
              <a:t>Pusės kilogramo geros išvaizdos, </a:t>
            </a:r>
          </a:p>
          <a:p>
            <a:r>
              <a:rPr lang="lt-LT" sz="1800" dirty="0">
                <a:latin typeface="Times New Roman" panose="02020603050405020304" pitchFamily="18" charset="0"/>
                <a:cs typeface="Times New Roman" panose="02020603050405020304" pitchFamily="18" charset="0"/>
              </a:rPr>
              <a:t>1 kilogramo aiškumo, </a:t>
            </a:r>
          </a:p>
          <a:p>
            <a:r>
              <a:rPr lang="lt-LT" sz="1800" dirty="0">
                <a:latin typeface="Times New Roman" panose="02020603050405020304" pitchFamily="18" charset="0"/>
                <a:cs typeface="Times New Roman" panose="02020603050405020304" pitchFamily="18" charset="0"/>
              </a:rPr>
              <a:t>250 gramų bendradarbiavimo, </a:t>
            </a:r>
          </a:p>
          <a:p>
            <a:r>
              <a:rPr lang="lt-LT" sz="1800" dirty="0">
                <a:latin typeface="Times New Roman" panose="02020603050405020304" pitchFamily="18" charset="0"/>
                <a:cs typeface="Times New Roman" panose="02020603050405020304" pitchFamily="18" charset="0"/>
              </a:rPr>
              <a:t>10 gramų gerų manierų, </a:t>
            </a:r>
          </a:p>
          <a:p>
            <a:r>
              <a:rPr lang="lt-LT" sz="1800" dirty="0">
                <a:latin typeface="Times New Roman" panose="02020603050405020304" pitchFamily="18" charset="0"/>
                <a:cs typeface="Times New Roman" panose="02020603050405020304" pitchFamily="18" charset="0"/>
              </a:rPr>
              <a:t>1 kilogramo disciplinos,</a:t>
            </a:r>
          </a:p>
          <a:p>
            <a:r>
              <a:rPr lang="lt-LT" sz="1800" dirty="0">
                <a:latin typeface="Times New Roman" panose="02020603050405020304" pitchFamily="18" charset="0"/>
                <a:cs typeface="Times New Roman" panose="02020603050405020304" pitchFamily="18" charset="0"/>
              </a:rPr>
              <a:t> vienos tikrai žavios mokytojos </a:t>
            </a:r>
          </a:p>
          <a:p>
            <a:r>
              <a:rPr lang="lt-LT" sz="1800" dirty="0">
                <a:latin typeface="Times New Roman" panose="02020603050405020304" pitchFamily="18" charset="0"/>
                <a:cs typeface="Times New Roman" panose="02020603050405020304" pitchFamily="18" charset="0"/>
              </a:rPr>
              <a:t>ir 500 mililitrų švelnumo.</a:t>
            </a:r>
          </a:p>
        </p:txBody>
      </p:sp>
      <p:pic>
        <p:nvPicPr>
          <p:cNvPr id="3074" name="Picture 2" descr="Vaizdo rezultatas pagal užklausą „mokiniai linksmi“">
            <a:extLst>
              <a:ext uri="{FF2B5EF4-FFF2-40B4-BE49-F238E27FC236}">
                <a16:creationId xmlns:a16="http://schemas.microsoft.com/office/drawing/2014/main" id="{D5FA7C79-3765-469E-8E10-88CDD55433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4742" y="1687397"/>
            <a:ext cx="6909847" cy="2931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038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1BFA4D1-C028-41A3-9819-033B148B7046}"/>
              </a:ext>
            </a:extLst>
          </p:cNvPr>
          <p:cNvSpPr>
            <a:spLocks noGrp="1"/>
          </p:cNvSpPr>
          <p:nvPr>
            <p:ph type="title"/>
          </p:nvPr>
        </p:nvSpPr>
        <p:spPr>
          <a:xfrm>
            <a:off x="2592925" y="624110"/>
            <a:ext cx="8911687" cy="450088"/>
          </a:xfrm>
        </p:spPr>
        <p:txBody>
          <a:bodyPr>
            <a:normAutofit fontScale="90000"/>
          </a:bodyPr>
          <a:lstStyle/>
          <a:p>
            <a:pPr algn="ctr"/>
            <a:r>
              <a:rPr lang="lt-LT" sz="2400" b="1" dirty="0">
                <a:latin typeface="Times New Roman" panose="02020603050405020304" pitchFamily="18" charset="0"/>
                <a:cs typeface="Times New Roman" panose="02020603050405020304" pitchFamily="18" charset="0"/>
              </a:rPr>
              <a:t>Gaminame:</a:t>
            </a:r>
          </a:p>
        </p:txBody>
      </p:sp>
      <p:sp>
        <p:nvSpPr>
          <p:cNvPr id="3" name="Turinio vietos rezervavimo ženklas 2">
            <a:extLst>
              <a:ext uri="{FF2B5EF4-FFF2-40B4-BE49-F238E27FC236}">
                <a16:creationId xmlns:a16="http://schemas.microsoft.com/office/drawing/2014/main" id="{F1B7EDC2-3413-45EE-B8CE-35C5D1AC1D8D}"/>
              </a:ext>
            </a:extLst>
          </p:cNvPr>
          <p:cNvSpPr>
            <a:spLocks noGrp="1"/>
          </p:cNvSpPr>
          <p:nvPr>
            <p:ph idx="1"/>
          </p:nvPr>
        </p:nvSpPr>
        <p:spPr>
          <a:xfrm>
            <a:off x="1900143" y="1074198"/>
            <a:ext cx="10297249" cy="5610688"/>
          </a:xfrm>
        </p:spPr>
        <p:txBody>
          <a:bodyPr/>
          <a:lstStyle/>
          <a:p>
            <a:pPr marL="0" indent="0">
              <a:buNone/>
            </a:pPr>
            <a:endParaRPr lang="lt-LT" dirty="0"/>
          </a:p>
        </p:txBody>
      </p:sp>
      <p:sp>
        <p:nvSpPr>
          <p:cNvPr id="4" name="Stačiakampis 3">
            <a:extLst>
              <a:ext uri="{FF2B5EF4-FFF2-40B4-BE49-F238E27FC236}">
                <a16:creationId xmlns:a16="http://schemas.microsoft.com/office/drawing/2014/main" id="{68085E48-0BAC-41E7-B595-D17AEC825F9D}"/>
              </a:ext>
            </a:extLst>
          </p:cNvPr>
          <p:cNvSpPr/>
          <p:nvPr/>
        </p:nvSpPr>
        <p:spPr>
          <a:xfrm>
            <a:off x="2837467" y="1074198"/>
            <a:ext cx="7041823" cy="3785652"/>
          </a:xfrm>
          <a:prstGeom prst="rect">
            <a:avLst/>
          </a:prstGeom>
        </p:spPr>
        <p:txBody>
          <a:bodyPr wrap="square">
            <a:spAutoFit/>
          </a:bodyPr>
          <a:lstStyle/>
          <a:p>
            <a:r>
              <a:rPr lang="lt-LT" sz="2400" dirty="0">
                <a:latin typeface="Times New Roman" panose="02020603050405020304" pitchFamily="18" charset="0"/>
                <a:cs typeface="Times New Roman" panose="02020603050405020304" pitchFamily="18" charset="0"/>
              </a:rPr>
              <a:t>Paimkite didžiulę taurę ir supilkite į ją pasitikėjimą, bendravimą ir bendradarbiavimą; paskui - malonumą, linksmumą ir gerą išvaizdą. Viską gerai suplakite. Tada supilkite geras manieras ir discipliną. Viską atsargiai sumaišykite ir supilkite į 15 cm gylio ir 45 cm skersmens apvalią formą ir kepkite 200º C karštumo orkaitėje visą savaitę. Baigę kepti, atsargiai išimkite ir išbarstykite klasėje. </a:t>
            </a:r>
          </a:p>
          <a:p>
            <a:r>
              <a:rPr lang="lt-LT" sz="2400" dirty="0">
                <a:latin typeface="Times New Roman" panose="02020603050405020304" pitchFamily="18" charset="0"/>
                <a:cs typeface="Times New Roman" panose="02020603050405020304" pitchFamily="18" charset="0"/>
              </a:rPr>
              <a:t>(Iš dešimtmečio amerikiečio berniuko Henrio virtuvės paslapčių)</a:t>
            </a:r>
          </a:p>
        </p:txBody>
      </p:sp>
    </p:spTree>
    <p:extLst>
      <p:ext uri="{BB962C8B-B14F-4D97-AF65-F5344CB8AC3E}">
        <p14:creationId xmlns:p14="http://schemas.microsoft.com/office/powerpoint/2010/main" val="170713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F016C07-C114-4DC5-840B-C7B6295D9C46}"/>
              </a:ext>
            </a:extLst>
          </p:cNvPr>
          <p:cNvSpPr>
            <a:spLocks noGrp="1"/>
          </p:cNvSpPr>
          <p:nvPr>
            <p:ph type="title"/>
          </p:nvPr>
        </p:nvSpPr>
        <p:spPr/>
        <p:txBody>
          <a:bodyPr>
            <a:normAutofit/>
          </a:bodyPr>
          <a:lstStyle/>
          <a:p>
            <a:pPr algn="ctr"/>
            <a:r>
              <a:rPr lang="lt-LT" sz="2800" b="1" dirty="0">
                <a:latin typeface="Times New Roman" panose="02020603050405020304" pitchFamily="18" charset="0"/>
                <a:cs typeface="Times New Roman" panose="02020603050405020304" pitchFamily="18" charset="0"/>
              </a:rPr>
              <a:t>Neformalūs metodai (žaidimai) klasės valandėlėms</a:t>
            </a:r>
          </a:p>
        </p:txBody>
      </p:sp>
      <p:sp>
        <p:nvSpPr>
          <p:cNvPr id="3" name="Turinio vietos rezervavimo ženklas 2">
            <a:extLst>
              <a:ext uri="{FF2B5EF4-FFF2-40B4-BE49-F238E27FC236}">
                <a16:creationId xmlns:a16="http://schemas.microsoft.com/office/drawing/2014/main" id="{C5685A8C-C494-401D-AE1D-EE9B237CDCD3}"/>
              </a:ext>
            </a:extLst>
          </p:cNvPr>
          <p:cNvSpPr>
            <a:spLocks noGrp="1"/>
          </p:cNvSpPr>
          <p:nvPr>
            <p:ph idx="1"/>
          </p:nvPr>
        </p:nvSpPr>
        <p:spPr/>
        <p:txBody>
          <a:bodyPr>
            <a:normAutofit/>
          </a:bodyPr>
          <a:lstStyle/>
          <a:p>
            <a:r>
              <a:rPr lang="lt-LT" sz="2400" dirty="0">
                <a:latin typeface="Times New Roman" panose="02020603050405020304" pitchFamily="18" charset="0"/>
                <a:cs typeface="Times New Roman" panose="02020603050405020304" pitchFamily="18" charset="0"/>
              </a:rPr>
              <a:t>BINGO</a:t>
            </a:r>
          </a:p>
          <a:p>
            <a:r>
              <a:rPr lang="lt-LT" sz="2400" dirty="0">
                <a:latin typeface="Times New Roman" panose="02020603050405020304" pitchFamily="18" charset="0"/>
                <a:cs typeface="Times New Roman" panose="02020603050405020304" pitchFamily="18" charset="0"/>
              </a:rPr>
              <a:t>KAKLARAIŠTIS</a:t>
            </a:r>
          </a:p>
          <a:p>
            <a:r>
              <a:rPr lang="lt-LT" sz="2400" dirty="0">
                <a:latin typeface="Times New Roman" panose="02020603050405020304" pitchFamily="18" charset="0"/>
                <a:cs typeface="Times New Roman" panose="02020603050405020304" pitchFamily="18" charset="0"/>
              </a:rPr>
              <a:t>PIEŠIMAS ANT NUGAROS</a:t>
            </a:r>
          </a:p>
          <a:p>
            <a:r>
              <a:rPr lang="lt-LT" sz="2400" dirty="0">
                <a:latin typeface="Times New Roman" panose="02020603050405020304" pitchFamily="18" charset="0"/>
                <a:cs typeface="Times New Roman" panose="02020603050405020304" pitchFamily="18" charset="0"/>
              </a:rPr>
              <a:t>BENDRAS PIEŠINYS</a:t>
            </a:r>
          </a:p>
          <a:p>
            <a:r>
              <a:rPr lang="lt-LT" sz="2400" dirty="0">
                <a:latin typeface="Times New Roman" panose="02020603050405020304" pitchFamily="18" charset="0"/>
                <a:cs typeface="Times New Roman" panose="02020603050405020304" pitchFamily="18" charset="0"/>
              </a:rPr>
              <a:t>PIEŠIMAS PAGAL KITO PASAKOJIMĄ</a:t>
            </a:r>
          </a:p>
        </p:txBody>
      </p:sp>
    </p:spTree>
    <p:extLst>
      <p:ext uri="{BB962C8B-B14F-4D97-AF65-F5344CB8AC3E}">
        <p14:creationId xmlns:p14="http://schemas.microsoft.com/office/powerpoint/2010/main" val="378919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1A78B6-1E97-4FF6-A484-BB3855B9ABB3}"/>
              </a:ext>
            </a:extLst>
          </p:cNvPr>
          <p:cNvSpPr>
            <a:spLocks noGrp="1"/>
          </p:cNvSpPr>
          <p:nvPr>
            <p:ph type="title"/>
          </p:nvPr>
        </p:nvSpPr>
        <p:spPr/>
        <p:txBody>
          <a:bodyPr>
            <a:normAutofit/>
          </a:bodyPr>
          <a:lstStyle/>
          <a:p>
            <a:pPr algn="ctr"/>
            <a:r>
              <a:rPr lang="lt-LT" sz="2800" b="1" dirty="0">
                <a:latin typeface="Times New Roman" panose="02020603050405020304" pitchFamily="18" charset="0"/>
                <a:cs typeface="Times New Roman" panose="02020603050405020304" pitchFamily="18" charset="0"/>
              </a:rPr>
              <a:t>Žaidimų metodo tikslas</a:t>
            </a:r>
          </a:p>
        </p:txBody>
      </p:sp>
      <p:sp>
        <p:nvSpPr>
          <p:cNvPr id="3" name="Turinio vietos rezervavimo ženklas 2">
            <a:extLst>
              <a:ext uri="{FF2B5EF4-FFF2-40B4-BE49-F238E27FC236}">
                <a16:creationId xmlns:a16="http://schemas.microsoft.com/office/drawing/2014/main" id="{FD7C56AB-8598-4C3F-9299-F8B2D44715A4}"/>
              </a:ext>
            </a:extLst>
          </p:cNvPr>
          <p:cNvSpPr>
            <a:spLocks noGrp="1"/>
          </p:cNvSpPr>
          <p:nvPr>
            <p:ph idx="1"/>
          </p:nvPr>
        </p:nvSpPr>
        <p:spPr/>
        <p:txBody>
          <a:bodyPr>
            <a:normAutofit/>
          </a:bodyPr>
          <a:lstStyle/>
          <a:p>
            <a:r>
              <a:rPr lang="lt-LT" sz="2400" dirty="0">
                <a:latin typeface="Times New Roman" panose="02020603050405020304" pitchFamily="18" charset="0"/>
                <a:cs typeface="Times New Roman" panose="02020603050405020304" pitchFamily="18" charset="0"/>
              </a:rPr>
              <a:t>Žaidimai skirti kūrybiškumo, atsakingumo, komandinio darbo, bendravimo ir bendradarbiavimo įgūdžiams lavinti, savęs ir kito pažinimui, iniciatyvumui ir aktyviam dalyvavimui skatinti, mokyti išsakyti savo nuomonę ir ją pagrįsti.</a:t>
            </a:r>
          </a:p>
        </p:txBody>
      </p:sp>
    </p:spTree>
    <p:extLst>
      <p:ext uri="{BB962C8B-B14F-4D97-AF65-F5344CB8AC3E}">
        <p14:creationId xmlns:p14="http://schemas.microsoft.com/office/powerpoint/2010/main" val="272043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FAAD386-F793-4099-AC53-FFBAD5301FF2}"/>
              </a:ext>
            </a:extLst>
          </p:cNvPr>
          <p:cNvSpPr>
            <a:spLocks noGrp="1"/>
          </p:cNvSpPr>
          <p:nvPr>
            <p:ph type="title"/>
          </p:nvPr>
        </p:nvSpPr>
        <p:spPr>
          <a:xfrm>
            <a:off x="838200" y="365125"/>
            <a:ext cx="10515600" cy="1135201"/>
          </a:xfrm>
        </p:spPr>
        <p:txBody>
          <a:bodyPr>
            <a:normAutofit/>
          </a:bodyPr>
          <a:lstStyle/>
          <a:p>
            <a:pPr algn="ctr"/>
            <a:r>
              <a:rPr lang="lt-LT" sz="2800" b="1" dirty="0">
                <a:latin typeface="Times New Roman" panose="02020603050405020304" pitchFamily="18" charset="0"/>
                <a:cs typeface="Times New Roman" panose="02020603050405020304" pitchFamily="18" charset="0"/>
              </a:rPr>
              <a:t>Bingo</a:t>
            </a:r>
          </a:p>
        </p:txBody>
      </p:sp>
      <p:sp>
        <p:nvSpPr>
          <p:cNvPr id="3" name="Turinio vietos rezervavimo ženklas 2">
            <a:extLst>
              <a:ext uri="{FF2B5EF4-FFF2-40B4-BE49-F238E27FC236}">
                <a16:creationId xmlns:a16="http://schemas.microsoft.com/office/drawing/2014/main" id="{C521D152-9181-447D-9655-8E64A50BCD6B}"/>
              </a:ext>
            </a:extLst>
          </p:cNvPr>
          <p:cNvSpPr>
            <a:spLocks noGrp="1"/>
          </p:cNvSpPr>
          <p:nvPr>
            <p:ph idx="1"/>
          </p:nvPr>
        </p:nvSpPr>
        <p:spPr>
          <a:xfrm>
            <a:off x="838200" y="1296139"/>
            <a:ext cx="10515600" cy="4809802"/>
          </a:xfrm>
        </p:spPr>
        <p:txBody>
          <a:bodyPr>
            <a:normAutofit lnSpcReduction="10000"/>
          </a:bodyPr>
          <a:lstStyle/>
          <a:p>
            <a:r>
              <a:rPr lang="lt-LT" sz="2400" dirty="0">
                <a:latin typeface="Times New Roman" panose="02020603050405020304" pitchFamily="18" charset="0"/>
                <a:cs typeface="Times New Roman" panose="02020603050405020304" pitchFamily="18" charset="0"/>
              </a:rPr>
              <a:t>Užrašyk savo draugo vardą, kuris:</a:t>
            </a:r>
          </a:p>
          <a:p>
            <a:endParaRPr lang="lt-LT" sz="2400"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a:p>
            <a:r>
              <a:rPr lang="lt-LT" sz="2400" dirty="0">
                <a:latin typeface="Times New Roman" panose="02020603050405020304" pitchFamily="18" charset="0"/>
                <a:cs typeface="Times New Roman" panose="02020603050405020304" pitchFamily="18" charset="0"/>
              </a:rPr>
              <a:t>Vardas negali kartotis.</a:t>
            </a:r>
          </a:p>
          <a:p>
            <a:r>
              <a:rPr lang="lt-LT" sz="2400" dirty="0">
                <a:latin typeface="Times New Roman" panose="02020603050405020304" pitchFamily="18" charset="0"/>
                <a:cs typeface="Times New Roman" panose="02020603050405020304" pitchFamily="18" charset="0"/>
              </a:rPr>
              <a:t>Kai užpildai lentelę, turi pasakyti „BINGO“.</a:t>
            </a:r>
          </a:p>
        </p:txBody>
      </p:sp>
      <p:graphicFrame>
        <p:nvGraphicFramePr>
          <p:cNvPr id="4" name="Lentelė 3">
            <a:extLst>
              <a:ext uri="{FF2B5EF4-FFF2-40B4-BE49-F238E27FC236}">
                <a16:creationId xmlns:a16="http://schemas.microsoft.com/office/drawing/2014/main" id="{1DC84162-F438-4A2B-8140-FB8F38A06DF8}"/>
              </a:ext>
            </a:extLst>
          </p:cNvPr>
          <p:cNvGraphicFramePr>
            <a:graphicFrameLocks noGrp="1"/>
          </p:cNvGraphicFramePr>
          <p:nvPr>
            <p:extLst>
              <p:ext uri="{D42A27DB-BD31-4B8C-83A1-F6EECF244321}">
                <p14:modId xmlns:p14="http://schemas.microsoft.com/office/powerpoint/2010/main" val="1662139501"/>
              </p:ext>
            </p:extLst>
          </p:nvPr>
        </p:nvGraphicFramePr>
        <p:xfrm>
          <a:off x="999241" y="1695637"/>
          <a:ext cx="10257643" cy="3259797"/>
        </p:xfrm>
        <a:graphic>
          <a:graphicData uri="http://schemas.openxmlformats.org/drawingml/2006/table">
            <a:tbl>
              <a:tblPr firstRow="1" bandRow="1">
                <a:tableStyleId>{5940675A-B579-460E-94D1-54222C63F5DA}</a:tableStyleId>
              </a:tblPr>
              <a:tblGrid>
                <a:gridCol w="3439593">
                  <a:extLst>
                    <a:ext uri="{9D8B030D-6E8A-4147-A177-3AD203B41FA5}">
                      <a16:colId xmlns:a16="http://schemas.microsoft.com/office/drawing/2014/main" val="830090008"/>
                    </a:ext>
                  </a:extLst>
                </a:gridCol>
                <a:gridCol w="3409025">
                  <a:extLst>
                    <a:ext uri="{9D8B030D-6E8A-4147-A177-3AD203B41FA5}">
                      <a16:colId xmlns:a16="http://schemas.microsoft.com/office/drawing/2014/main" val="3864393697"/>
                    </a:ext>
                  </a:extLst>
                </a:gridCol>
                <a:gridCol w="3409025">
                  <a:extLst>
                    <a:ext uri="{9D8B030D-6E8A-4147-A177-3AD203B41FA5}">
                      <a16:colId xmlns:a16="http://schemas.microsoft.com/office/drawing/2014/main" val="2546006259"/>
                    </a:ext>
                  </a:extLst>
                </a:gridCol>
              </a:tblGrid>
              <a:tr h="7723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t>Užsiiminėja karatė</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Mėgsta keliauti</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Mėgsta picą su grybais</a:t>
                      </a:r>
                    </a:p>
                    <a:p>
                      <a:endParaRPr lang="lt-LT" dirty="0">
                        <a:solidFill>
                          <a:schemeClr val="bg1"/>
                        </a:solidFill>
                      </a:endParaRPr>
                    </a:p>
                  </a:txBody>
                  <a:tcPr/>
                </a:tc>
                <a:extLst>
                  <a:ext uri="{0D108BD9-81ED-4DB2-BD59-A6C34878D82A}">
                    <a16:rowId xmlns:a16="http://schemas.microsoft.com/office/drawing/2014/main" val="32897717"/>
                  </a:ext>
                </a:extLst>
              </a:tr>
              <a:tr h="753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Mėgsta šokti</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Moka groti kokiu nors muzikos instrumentu</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Bijo vorų</a:t>
                      </a:r>
                    </a:p>
                    <a:p>
                      <a:endParaRPr lang="lt-LT" dirty="0">
                        <a:solidFill>
                          <a:schemeClr val="bg1"/>
                        </a:solidFill>
                      </a:endParaRPr>
                    </a:p>
                  </a:txBody>
                  <a:tcPr/>
                </a:tc>
                <a:extLst>
                  <a:ext uri="{0D108BD9-81ED-4DB2-BD59-A6C34878D82A}">
                    <a16:rowId xmlns:a16="http://schemas.microsoft.com/office/drawing/2014/main" val="1290654688"/>
                  </a:ext>
                </a:extLst>
              </a:tr>
              <a:tr h="8167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Turi augintinį</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Moka važiuoti dviračiu</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Mėgsta žiūrėti siaubo filmus</a:t>
                      </a:r>
                    </a:p>
                    <a:p>
                      <a:endParaRPr lang="lt-LT" dirty="0">
                        <a:solidFill>
                          <a:schemeClr val="bg1"/>
                        </a:solidFill>
                      </a:endParaRPr>
                    </a:p>
                  </a:txBody>
                  <a:tcPr/>
                </a:tc>
                <a:extLst>
                  <a:ext uri="{0D108BD9-81ED-4DB2-BD59-A6C34878D82A}">
                    <a16:rowId xmlns:a16="http://schemas.microsoft.com/office/drawing/2014/main" val="3822280069"/>
                  </a:ext>
                </a:extLst>
              </a:tr>
              <a:tr h="7562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Mėgsta krepšinį</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Turi brolį</a:t>
                      </a:r>
                    </a:p>
                    <a:p>
                      <a:endParaRPr lang="lt-LT"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tx1"/>
                          </a:solidFill>
                          <a:effectLst/>
                          <a:latin typeface="+mn-lt"/>
                          <a:ea typeface="+mn-ea"/>
                          <a:cs typeface="+mn-cs"/>
                        </a:rPr>
                        <a:t>Mėgsta gaminti valgį</a:t>
                      </a:r>
                    </a:p>
                    <a:p>
                      <a:endParaRPr lang="lt-LT" dirty="0">
                        <a:solidFill>
                          <a:schemeClr val="bg1"/>
                        </a:solidFill>
                      </a:endParaRPr>
                    </a:p>
                  </a:txBody>
                  <a:tcPr/>
                </a:tc>
                <a:extLst>
                  <a:ext uri="{0D108BD9-81ED-4DB2-BD59-A6C34878D82A}">
                    <a16:rowId xmlns:a16="http://schemas.microsoft.com/office/drawing/2014/main" val="2483458520"/>
                  </a:ext>
                </a:extLst>
              </a:tr>
            </a:tbl>
          </a:graphicData>
        </a:graphic>
      </p:graphicFrame>
    </p:spTree>
    <p:extLst>
      <p:ext uri="{BB962C8B-B14F-4D97-AF65-F5344CB8AC3E}">
        <p14:creationId xmlns:p14="http://schemas.microsoft.com/office/powerpoint/2010/main" val="1691078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499273D-654F-4E6C-B8E0-C060BF0C7BC1}"/>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6A750CBE-60EC-4AA7-A977-D31FDE555CD9}"/>
              </a:ext>
            </a:extLst>
          </p:cNvPr>
          <p:cNvSpPr>
            <a:spLocks noGrp="1"/>
          </p:cNvSpPr>
          <p:nvPr>
            <p:ph idx="1"/>
          </p:nvPr>
        </p:nvSpPr>
        <p:spPr/>
        <p:txBody>
          <a:bodyPr>
            <a:normAutofit/>
          </a:bodyPr>
          <a:lstStyle/>
          <a:p>
            <a:r>
              <a:rPr lang="lt-LT" sz="2400" dirty="0">
                <a:latin typeface="Times New Roman" panose="02020603050405020304" pitchFamily="18" charset="0"/>
                <a:cs typeface="Times New Roman" panose="02020603050405020304" pitchFamily="18" charset="0"/>
              </a:rPr>
              <a:t>Žaidimas „</a:t>
            </a:r>
            <a:r>
              <a:rPr lang="lt-LT" sz="2400" b="1" dirty="0">
                <a:latin typeface="Times New Roman" panose="02020603050405020304" pitchFamily="18" charset="0"/>
                <a:cs typeface="Times New Roman" panose="02020603050405020304" pitchFamily="18" charset="0"/>
              </a:rPr>
              <a:t>Bingo“ </a:t>
            </a:r>
            <a:r>
              <a:rPr lang="lt-LT" sz="2400" dirty="0">
                <a:latin typeface="Times New Roman" panose="02020603050405020304" pitchFamily="18" charset="0"/>
                <a:cs typeface="Times New Roman" panose="02020603050405020304" pitchFamily="18" charset="0"/>
              </a:rPr>
              <a:t>skirtas kito pažinimui ar susipažinimui su naujais žmonėmis, bendravimo įgūdžiams lavinti.</a:t>
            </a:r>
            <a:endParaRPr lang="lt-L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85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37C29B5-69E4-4CB3-9CC7-BA6B9D088B8C}"/>
              </a:ext>
            </a:extLst>
          </p:cNvPr>
          <p:cNvSpPr>
            <a:spLocks noGrp="1"/>
          </p:cNvSpPr>
          <p:nvPr>
            <p:ph type="title"/>
          </p:nvPr>
        </p:nvSpPr>
        <p:spPr>
          <a:xfrm>
            <a:off x="2592925" y="367646"/>
            <a:ext cx="6739611" cy="1132319"/>
          </a:xfrm>
        </p:spPr>
        <p:txBody>
          <a:bodyPr>
            <a:normAutofit/>
          </a:bodyPr>
          <a:lstStyle/>
          <a:p>
            <a:pPr algn="ctr"/>
            <a:r>
              <a:rPr lang="lt-LT" sz="2800" b="1" dirty="0">
                <a:latin typeface="Times New Roman" panose="02020603050405020304" pitchFamily="18" charset="0"/>
                <a:cs typeface="Times New Roman" panose="02020603050405020304" pitchFamily="18" charset="0"/>
              </a:rPr>
              <a:t>Kaklaraištis</a:t>
            </a:r>
          </a:p>
        </p:txBody>
      </p:sp>
      <p:sp>
        <p:nvSpPr>
          <p:cNvPr id="3" name="Turinio vietos rezervavimo ženklas 2">
            <a:extLst>
              <a:ext uri="{FF2B5EF4-FFF2-40B4-BE49-F238E27FC236}">
                <a16:creationId xmlns:a16="http://schemas.microsoft.com/office/drawing/2014/main" id="{84067C01-6D9F-4022-BB18-2597E1A8CE5B}"/>
              </a:ext>
            </a:extLst>
          </p:cNvPr>
          <p:cNvSpPr>
            <a:spLocks noGrp="1"/>
          </p:cNvSpPr>
          <p:nvPr>
            <p:ph idx="1"/>
          </p:nvPr>
        </p:nvSpPr>
        <p:spPr>
          <a:xfrm>
            <a:off x="1423447" y="1499965"/>
            <a:ext cx="10005751" cy="5087266"/>
          </a:xfrm>
        </p:spPr>
        <p:txBody>
          <a:bodyPr>
            <a:normAutofit/>
          </a:bodyPr>
          <a:lstStyle/>
          <a:p>
            <a:r>
              <a:rPr lang="lt-LT" sz="2400" b="1" dirty="0">
                <a:latin typeface="Times New Roman" panose="02020603050405020304" pitchFamily="18" charset="0"/>
                <a:cs typeface="Times New Roman" panose="02020603050405020304" pitchFamily="18" charset="0"/>
              </a:rPr>
              <a:t>Paskirtis: </a:t>
            </a:r>
            <a:r>
              <a:rPr lang="lt-LT" sz="2400" dirty="0">
                <a:latin typeface="Times New Roman" panose="02020603050405020304" pitchFamily="18" charset="0"/>
                <a:cs typeface="Times New Roman" panose="02020603050405020304" pitchFamily="18" charset="0"/>
              </a:rPr>
              <a:t>lavina bendravimo įgūdžius, skatina savęs ir kito pažinimą, aktyvų dalyvavimą, moko išsakyti savo nuomonę ir ją pagrįsti.</a:t>
            </a:r>
            <a:endParaRPr lang="lt-LT" sz="2400" b="1" dirty="0">
              <a:latin typeface="Times New Roman" panose="02020603050405020304" pitchFamily="18" charset="0"/>
              <a:cs typeface="Times New Roman" panose="02020603050405020304" pitchFamily="18" charset="0"/>
            </a:endParaRPr>
          </a:p>
          <a:p>
            <a:r>
              <a:rPr lang="lt-LT" sz="2400" b="1" dirty="0">
                <a:latin typeface="Times New Roman" panose="02020603050405020304" pitchFamily="18" charset="0"/>
                <a:cs typeface="Times New Roman" panose="02020603050405020304" pitchFamily="18" charset="0"/>
              </a:rPr>
              <a:t>Eiga: </a:t>
            </a:r>
            <a:r>
              <a:rPr lang="lt-LT" sz="2400" dirty="0">
                <a:latin typeface="Times New Roman" panose="02020603050405020304" pitchFamily="18" charset="0"/>
                <a:cs typeface="Times New Roman" panose="02020603050405020304" pitchFamily="18" charset="0"/>
              </a:rPr>
              <a:t>Nusipiešiame ir išsikerpame kaklaraiščius. Visi ant savo kaklaraiščių užrašome tris teisingus ir tris melagingus dalykus apie save. Bendraudami vienas su kitu turime atspėti, kas tiesa ir kas netiesa. Savo spėjimą reikia pagrįsti.</a:t>
            </a:r>
          </a:p>
          <a:p>
            <a:r>
              <a:rPr lang="lt-LT" sz="2400" b="1" dirty="0">
                <a:latin typeface="Times New Roman" panose="02020603050405020304" pitchFamily="18" charset="0"/>
                <a:cs typeface="Times New Roman" panose="02020603050405020304" pitchFamily="18" charset="0"/>
              </a:rPr>
              <a:t>Refleksija:</a:t>
            </a:r>
            <a:r>
              <a:rPr lang="lt-LT" sz="2400" dirty="0">
                <a:latin typeface="Times New Roman" panose="02020603050405020304" pitchFamily="18" charset="0"/>
                <a:cs typeface="Times New Roman" panose="02020603050405020304" pitchFamily="18" charset="0"/>
              </a:rPr>
              <a:t> galima aptarti, ar buvo sunku argumentuoti savo spėjimą.</a:t>
            </a:r>
            <a:endParaRPr lang="lt-LT" sz="2400" b="1" dirty="0">
              <a:latin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p:txBody>
      </p:sp>
      <p:pic>
        <p:nvPicPr>
          <p:cNvPr id="1026" name="Picture 2" descr="Vaizdo rezultatas pagal užklausą „kaklaraiščio siuvimas“">
            <a:extLst>
              <a:ext uri="{FF2B5EF4-FFF2-40B4-BE49-F238E27FC236}">
                <a16:creationId xmlns:a16="http://schemas.microsoft.com/office/drawing/2014/main" id="{530FC675-76D1-4780-8F7C-417471EA63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6796" y="4440025"/>
            <a:ext cx="3035431" cy="2290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885763"/>
      </p:ext>
    </p:extLst>
  </p:cSld>
  <p:clrMapOvr>
    <a:masterClrMapping/>
  </p:clrMapOvr>
</p:sld>
</file>

<file path=ppt/theme/theme1.xml><?xml version="1.0" encoding="utf-8"?>
<a:theme xmlns:a="http://schemas.openxmlformats.org/drawingml/2006/main" name="Šnabždesys">
  <a:themeElements>
    <a:clrScheme name="Šnabždesys">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Šnabždesys">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Šnabždesys">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196</TotalTime>
  <Words>819</Words>
  <Application>Microsoft Office PowerPoint</Application>
  <PresentationFormat>Plačiaekranė</PresentationFormat>
  <Paragraphs>80</Paragraphs>
  <Slides>14</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14</vt:i4>
      </vt:variant>
    </vt:vector>
  </HeadingPairs>
  <TitlesOfParts>
    <vt:vector size="19" baseType="lpstr">
      <vt:lpstr>Arial</vt:lpstr>
      <vt:lpstr>Century Gothic</vt:lpstr>
      <vt:lpstr>Times New Roman</vt:lpstr>
      <vt:lpstr>Wingdings 3</vt:lpstr>
      <vt:lpstr>Šnabždesys</vt:lpstr>
      <vt:lpstr>Paįvairinkime klasės valandėles  (Iš Erasmus+ programos projektų kursų)</vt:lpstr>
      <vt:lpstr>„PowerPoint“ pateiktis</vt:lpstr>
      <vt:lpstr>Laimingos klasės receptas</vt:lpstr>
      <vt:lpstr>Gaminame:</vt:lpstr>
      <vt:lpstr>Neformalūs metodai (žaidimai) klasės valandėlėms</vt:lpstr>
      <vt:lpstr>Žaidimų metodo tikslas</vt:lpstr>
      <vt:lpstr>Bingo</vt:lpstr>
      <vt:lpstr>„PowerPoint“ pateiktis</vt:lpstr>
      <vt:lpstr>Kaklaraištis</vt:lpstr>
      <vt:lpstr>Piešimas ant nugaros</vt:lpstr>
      <vt:lpstr>Bendras piešinys</vt:lpstr>
      <vt:lpstr>Piešimas pagal kito pasakojimą</vt:lpstr>
      <vt:lpstr>Aš - auklėtojas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Klasės valandėlėms (Erasmus+ programos projektų )</dc:title>
  <dc:creator>KOMPIUTERIS</dc:creator>
  <cp:lastModifiedBy>KOMPIUTERIS</cp:lastModifiedBy>
  <cp:revision>76</cp:revision>
  <dcterms:created xsi:type="dcterms:W3CDTF">2017-11-27T16:11:17Z</dcterms:created>
  <dcterms:modified xsi:type="dcterms:W3CDTF">2017-11-27T19:27:54Z</dcterms:modified>
</cp:coreProperties>
</file>