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0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s53.impactinit.com/smsimg27/PV/clipDealerVideo/36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188914"/>
            <a:ext cx="89566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tačiakampis 1"/>
          <p:cNvSpPr>
            <a:spLocks noChangeArrowheads="1"/>
          </p:cNvSpPr>
          <p:nvPr/>
        </p:nvSpPr>
        <p:spPr bwMode="auto">
          <a:xfrm>
            <a:off x="2316164" y="4365625"/>
            <a:ext cx="835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4800" b="1">
                <a:solidFill>
                  <a:srgbClr val="33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KETVIRTA</a:t>
            </a:r>
            <a:r>
              <a:rPr lang="en-US" altLang="lt-LT" sz="4800" b="1">
                <a:solidFill>
                  <a:srgbClr val="33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DIENA</a:t>
            </a:r>
            <a:endParaRPr lang="lt-LT" altLang="lt-LT" sz="4800" b="1">
              <a:solidFill>
                <a:srgbClr val="33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lt-LT" altLang="lt-LT" sz="2400">
              <a:solidFill>
                <a:srgbClr val="33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2114551" y="3967480"/>
            <a:ext cx="5543549" cy="390208"/>
          </a:xfrm>
        </p:spPr>
        <p:txBody>
          <a:bodyPr>
            <a:noAutofit/>
          </a:bodyPr>
          <a:lstStyle/>
          <a:p>
            <a:pPr algn="ctr"/>
            <a:r>
              <a:rPr lang="lt-LT" sz="3200" dirty="0" smtClean="0"/>
              <a:t>Lankstymo eiga</a:t>
            </a:r>
            <a:endParaRPr lang="en-US" sz="32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 smtClean="0"/>
              <a:t>Sulenkiame popieriaus lapą išilgai per pusę, nupiešiam gulbės galvą, plunksnas kas 1 cm, sukarpom, uodegą kišam tarp galvos, susegam arba suklijuojam.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76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5716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5" y="785812"/>
            <a:ext cx="8596668" cy="3286125"/>
          </a:xfrm>
        </p:spPr>
        <p:txBody>
          <a:bodyPr/>
          <a:lstStyle/>
          <a:p>
            <a:pPr algn="ctr"/>
            <a:r>
              <a:rPr lang="lt-LT" dirty="0" smtClean="0"/>
              <a:t>PUIKAUS KETVIRTADIENIO!</a:t>
            </a:r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 smtClean="0">
                <a:solidFill>
                  <a:srgbClr val="0070C0"/>
                </a:solidFill>
              </a:rPr>
              <a:t>MOKYTOJA NIJOLĖ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1" y="86116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73239"/>
            <a:ext cx="6913562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660900" y="1773238"/>
            <a:ext cx="2808288" cy="2952750"/>
          </a:xfrm>
          <a:prstGeom prst="rect">
            <a:avLst/>
          </a:prstGeom>
          <a:solidFill>
            <a:srgbClr val="4F81BD">
              <a:alpha val="0"/>
            </a:srgbClr>
          </a:solidFill>
          <a:ln w="1016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lt-LT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7892" name="Antraštė 1"/>
          <p:cNvSpPr>
            <a:spLocks noGrp="1"/>
          </p:cNvSpPr>
          <p:nvPr>
            <p:ph type="title"/>
          </p:nvPr>
        </p:nvSpPr>
        <p:spPr>
          <a:xfrm>
            <a:off x="677334" y="-742950"/>
            <a:ext cx="8596668" cy="1971675"/>
          </a:xfrm>
        </p:spPr>
        <p:txBody>
          <a:bodyPr>
            <a:normAutofit fontScale="90000"/>
          </a:bodyPr>
          <a:lstStyle/>
          <a:p>
            <a:r>
              <a:rPr lang="en-US" altLang="lt-LT" dirty="0" smtClean="0">
                <a:latin typeface="Comic Sans MS" panose="030F0702030302020204" pitchFamily="66" charset="0"/>
              </a:rPr>
              <a:t/>
            </a:r>
            <a:br>
              <a:rPr lang="en-US" altLang="lt-LT" dirty="0" smtClean="0">
                <a:latin typeface="Comic Sans MS" panose="030F0702030302020204" pitchFamily="66" charset="0"/>
              </a:rPr>
            </a:br>
            <a:r>
              <a:rPr lang="en-US" altLang="lt-LT" dirty="0" smtClean="0">
                <a:latin typeface="Comic Sans MS" panose="030F0702030302020204" pitchFamily="66" charset="0"/>
              </a:rPr>
              <a:t/>
            </a:r>
            <a:br>
              <a:rPr lang="en-US" altLang="lt-LT" dirty="0" smtClean="0">
                <a:latin typeface="Comic Sans MS" panose="030F0702030302020204" pitchFamily="66" charset="0"/>
              </a:rPr>
            </a:br>
            <a:r>
              <a:rPr lang="lt-LT" altLang="lt-LT" sz="2400" dirty="0">
                <a:latin typeface="Comic Sans MS" panose="030F0702030302020204" pitchFamily="66" charset="0"/>
              </a:rPr>
              <a:t>Patyrinėk įrėmintą plakato dalį. Kas nutiko? (Čia vyksta ginčas). </a:t>
            </a:r>
            <a:r>
              <a:rPr lang="en-US" altLang="lt-LT" sz="2400" dirty="0" err="1">
                <a:latin typeface="Comic Sans MS" panose="030F0702030302020204" pitchFamily="66" charset="0"/>
              </a:rPr>
              <a:t>Palygink</a:t>
            </a:r>
            <a:r>
              <a:rPr lang="en-US" altLang="lt-LT" sz="2400" dirty="0">
                <a:latin typeface="Comic Sans MS" panose="030F0702030302020204" pitchFamily="66" charset="0"/>
              </a:rPr>
              <a:t> </a:t>
            </a:r>
            <a:r>
              <a:rPr lang="en-US" altLang="lt-LT" sz="2400" dirty="0" err="1">
                <a:latin typeface="Comic Sans MS" panose="030F0702030302020204" pitchFamily="66" charset="0"/>
              </a:rPr>
              <a:t>su</a:t>
            </a:r>
            <a:r>
              <a:rPr lang="en-US" altLang="lt-LT" sz="2400" dirty="0">
                <a:latin typeface="Comic Sans MS" panose="030F0702030302020204" pitchFamily="66" charset="0"/>
              </a:rPr>
              <a:t> </a:t>
            </a:r>
            <a:r>
              <a:rPr lang="en-US" altLang="lt-LT" sz="2400" dirty="0" err="1">
                <a:latin typeface="Comic Sans MS" panose="030F0702030302020204" pitchFamily="66" charset="0"/>
              </a:rPr>
              <a:t>knygut</a:t>
            </a:r>
            <a:r>
              <a:rPr lang="lt-LT" altLang="lt-LT" sz="2400" dirty="0">
                <a:latin typeface="Comic Sans MS" panose="030F0702030302020204" pitchFamily="66" charset="0"/>
              </a:rPr>
              <a:t>ė</a:t>
            </a:r>
            <a:r>
              <a:rPr lang="en-US" altLang="lt-LT" sz="2400" dirty="0">
                <a:latin typeface="Comic Sans MS" panose="030F0702030302020204" pitchFamily="66" charset="0"/>
              </a:rPr>
              <a:t>s 16</a:t>
            </a:r>
            <a:r>
              <a:rPr lang="lt-LT" altLang="lt-LT" sz="2400" dirty="0">
                <a:latin typeface="Comic Sans MS" panose="030F0702030302020204" pitchFamily="66" charset="0"/>
              </a:rPr>
              <a:t> puslapiu. Rask skirtumus.</a:t>
            </a:r>
            <a:r>
              <a:rPr lang="en-US" altLang="lt-LT" dirty="0" smtClean="0">
                <a:latin typeface="Comic Sans MS" panose="030F0702030302020204" pitchFamily="66" charset="0"/>
              </a:rPr>
              <a:t/>
            </a:r>
            <a:br>
              <a:rPr lang="en-US" altLang="lt-LT" dirty="0" smtClean="0">
                <a:latin typeface="Comic Sans MS" panose="030F0702030302020204" pitchFamily="66" charset="0"/>
              </a:rPr>
            </a:br>
            <a:r>
              <a:rPr lang="en-US" altLang="lt-LT" dirty="0" smtClean="0">
                <a:latin typeface="Comic Sans MS" panose="030F0702030302020204" pitchFamily="66" charset="0"/>
              </a:rPr>
              <a:t/>
            </a:r>
            <a:br>
              <a:rPr lang="en-US" altLang="lt-LT" dirty="0" smtClean="0">
                <a:latin typeface="Comic Sans MS" panose="030F0702030302020204" pitchFamily="66" charset="0"/>
              </a:rPr>
            </a:br>
            <a:endParaRPr lang="lt-LT" altLang="lt-LT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76250"/>
            <a:ext cx="5111750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>
                <a:latin typeface="Comic Sans MS" panose="030F0702030302020204" pitchFamily="66" charset="0"/>
              </a:rPr>
              <a:t>Skirtumai</a:t>
            </a:r>
            <a:endParaRPr lang="lt-LT" altLang="lt-LT" sz="3200"/>
          </a:p>
        </p:txBody>
      </p:sp>
      <p:sp>
        <p:nvSpPr>
          <p:cNvPr id="38916" name="Teksto vietos rezervavimo ženklas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altLang="lt-LT" smtClean="0">
              <a:latin typeface="Comic Sans MS" panose="030F0702030302020204" pitchFamily="66" charset="0"/>
            </a:endParaRPr>
          </a:p>
          <a:p>
            <a:r>
              <a:rPr lang="lt-LT" altLang="lt-LT" sz="2800">
                <a:latin typeface="Comic Sans MS" panose="030F0702030302020204" pitchFamily="66" charset="0"/>
              </a:rPr>
              <a:t>Žvirblis su skrybėle.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Atskrenda varnėno pati.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Kitokia varnėno poza.</a:t>
            </a:r>
          </a:p>
          <a:p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1786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>
                <a:latin typeface="Comic Sans MS" panose="030F0702030302020204" pitchFamily="66" charset="0"/>
              </a:rPr>
              <a:t>PASVARSTYTI IR APTARTI</a:t>
            </a:r>
          </a:p>
        </p:txBody>
      </p:sp>
      <p:sp>
        <p:nvSpPr>
          <p:cNvPr id="39939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lt-LT" sz="2800">
                <a:latin typeface="Comic Sans MS" panose="030F0702030302020204" pitchFamily="66" charset="0"/>
              </a:rPr>
              <a:t>Dėl ko galėjo kilti paukščių ginčas? (žvirblis užėmė varnėno namus)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Ką tokiu atveju derėtų daryti?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Kaip reikėtų spręsti ginčą?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O kaip žmonės sprendžia ginčus?</a:t>
            </a:r>
          </a:p>
          <a:p>
            <a:r>
              <a:rPr lang="lt-LT" altLang="lt-LT" sz="2800">
                <a:latin typeface="Comic Sans MS" panose="030F0702030302020204" pitchFamily="66" charset="0"/>
              </a:rPr>
              <a:t>O kaip vaikai sprendžia ginčus?</a:t>
            </a:r>
          </a:p>
          <a:p>
            <a:endParaRPr lang="lt-LT" altLang="lt-LT" sz="2800">
              <a:latin typeface="Comic Sans MS" panose="030F0702030302020204" pitchFamily="66" charset="0"/>
            </a:endParaRPr>
          </a:p>
          <a:p>
            <a:endParaRPr lang="lt-LT" altLang="lt-LT" sz="2800">
              <a:latin typeface="Comic Sans MS" panose="030F0702030302020204" pitchFamily="66" charset="0"/>
            </a:endParaRPr>
          </a:p>
          <a:p>
            <a:endParaRPr lang="lt-LT" altLang="lt-LT" smtClean="0"/>
          </a:p>
        </p:txBody>
      </p:sp>
    </p:spTree>
    <p:extLst>
      <p:ext uri="{BB962C8B-B14F-4D97-AF65-F5344CB8AC3E}">
        <p14:creationId xmlns:p14="http://schemas.microsoft.com/office/powerpoint/2010/main" val="36103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ntraštė 7"/>
          <p:cNvSpPr>
            <a:spLocks noGrp="1"/>
          </p:cNvSpPr>
          <p:nvPr>
            <p:ph type="title"/>
          </p:nvPr>
        </p:nvSpPr>
        <p:spPr>
          <a:xfrm>
            <a:off x="4656138" y="188914"/>
            <a:ext cx="3740150" cy="922337"/>
          </a:xfrm>
        </p:spPr>
        <p:txBody>
          <a:bodyPr/>
          <a:lstStyle/>
          <a:p>
            <a:pPr algn="ctr"/>
            <a:r>
              <a:rPr lang="lt-LT" altLang="lt-LT" b="1" smtClean="0">
                <a:latin typeface="Comic Sans MS" panose="030F0702030302020204" pitchFamily="66" charset="0"/>
              </a:rPr>
              <a:t>NAUJA RAIDĖ</a:t>
            </a:r>
          </a:p>
        </p:txBody>
      </p:sp>
      <p:pic>
        <p:nvPicPr>
          <p:cNvPr id="40963" name="Picture 2" descr="C:\Users\Kompiuteris\Desktop\90937020_237066564357829_315591851857936384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21156" r="4089" b="20580"/>
          <a:stretch>
            <a:fillRect/>
          </a:stretch>
        </p:blipFill>
        <p:spPr>
          <a:xfrm>
            <a:off x="1847850" y="1341439"/>
            <a:ext cx="3481388" cy="3173411"/>
          </a:xfrm>
          <a:noFill/>
        </p:spPr>
      </p:pic>
      <p:sp>
        <p:nvSpPr>
          <p:cNvPr id="40964" name="Teksto vietos rezervavimo ženklas 9"/>
          <p:cNvSpPr txBox="1">
            <a:spLocks/>
          </p:cNvSpPr>
          <p:nvPr/>
        </p:nvSpPr>
        <p:spPr bwMode="auto">
          <a:xfrm>
            <a:off x="6456363" y="1557339"/>
            <a:ext cx="3600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700"/>
              </a:spcBef>
            </a:pP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Susipažink - raidė Č.</a:t>
            </a:r>
          </a:p>
          <a:p>
            <a:pPr algn="ctr">
              <a:spcBef>
                <a:spcPts val="700"/>
              </a:spcBef>
            </a:pP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  Sugalvok žodžių, kuriuose girdi šį garsą 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iuožti, a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iū, 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ekis, gin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as, 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empionas, apa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ia, 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erpė, 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iaudėti, 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lt-LT" altLang="lt-LT" sz="2400">
                <a:solidFill>
                  <a:srgbClr val="002060"/>
                </a:solidFill>
                <a:latin typeface="Comic Sans MS" panose="030F0702030302020204" pitchFamily="66" charset="0"/>
              </a:rPr>
              <a:t>ia...)</a:t>
            </a:r>
            <a:r>
              <a:rPr lang="lt-LT" altLang="lt-LT" sz="2400" b="1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ts val="700"/>
              </a:spcBef>
            </a:pPr>
            <a:endParaRPr lang="lt-LT" altLang="lt-LT" sz="2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81076"/>
            <a:ext cx="4859338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ksto vietos rezervavimo ženklas 9"/>
          <p:cNvSpPr>
            <a:spLocks noGrp="1"/>
          </p:cNvSpPr>
          <p:nvPr>
            <p:ph type="body" sz="half" idx="2"/>
          </p:nvPr>
        </p:nvSpPr>
        <p:spPr>
          <a:xfrm>
            <a:off x="1981201" y="981076"/>
            <a:ext cx="3008313" cy="5362575"/>
          </a:xfrm>
        </p:spPr>
        <p:txBody>
          <a:bodyPr>
            <a:normAutofit lnSpcReduction="10000"/>
          </a:bodyPr>
          <a:lstStyle/>
          <a:p>
            <a:r>
              <a:rPr lang="lt-LT" altLang="lt-LT" sz="1800" b="1">
                <a:latin typeface="Comic Sans MS" panose="030F0702030302020204" pitchFamily="66" charset="0"/>
              </a:rPr>
              <a:t>ŽODŽIŲ ŽAIDIMAS</a:t>
            </a:r>
          </a:p>
          <a:p>
            <a:r>
              <a:rPr lang="lt-LT" altLang="lt-LT" sz="2000">
                <a:latin typeface="Comic Sans MS" panose="030F0702030302020204" pitchFamily="66" charset="0"/>
              </a:rPr>
              <a:t>Pasakytą žodį turi „sumažinti“( pvz. žąsis – žąsiukas). Jei pakeitę žodį išgirsta garsą č, turi greit atsistoti ir vėl atsisėsti.</a:t>
            </a:r>
          </a:p>
          <a:p>
            <a:r>
              <a:rPr lang="lt-LT" altLang="lt-LT" sz="2000">
                <a:latin typeface="Comic Sans MS" panose="030F0702030302020204" pitchFamily="66" charset="0"/>
              </a:rPr>
              <a:t>Gandras, gaidys, višta, gulbė, antis, varnėnas, kalakutas, katė, paukštis, pelėda, gyvatė ir kt.</a:t>
            </a:r>
          </a:p>
          <a:p>
            <a:endParaRPr lang="lt-LT" altLang="lt-LT" sz="2000">
              <a:latin typeface="Comic Sans MS" panose="030F0702030302020204" pitchFamily="66" charset="0"/>
            </a:endParaRPr>
          </a:p>
          <a:p>
            <a:r>
              <a:rPr lang="lt-LT" altLang="lt-LT" sz="2000">
                <a:latin typeface="Comic Sans MS" panose="030F0702030302020204" pitchFamily="66" charset="0"/>
              </a:rPr>
              <a:t>Suras</a:t>
            </a:r>
            <a:r>
              <a:rPr lang="en-US" altLang="lt-LT" sz="2000">
                <a:latin typeface="Comic Sans MS" panose="030F0702030302020204" pitchFamily="66" charset="0"/>
              </a:rPr>
              <a:t>k</a:t>
            </a:r>
            <a:r>
              <a:rPr lang="lt-LT" altLang="lt-LT" sz="2000">
                <a:latin typeface="Comic Sans MS" panose="030F0702030302020204" pitchFamily="66" charset="0"/>
              </a:rPr>
              <a:t> ir suskaičiuo</a:t>
            </a:r>
            <a:r>
              <a:rPr lang="en-US" altLang="lt-LT" sz="2000">
                <a:latin typeface="Comic Sans MS" panose="030F0702030302020204" pitchFamily="66" charset="0"/>
              </a:rPr>
              <a:t>k</a:t>
            </a:r>
            <a:r>
              <a:rPr lang="lt-LT" altLang="lt-LT" sz="2000">
                <a:latin typeface="Comic Sans MS" panose="030F0702030302020204" pitchFamily="66" charset="0"/>
              </a:rPr>
              <a:t> 17psl. Č raides.</a:t>
            </a:r>
          </a:p>
          <a:p>
            <a:r>
              <a:rPr lang="lt-LT" altLang="lt-LT" sz="2000">
                <a:latin typeface="Comic Sans MS" panose="030F0702030302020204" pitchFamily="66" charset="0"/>
              </a:rPr>
              <a:t>Paskaity</a:t>
            </a:r>
            <a:r>
              <a:rPr lang="en-US" altLang="lt-LT" sz="2000">
                <a:latin typeface="Comic Sans MS" panose="030F0702030302020204" pitchFamily="66" charset="0"/>
              </a:rPr>
              <a:t>k</a:t>
            </a:r>
            <a:r>
              <a:rPr lang="lt-LT" altLang="lt-LT" sz="200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7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747255"/>
            <a:ext cx="4643438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lt-LT" smtClean="0">
                <a:latin typeface="Comic Sans MS" panose="030F0702030302020204" pitchFamily="66" charset="0"/>
              </a:rPr>
              <a:t> Atsiversk užduočių bloknoto 14 puslapį ir atlik užduotis .</a:t>
            </a:r>
          </a:p>
        </p:txBody>
      </p:sp>
    </p:spTree>
    <p:extLst>
      <p:ext uri="{BB962C8B-B14F-4D97-AF65-F5344CB8AC3E}">
        <p14:creationId xmlns:p14="http://schemas.microsoft.com/office/powerpoint/2010/main" val="32810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07067" y="1200150"/>
            <a:ext cx="7766936" cy="1828800"/>
          </a:xfrm>
        </p:spPr>
        <p:txBody>
          <a:bodyPr/>
          <a:lstStyle/>
          <a:p>
            <a:pPr algn="ctr"/>
            <a:r>
              <a:rPr lang="lt-LT" sz="3200" dirty="0" smtClean="0"/>
              <a:t>Mokykis abėcėlę :</a:t>
            </a:r>
            <a:br>
              <a:rPr lang="lt-LT" sz="3200" dirty="0" smtClean="0"/>
            </a:br>
            <a:r>
              <a:rPr lang="lt-LT" sz="3200" dirty="0"/>
              <a:t/>
            </a:r>
            <a:br>
              <a:rPr lang="lt-LT" sz="3200" dirty="0"/>
            </a:br>
            <a:r>
              <a:rPr lang="lt-LT" sz="3200" dirty="0" err="1" smtClean="0">
                <a:solidFill>
                  <a:srgbClr val="FF0000"/>
                </a:solidFill>
              </a:rPr>
              <a:t>You</a:t>
            </a:r>
            <a:r>
              <a:rPr lang="lt-LT" sz="3200" dirty="0" smtClean="0">
                <a:solidFill>
                  <a:srgbClr val="FF0000"/>
                </a:solidFill>
              </a:rPr>
              <a:t> </a:t>
            </a:r>
            <a:r>
              <a:rPr lang="lt-LT" sz="3200" dirty="0" err="1" smtClean="0">
                <a:solidFill>
                  <a:srgbClr val="FF0000"/>
                </a:solidFill>
              </a:rPr>
              <a:t>tube</a:t>
            </a:r>
            <a:r>
              <a:rPr lang="lt-LT" sz="3200" dirty="0" smtClean="0">
                <a:solidFill>
                  <a:srgbClr val="FF0000"/>
                </a:solidFill>
              </a:rPr>
              <a:t> – ABĖČĖLĖ-animuota lietuviška abėcėlė (su </a:t>
            </a:r>
            <a:r>
              <a:rPr lang="lt-LT" sz="3200" dirty="0" err="1" smtClean="0">
                <a:solidFill>
                  <a:srgbClr val="FF0000"/>
                </a:solidFill>
              </a:rPr>
              <a:t>Biplan</a:t>
            </a:r>
            <a:r>
              <a:rPr lang="lt-LT" sz="3200" dirty="0" smtClean="0">
                <a:solidFill>
                  <a:srgbClr val="FF0000"/>
                </a:solidFill>
              </a:rPr>
              <a:t>)</a:t>
            </a:r>
            <a:br>
              <a:rPr lang="lt-LT" sz="3200" dirty="0" smtClean="0">
                <a:solidFill>
                  <a:srgbClr val="FF0000"/>
                </a:solidFill>
              </a:rPr>
            </a:br>
            <a:r>
              <a:rPr lang="lt-LT" sz="3200" dirty="0" smtClean="0"/>
              <a:t>dainuok kartu ir stebėk kur raidė Č</a:t>
            </a:r>
            <a:endParaRPr lang="en-US" sz="32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07067" y="3371850"/>
            <a:ext cx="7766936" cy="1500188"/>
          </a:xfrm>
        </p:spPr>
        <p:txBody>
          <a:bodyPr>
            <a:normAutofit/>
          </a:bodyPr>
          <a:lstStyle/>
          <a:p>
            <a:pPr algn="ctr"/>
            <a:r>
              <a:rPr lang="lt-LT" sz="3600" dirty="0" smtClean="0"/>
              <a:t>Parašyk dailiai 4 eilutes raidės Č į raidžių sąsiuvinį!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76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686363"/>
            <a:ext cx="4953000" cy="3714750"/>
          </a:xfrm>
          <a:prstGeom prst="rect">
            <a:avLst/>
          </a:prstGeom>
        </p:spPr>
      </p:pic>
      <p:sp>
        <p:nvSpPr>
          <p:cNvPr id="6" name="Pavadinima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Gulbės lankstymas iš dvigubo popieriaus</a:t>
            </a:r>
            <a:endParaRPr lang="en-US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half" idx="2"/>
          </p:nvPr>
        </p:nvSpPr>
        <p:spPr>
          <a:xfrm>
            <a:off x="677333" y="4746957"/>
            <a:ext cx="8596667" cy="674024"/>
          </a:xfrm>
        </p:spPr>
        <p:txBody>
          <a:bodyPr/>
          <a:lstStyle/>
          <a:p>
            <a:r>
              <a:rPr lang="lt-LT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1872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216</Words>
  <Application>Microsoft Office PowerPoint</Application>
  <PresentationFormat>Plačiaekranė</PresentationFormat>
  <Paragraphs>32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Lucida Sans Unicode</vt:lpstr>
      <vt:lpstr>Times New Roman</vt:lpstr>
      <vt:lpstr>Trebuchet MS</vt:lpstr>
      <vt:lpstr>Wingdings 3</vt:lpstr>
      <vt:lpstr>Briaunota</vt:lpstr>
      <vt:lpstr>„PowerPoint“ pateiktis</vt:lpstr>
      <vt:lpstr>  Patyrinėk įrėmintą plakato dalį. Kas nutiko? (Čia vyksta ginčas). Palygink su knygutės 16 puslapiu. Rask skirtumus.  </vt:lpstr>
      <vt:lpstr>Skirtumai</vt:lpstr>
      <vt:lpstr>PASVARSTYTI IR APTARTI</vt:lpstr>
      <vt:lpstr>NAUJA RAIDĖ</vt:lpstr>
      <vt:lpstr>„PowerPoint“ pateiktis</vt:lpstr>
      <vt:lpstr> Atsiversk užduočių bloknoto 14 puslapį ir atlik užduotis .</vt:lpstr>
      <vt:lpstr>Mokykis abėcėlę :  You tube – ABĖČĖLĖ-animuota lietuviška abėcėlė (su Biplan) dainuok kartu ir stebėk kur raidė Č</vt:lpstr>
      <vt:lpstr>Gulbės lankstymas iš dvigubo popieriaus</vt:lpstr>
      <vt:lpstr>Lankstymo eiga</vt:lpstr>
      <vt:lpstr>„PowerPoint“ pateiktis</vt:lpstr>
      <vt:lpstr>PUIKAUS KETVIRTADIENIO!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Rimvydas Braukyla</dc:creator>
  <cp:lastModifiedBy>Rimvydas Braukyla</cp:lastModifiedBy>
  <cp:revision>15</cp:revision>
  <dcterms:created xsi:type="dcterms:W3CDTF">2020-04-01T13:06:18Z</dcterms:created>
  <dcterms:modified xsi:type="dcterms:W3CDTF">2020-04-02T16:33:51Z</dcterms:modified>
</cp:coreProperties>
</file>