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56" r:id="rId2"/>
    <p:sldId id="376" r:id="rId3"/>
    <p:sldId id="385" r:id="rId4"/>
    <p:sldId id="386" r:id="rId5"/>
    <p:sldId id="387" r:id="rId6"/>
    <p:sldId id="388" r:id="rId7"/>
    <p:sldId id="389" r:id="rId8"/>
    <p:sldId id="390" r:id="rId9"/>
    <p:sldId id="391" r:id="rId10"/>
    <p:sldId id="392" r:id="rId11"/>
    <p:sldId id="393" r:id="rId12"/>
    <p:sldId id="394" r:id="rId13"/>
  </p:sldIdLst>
  <p:sldSz cx="9144000" cy="6858000" type="screen4x3"/>
  <p:notesSz cx="6858000" cy="9947275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umatytoji sekcija" id="{71D2E180-94FA-4BE5-9F71-B47A20F2F5BA}">
          <p14:sldIdLst>
            <p14:sldId id="256"/>
            <p14:sldId id="376"/>
            <p14:sldId id="385"/>
            <p14:sldId id="386"/>
            <p14:sldId id="387"/>
            <p14:sldId id="388"/>
            <p14:sldId id="389"/>
            <p14:sldId id="390"/>
            <p14:sldId id="391"/>
            <p14:sldId id="392"/>
            <p14:sldId id="393"/>
            <p14:sldId id="39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 stiliaus, be tinklelio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inis stilius 1 – paryškinima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Vidutinis stilius 4 – paryškinima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Vidutinis stilius 4 – paryškinima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3296810-A885-4BE3-A3E7-6D5BEEA58F35}" styleName="Vidutinis stilius 2 – paryškinima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Šviesus stilius 3 – paryškinimas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7853C-536D-4A76-A0AE-DD22124D55A5}" styleName="Teminis stilius 1 – paryškinima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Šviesus stilius 3 – paryškinima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Vidutinis stilius 2 – paryškinima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Vidutinis stilius 2 – paryškinima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5" autoAdjust="0"/>
    <p:restoredTop sz="95389" autoAdjust="0"/>
  </p:normalViewPr>
  <p:slideViewPr>
    <p:cSldViewPr>
      <p:cViewPr varScale="1">
        <p:scale>
          <a:sx n="84" d="100"/>
          <a:sy n="84" d="100"/>
        </p:scale>
        <p:origin x="-147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11260-1060-4226-98D1-6E9B790DF699}" type="datetimeFigureOut">
              <a:rPr lang="lt-LT" smtClean="0"/>
              <a:t>2019-01-10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9AA31-0CDF-4473-9EE7-688BD7E5F3C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21026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0672E-A6ED-4130-BA60-C0623A8A0631}" type="datetimeFigureOut">
              <a:rPr lang="lt-LT" smtClean="0"/>
              <a:t>2019-01-10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F800E-A66F-46D5-AF97-D9FBFEF4D5A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08914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DD8C8-C84F-4032-9A89-AEAF37ECB3FB}" type="datetime1">
              <a:rPr lang="lt-LT" smtClean="0"/>
              <a:t>2019-01-10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7B34-9976-4A88-B93F-7F4BB9D3F0D6}" type="datetime1">
              <a:rPr lang="lt-LT" smtClean="0"/>
              <a:t>2019-01-10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9D01B-3639-40CC-B722-E329ACFE7D3E}" type="datetime1">
              <a:rPr lang="lt-LT" smtClean="0"/>
              <a:t>2019-01-10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FBCA-D0F1-4D50-B3FC-C5B437F900CB}" type="datetime1">
              <a:rPr lang="lt-LT" smtClean="0"/>
              <a:t>2019-01-10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6F9A6-3E96-476B-B7B1-841D433A98E1}" type="datetime1">
              <a:rPr lang="lt-LT" smtClean="0"/>
              <a:t>2019-01-10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5D99-A49D-4637-BE81-2B16F20AA474}" type="datetime1">
              <a:rPr lang="lt-LT" smtClean="0"/>
              <a:t>2019-01-10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2A439-B2E5-4FB7-A47A-F96158A6C614}" type="datetime1">
              <a:rPr lang="lt-LT" smtClean="0"/>
              <a:t>2019-01-10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9D8C-87C4-490B-AAD6-D0582C9169C6}" type="datetime1">
              <a:rPr lang="lt-LT" smtClean="0"/>
              <a:t>2019-01-10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58FC-AD99-4DA0-B126-B4C599BA73FA}" type="datetime1">
              <a:rPr lang="lt-LT" smtClean="0"/>
              <a:t>2019-01-10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8144-2D5E-480D-BB88-D53011242256}" type="datetime1">
              <a:rPr lang="lt-LT" smtClean="0"/>
              <a:t>2019-01-10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C0BE-F497-48B3-A2D5-5771A7A75F99}" type="datetime1">
              <a:rPr lang="lt-LT" smtClean="0"/>
              <a:t>2019-01-10</a:t>
            </a:fld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8EED5EB-5C14-47BE-AA72-09C2F17F01FC}" type="datetime1">
              <a:rPr lang="lt-LT" smtClean="0"/>
              <a:t>2019-01-10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2788933" y="980728"/>
            <a:ext cx="5527483" cy="2190105"/>
          </a:xfrm>
        </p:spPr>
        <p:txBody>
          <a:bodyPr/>
          <a:lstStyle/>
          <a:p>
            <a:pPr algn="ctr"/>
            <a:r>
              <a:rPr lang="lt-LT" sz="3200" dirty="0" smtClean="0"/>
              <a:t>2017-2018 </a:t>
            </a:r>
            <a:r>
              <a:rPr lang="lt-LT" sz="3200" dirty="0" err="1" smtClean="0"/>
              <a:t>m</a:t>
            </a:r>
            <a:r>
              <a:rPr lang="lt-LT" sz="3200" dirty="0" smtClean="0"/>
              <a:t>. </a:t>
            </a:r>
            <a:r>
              <a:rPr lang="lt-LT" sz="3200" dirty="0" err="1" smtClean="0"/>
              <a:t>m</a:t>
            </a:r>
            <a:r>
              <a:rPr lang="lt-LT" sz="3200" dirty="0"/>
              <a:t>. </a:t>
            </a:r>
            <a:r>
              <a:rPr lang="lt-LT" sz="3200" dirty="0" smtClean="0"/>
              <a:t>MBE</a:t>
            </a:r>
            <a:r>
              <a:rPr lang="lt-LT" sz="3200" dirty="0"/>
              <a:t>, VBE, </a:t>
            </a:r>
            <a:r>
              <a:rPr lang="lt-LT" sz="3200" dirty="0" smtClean="0"/>
              <a:t>PUPP REZULTATŲ PRISTATYMAS </a:t>
            </a:r>
            <a:endParaRPr lang="lt-LT" sz="3200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416824" cy="1066800"/>
          </a:xfrm>
        </p:spPr>
        <p:txBody>
          <a:bodyPr>
            <a:noAutofit/>
          </a:bodyPr>
          <a:lstStyle/>
          <a:p>
            <a:pPr algn="ctr"/>
            <a:r>
              <a:rPr lang="lt-LT" sz="3200" b="1" dirty="0">
                <a:solidFill>
                  <a:schemeClr val="tx2">
                    <a:lumMod val="75000"/>
                  </a:schemeClr>
                </a:solidFill>
              </a:rPr>
              <a:t>Anykščių r. Svėdasų Juozo Tumo-Vaižganto gimnazija</a:t>
            </a:r>
          </a:p>
          <a:p>
            <a:pPr algn="ctr"/>
            <a:r>
              <a:rPr lang="lt-LT" sz="3200" b="1" dirty="0" smtClean="0"/>
              <a:t>Direktoriaus pavaduotoja ugdymui </a:t>
            </a:r>
          </a:p>
          <a:p>
            <a:pPr algn="ctr"/>
            <a:r>
              <a:rPr lang="lt-LT" sz="3200" b="1" dirty="0"/>
              <a:t>K</a:t>
            </a:r>
            <a:r>
              <a:rPr lang="lt-LT" sz="3200" b="1" dirty="0" smtClean="0"/>
              <a:t>ristina Dilienė</a:t>
            </a:r>
          </a:p>
          <a:p>
            <a:pPr algn="ctr"/>
            <a:r>
              <a:rPr lang="lt-LT" sz="3200" b="1" smtClean="0"/>
              <a:t>2018-08-31</a:t>
            </a:r>
            <a:endParaRPr lang="lt-LT" sz="3200" b="1" dirty="0" smtClean="0"/>
          </a:p>
        </p:txBody>
      </p:sp>
      <p:pic>
        <p:nvPicPr>
          <p:cNvPr id="4" name="Picture 2" descr="emble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2567568" cy="250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339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Matematika</a:t>
            </a:r>
            <a:endParaRPr lang="lt-LT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1556792"/>
            <a:ext cx="7704856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0684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Biologija</a:t>
            </a:r>
            <a:endParaRPr lang="lt-LT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556792"/>
            <a:ext cx="792088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0776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smtClean="0"/>
              <a:t> Istorija</a:t>
            </a:r>
            <a:endParaRPr lang="lt-LT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8064896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5223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PUPP rezultatai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4897847"/>
              </p:ext>
            </p:extLst>
          </p:nvPr>
        </p:nvGraphicFramePr>
        <p:xfrm>
          <a:off x="0" y="1484784"/>
          <a:ext cx="9144000" cy="4305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8471"/>
                <a:gridCol w="1224136"/>
                <a:gridCol w="555393"/>
                <a:gridCol w="684000"/>
                <a:gridCol w="684000"/>
                <a:gridCol w="684000"/>
                <a:gridCol w="684000"/>
                <a:gridCol w="684000"/>
                <a:gridCol w="684000"/>
                <a:gridCol w="684000"/>
                <a:gridCol w="684000"/>
                <a:gridCol w="684000"/>
              </a:tblGrid>
              <a:tr h="1253745">
                <a:tc>
                  <a:txBody>
                    <a:bodyPr/>
                    <a:lstStyle/>
                    <a:p>
                      <a:endParaRPr lang="lt-LT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PUPP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Mokinių</a:t>
                      </a:r>
                    </a:p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Skaičius/</a:t>
                      </a:r>
                    </a:p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Įvertinimai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05630"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Lietuvių </a:t>
                      </a:r>
                      <a:r>
                        <a:rPr lang="lt-LT" sz="2000" dirty="0" err="1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Š.m.m.20/pernai metais 29</a:t>
                      </a:r>
                    </a:p>
                    <a:p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3/0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0/2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0/6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7/4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1/2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1/5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7/5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1/3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0/2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89096"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</a:rPr>
                        <a:t>Matematika</a:t>
                      </a:r>
                      <a:endParaRPr lang="lt-LT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Š.m.m.20/pernai metais 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1/2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8/3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3/4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4/6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2/6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1/3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1/3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solidFill>
                            <a:schemeClr val="tx1"/>
                          </a:solidFill>
                        </a:rPr>
                        <a:t>0/2</a:t>
                      </a:r>
                      <a:endParaRPr lang="lt-LT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1560" y="5877272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Lietuvių </a:t>
            </a:r>
            <a:r>
              <a:rPr lang="lt-LT" dirty="0" err="1" smtClean="0"/>
              <a:t>k</a:t>
            </a:r>
            <a:r>
              <a:rPr lang="lt-LT" dirty="0" smtClean="0"/>
              <a:t>. vidurkis:</a:t>
            </a:r>
            <a:r>
              <a:rPr lang="en-GB" dirty="0" smtClean="0"/>
              <a:t> </a:t>
            </a:r>
            <a:r>
              <a:rPr lang="lt-LT" dirty="0" smtClean="0"/>
              <a:t>5,9/</a:t>
            </a:r>
            <a:r>
              <a:rPr lang="en-GB" dirty="0" smtClean="0"/>
              <a:t>6,3</a:t>
            </a:r>
          </a:p>
          <a:p>
            <a:r>
              <a:rPr lang="lt-LT" dirty="0" smtClean="0"/>
              <a:t>Matematikos vidurkis: 5,2/</a:t>
            </a:r>
            <a:r>
              <a:rPr lang="en-GB" dirty="0" smtClean="0"/>
              <a:t>6,4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246481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620000" cy="1143000"/>
          </a:xfrm>
        </p:spPr>
        <p:txBody>
          <a:bodyPr/>
          <a:lstStyle/>
          <a:p>
            <a:pPr algn="ctr"/>
            <a:r>
              <a:rPr lang="lt-LT" sz="4000" dirty="0" smtClean="0"/>
              <a:t>II klasės mokinių užsienio kalbos (RUSŲ) pasiekimų lygio nustatymo rezultatai</a:t>
            </a:r>
            <a:endParaRPr lang="lt-LT" sz="40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700808"/>
            <a:ext cx="7620000" cy="4699992"/>
          </a:xfrm>
        </p:spPr>
        <p:txBody>
          <a:bodyPr/>
          <a:lstStyle/>
          <a:p>
            <a:r>
              <a:rPr lang="lt-LT" dirty="0" smtClean="0"/>
              <a:t>Dalyvavo patikrinime 16 mokinių.</a:t>
            </a:r>
          </a:p>
          <a:p>
            <a:r>
              <a:rPr lang="lt-LT" dirty="0" smtClean="0"/>
              <a:t>9 mok. (56,2</a:t>
            </a:r>
            <a:r>
              <a:rPr lang="en-GB" dirty="0" smtClean="0"/>
              <a:t>%) </a:t>
            </a:r>
            <a:r>
              <a:rPr lang="en-GB" dirty="0" err="1" smtClean="0"/>
              <a:t>nepasiek</a:t>
            </a:r>
            <a:r>
              <a:rPr lang="lt-LT" dirty="0" smtClean="0"/>
              <a:t>ė A2 lygio;</a:t>
            </a:r>
          </a:p>
          <a:p>
            <a:r>
              <a:rPr lang="lt-LT" dirty="0" smtClean="0"/>
              <a:t>6 mok</a:t>
            </a:r>
            <a:r>
              <a:rPr lang="lt-LT" dirty="0"/>
              <a:t>.  </a:t>
            </a:r>
            <a:r>
              <a:rPr lang="lt-LT" dirty="0" smtClean="0"/>
              <a:t>(37,5%) pasiekė A2 lygį.</a:t>
            </a:r>
          </a:p>
          <a:p>
            <a:r>
              <a:rPr lang="lt-LT" dirty="0" smtClean="0"/>
              <a:t>1 mok. rašymo dalis įvertinta mažiau kaip 3 taškais. 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512597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sz="4000" dirty="0">
                <a:solidFill>
                  <a:srgbClr val="675E47"/>
                </a:solidFill>
              </a:rPr>
              <a:t>II klasės mokinių užsienio kalbos </a:t>
            </a:r>
            <a:r>
              <a:rPr lang="lt-LT" sz="4000" dirty="0" smtClean="0">
                <a:solidFill>
                  <a:srgbClr val="675E47"/>
                </a:solidFill>
              </a:rPr>
              <a:t>(ANGLŲ) </a:t>
            </a:r>
            <a:r>
              <a:rPr lang="lt-LT" sz="4000" dirty="0">
                <a:solidFill>
                  <a:srgbClr val="675E47"/>
                </a:solidFill>
              </a:rPr>
              <a:t>pasiekimų lygio nustatymo rezultatai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772816"/>
            <a:ext cx="7620000" cy="4627984"/>
          </a:xfrm>
        </p:spPr>
        <p:txBody>
          <a:bodyPr/>
          <a:lstStyle/>
          <a:p>
            <a:pPr lvl="0">
              <a:buClr>
                <a:srgbClr val="A9A57C"/>
              </a:buClr>
            </a:pPr>
            <a:r>
              <a:rPr lang="lt-LT" dirty="0" smtClean="0">
                <a:solidFill>
                  <a:srgbClr val="2F2B20"/>
                </a:solidFill>
              </a:rPr>
              <a:t>Patikrinime </a:t>
            </a:r>
            <a:r>
              <a:rPr lang="lt-LT" dirty="0">
                <a:solidFill>
                  <a:srgbClr val="2F2B20"/>
                </a:solidFill>
              </a:rPr>
              <a:t>d</a:t>
            </a:r>
            <a:r>
              <a:rPr lang="lt-LT" dirty="0" smtClean="0">
                <a:solidFill>
                  <a:srgbClr val="2F2B20"/>
                </a:solidFill>
              </a:rPr>
              <a:t>alyvavo 19 </a:t>
            </a:r>
            <a:r>
              <a:rPr lang="lt-LT" dirty="0">
                <a:solidFill>
                  <a:srgbClr val="2F2B20"/>
                </a:solidFill>
              </a:rPr>
              <a:t>mokinių.</a:t>
            </a:r>
          </a:p>
          <a:p>
            <a:pPr lvl="0">
              <a:buClr>
                <a:srgbClr val="A9A57C"/>
              </a:buClr>
            </a:pPr>
            <a:r>
              <a:rPr lang="lt-LT" dirty="0">
                <a:solidFill>
                  <a:srgbClr val="2F2B20"/>
                </a:solidFill>
              </a:rPr>
              <a:t>9 mok. </a:t>
            </a:r>
            <a:r>
              <a:rPr lang="lt-LT" dirty="0" smtClean="0">
                <a:solidFill>
                  <a:srgbClr val="2F2B20"/>
                </a:solidFill>
              </a:rPr>
              <a:t>(47,3</a:t>
            </a:r>
            <a:r>
              <a:rPr lang="en-GB" dirty="0" smtClean="0">
                <a:solidFill>
                  <a:srgbClr val="2F2B20"/>
                </a:solidFill>
              </a:rPr>
              <a:t>%) </a:t>
            </a:r>
            <a:r>
              <a:rPr lang="en-GB" dirty="0" err="1">
                <a:solidFill>
                  <a:srgbClr val="2F2B20"/>
                </a:solidFill>
              </a:rPr>
              <a:t>nepasiek</a:t>
            </a:r>
            <a:r>
              <a:rPr lang="lt-LT" dirty="0">
                <a:solidFill>
                  <a:srgbClr val="2F2B20"/>
                </a:solidFill>
              </a:rPr>
              <a:t>ė </a:t>
            </a:r>
            <a:r>
              <a:rPr lang="lt-LT" dirty="0" smtClean="0">
                <a:solidFill>
                  <a:srgbClr val="2F2B20"/>
                </a:solidFill>
              </a:rPr>
              <a:t>B2 </a:t>
            </a:r>
            <a:r>
              <a:rPr lang="lt-LT" dirty="0">
                <a:solidFill>
                  <a:srgbClr val="2F2B20"/>
                </a:solidFill>
              </a:rPr>
              <a:t>lygio;</a:t>
            </a:r>
          </a:p>
          <a:p>
            <a:pPr lvl="0">
              <a:buClr>
                <a:srgbClr val="A9A57C"/>
              </a:buClr>
            </a:pPr>
            <a:r>
              <a:rPr lang="lt-LT" dirty="0" smtClean="0">
                <a:solidFill>
                  <a:srgbClr val="2F2B20"/>
                </a:solidFill>
              </a:rPr>
              <a:t>10 </a:t>
            </a:r>
            <a:r>
              <a:rPr lang="lt-LT" dirty="0">
                <a:solidFill>
                  <a:srgbClr val="2F2B20"/>
                </a:solidFill>
              </a:rPr>
              <a:t>mok.  </a:t>
            </a:r>
            <a:r>
              <a:rPr lang="lt-LT" dirty="0" smtClean="0">
                <a:solidFill>
                  <a:srgbClr val="2F2B20"/>
                </a:solidFill>
              </a:rPr>
              <a:t>(52,6%) </a:t>
            </a:r>
            <a:r>
              <a:rPr lang="lt-LT" dirty="0">
                <a:solidFill>
                  <a:srgbClr val="2F2B20"/>
                </a:solidFill>
              </a:rPr>
              <a:t>pasiekė </a:t>
            </a:r>
            <a:r>
              <a:rPr lang="lt-LT" dirty="0" smtClean="0">
                <a:solidFill>
                  <a:srgbClr val="2F2B20"/>
                </a:solidFill>
              </a:rPr>
              <a:t>B2 </a:t>
            </a:r>
            <a:r>
              <a:rPr lang="lt-LT" dirty="0">
                <a:solidFill>
                  <a:srgbClr val="2F2B20"/>
                </a:solidFill>
              </a:rPr>
              <a:t>lygį.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038014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Mokykliniai BE</a:t>
            </a:r>
            <a:endParaRPr lang="lt-LT" dirty="0"/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8736199"/>
              </p:ext>
            </p:extLst>
          </p:nvPr>
        </p:nvGraphicFramePr>
        <p:xfrm>
          <a:off x="179509" y="1600200"/>
          <a:ext cx="8064899" cy="5799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7"/>
                <a:gridCol w="792088"/>
                <a:gridCol w="1272139"/>
                <a:gridCol w="744085"/>
                <a:gridCol w="600065"/>
                <a:gridCol w="672075"/>
                <a:gridCol w="672075"/>
                <a:gridCol w="672075"/>
                <a:gridCol w="672075"/>
                <a:gridCol w="672075"/>
              </a:tblGrid>
              <a:tr h="1025896">
                <a:tc>
                  <a:txBody>
                    <a:bodyPr/>
                    <a:lstStyle/>
                    <a:p>
                      <a:r>
                        <a:rPr lang="lt-LT" dirty="0" smtClean="0"/>
                        <a:t>MBE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Mok. </a:t>
                      </a:r>
                      <a:r>
                        <a:rPr lang="lt-LT" dirty="0" err="1" smtClean="0"/>
                        <a:t>sk</a:t>
                      </a:r>
                      <a:r>
                        <a:rPr lang="lt-LT" dirty="0" smtClean="0"/>
                        <a:t>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Neišlaikė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7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9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</a:t>
                      </a:r>
                      <a:endParaRPr lang="lt-LT" dirty="0"/>
                    </a:p>
                  </a:txBody>
                  <a:tcPr/>
                </a:tc>
              </a:tr>
              <a:tr h="658888">
                <a:tc>
                  <a:txBody>
                    <a:bodyPr/>
                    <a:lstStyle/>
                    <a:p>
                      <a:r>
                        <a:rPr lang="lt-LT" dirty="0" smtClean="0"/>
                        <a:t>Lietuvių </a:t>
                      </a:r>
                      <a:r>
                        <a:rPr lang="lt-LT" dirty="0" err="1" smtClean="0"/>
                        <a:t>k</a:t>
                      </a:r>
                      <a:r>
                        <a:rPr lang="lt-LT" dirty="0" smtClean="0"/>
                        <a:t>. ir literatūra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14/10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2/0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1/2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4/4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5/0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0/4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2/0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lt-LT" dirty="0" smtClean="0"/>
                        <a:t>Turizmas ir mityba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5/8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0/1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2/3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3/4</a:t>
                      </a:r>
                      <a:endParaRPr lang="lt-LT" dirty="0"/>
                    </a:p>
                  </a:txBody>
                  <a:tcPr/>
                </a:tc>
              </a:tr>
              <a:tr h="872088">
                <a:tc>
                  <a:txBody>
                    <a:bodyPr/>
                    <a:lstStyle/>
                    <a:p>
                      <a:r>
                        <a:rPr lang="lt-LT" dirty="0" smtClean="0"/>
                        <a:t>Statyba ir medžio apdirbimas</a:t>
                      </a:r>
                      <a:endParaRPr lang="lt-LT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8/4</a:t>
                      </a:r>
                      <a:endParaRPr lang="lt-LT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1/0</a:t>
                      </a:r>
                      <a:endParaRPr lang="lt-LT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1/1</a:t>
                      </a:r>
                      <a:endParaRPr lang="lt-LT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2/1</a:t>
                      </a:r>
                      <a:endParaRPr lang="lt-LT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3/0</a:t>
                      </a:r>
                      <a:endParaRPr lang="lt-LT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1/2</a:t>
                      </a:r>
                      <a:endParaRPr lang="lt-LT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235">
                <a:tc gridSpan="10">
                  <a:txBody>
                    <a:bodyPr/>
                    <a:lstStyle/>
                    <a:p>
                      <a:r>
                        <a:rPr lang="lt-LT" dirty="0" smtClean="0"/>
                        <a:t>Vidurkiai:</a:t>
                      </a:r>
                    </a:p>
                    <a:p>
                      <a:r>
                        <a:rPr lang="lt-LT" dirty="0" smtClean="0"/>
                        <a:t>Lietuvių kalba ir literatūra</a:t>
                      </a:r>
                      <a:r>
                        <a:rPr lang="lt-LT" baseline="0" dirty="0" smtClean="0"/>
                        <a:t> – 5,1/5,6</a:t>
                      </a:r>
                    </a:p>
                    <a:p>
                      <a:r>
                        <a:rPr lang="lt-LT" baseline="0" dirty="0" smtClean="0"/>
                        <a:t>Turizmas ir mityba – 9,6/9,6</a:t>
                      </a:r>
                    </a:p>
                    <a:p>
                      <a:r>
                        <a:rPr lang="lt-LT" baseline="0" dirty="0" smtClean="0"/>
                        <a:t>Statyba ir medžio apdirbimas – 8,25/8,75</a:t>
                      </a:r>
                      <a:endParaRPr lang="lt-LT" dirty="0" smtClean="0"/>
                    </a:p>
                    <a:p>
                      <a:endParaRPr lang="lt-LT" dirty="0" smtClean="0"/>
                    </a:p>
                    <a:p>
                      <a:endParaRPr lang="lt-LT" dirty="0" smtClean="0"/>
                    </a:p>
                    <a:p>
                      <a:endParaRPr lang="lt-LT" dirty="0" smtClean="0"/>
                    </a:p>
                    <a:p>
                      <a:endParaRPr lang="lt-LT" dirty="0" smtClean="0"/>
                    </a:p>
                    <a:p>
                      <a:endParaRPr lang="lt-L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lt-LT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383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VBE rezultatai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5206281"/>
              </p:ext>
            </p:extLst>
          </p:nvPr>
        </p:nvGraphicFramePr>
        <p:xfrm>
          <a:off x="457200" y="1600200"/>
          <a:ext cx="7620000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496"/>
                <a:gridCol w="720080"/>
                <a:gridCol w="864096"/>
                <a:gridCol w="720080"/>
                <a:gridCol w="792088"/>
                <a:gridCol w="792088"/>
                <a:gridCol w="576064"/>
                <a:gridCol w="1152128"/>
                <a:gridCol w="360040"/>
                <a:gridCol w="264840"/>
              </a:tblGrid>
              <a:tr h="370840"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Mok.</a:t>
                      </a:r>
                    </a:p>
                    <a:p>
                      <a:r>
                        <a:rPr lang="lt-LT" dirty="0" err="1" smtClean="0"/>
                        <a:t>Sk</a:t>
                      </a:r>
                      <a:r>
                        <a:rPr lang="lt-LT" dirty="0" smtClean="0"/>
                        <a:t>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Neišlaikė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16-35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36-85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86-99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Vidurkis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Anglų kalba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5/12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1/0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2/5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2/7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35,2/40,9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Biologija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4/9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4/7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0/2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22,7/33,8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Lietuvių kalba ir literatūra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4/12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0/1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3/7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0/4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1/0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38,2/27,5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Matematika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6/11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2/0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4/3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0/7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0/1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15,6/51,9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Istorija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3/4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1/0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1/1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1/3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0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25,3/47,2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1924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Tolesnė abiturientų </a:t>
            </a:r>
            <a:r>
              <a:rPr lang="lt-LT" dirty="0"/>
              <a:t>v</a:t>
            </a:r>
            <a:r>
              <a:rPr lang="lt-LT" dirty="0" smtClean="0"/>
              <a:t>eikla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lt-LT" dirty="0"/>
              <a:t>Buvo abiturientų mokslo metų pabaigoje iš viso: 18</a:t>
            </a:r>
          </a:p>
          <a:p>
            <a:r>
              <a:rPr lang="lt-LT" dirty="0"/>
              <a:t>Gavo atestatus (be pagyrimo): 16</a:t>
            </a:r>
          </a:p>
          <a:p>
            <a:r>
              <a:rPr lang="lt-LT" dirty="0" smtClean="0"/>
              <a:t>Gavo </a:t>
            </a:r>
            <a:r>
              <a:rPr lang="lt-LT" dirty="0"/>
              <a:t>pažymėjimus: -2</a:t>
            </a:r>
          </a:p>
          <a:p>
            <a:r>
              <a:rPr lang="lt-LT" dirty="0"/>
              <a:t>Įstojo į universitetus Lietuvoje: </a:t>
            </a:r>
            <a:r>
              <a:rPr lang="lt-LT" dirty="0" err="1"/>
              <a:t>sk</a:t>
            </a:r>
            <a:r>
              <a:rPr lang="lt-LT" dirty="0"/>
              <a:t>/</a:t>
            </a:r>
            <a:r>
              <a:rPr lang="lt-LT" dirty="0" err="1"/>
              <a:t>proc</a:t>
            </a:r>
            <a:r>
              <a:rPr lang="lt-LT" dirty="0"/>
              <a:t>. 0</a:t>
            </a:r>
          </a:p>
          <a:p>
            <a:r>
              <a:rPr lang="lt-LT" dirty="0"/>
              <a:t>Įstojo į universitetus užsienyje: </a:t>
            </a:r>
            <a:r>
              <a:rPr lang="lt-LT" dirty="0" err="1"/>
              <a:t>sk</a:t>
            </a:r>
            <a:r>
              <a:rPr lang="lt-LT" dirty="0"/>
              <a:t>/</a:t>
            </a:r>
            <a:r>
              <a:rPr lang="lt-LT" dirty="0" err="1"/>
              <a:t>proc</a:t>
            </a:r>
            <a:r>
              <a:rPr lang="lt-LT" dirty="0"/>
              <a:t>. – 0</a:t>
            </a:r>
          </a:p>
          <a:p>
            <a:r>
              <a:rPr lang="lt-LT" dirty="0"/>
              <a:t>Įstojo į kolegijas: </a:t>
            </a:r>
            <a:r>
              <a:rPr lang="lt-LT" dirty="0" err="1"/>
              <a:t>sk</a:t>
            </a:r>
            <a:r>
              <a:rPr lang="lt-LT" dirty="0"/>
              <a:t>/</a:t>
            </a:r>
            <a:r>
              <a:rPr lang="lt-LT" dirty="0" err="1"/>
              <a:t>proc</a:t>
            </a:r>
            <a:r>
              <a:rPr lang="lt-LT" dirty="0"/>
              <a:t>: 3 / 16,6  </a:t>
            </a:r>
            <a:r>
              <a:rPr lang="lt-LT" dirty="0" err="1"/>
              <a:t>proc</a:t>
            </a:r>
            <a:r>
              <a:rPr lang="lt-LT" dirty="0"/>
              <a:t>.</a:t>
            </a:r>
          </a:p>
          <a:p>
            <a:r>
              <a:rPr lang="lt-LT" dirty="0"/>
              <a:t>Įstojo į koledžus užsienyje: </a:t>
            </a:r>
            <a:r>
              <a:rPr lang="lt-LT" dirty="0" err="1"/>
              <a:t>sk</a:t>
            </a:r>
            <a:r>
              <a:rPr lang="lt-LT" dirty="0"/>
              <a:t>/</a:t>
            </a:r>
            <a:r>
              <a:rPr lang="lt-LT" dirty="0" err="1"/>
              <a:t>proc</a:t>
            </a:r>
            <a:r>
              <a:rPr lang="lt-LT" dirty="0"/>
              <a:t> - 0</a:t>
            </a:r>
          </a:p>
          <a:p>
            <a:r>
              <a:rPr lang="lt-LT" dirty="0"/>
              <a:t>Įstojo į profesines mokyklas: </a:t>
            </a:r>
            <a:r>
              <a:rPr lang="lt-LT" dirty="0" err="1"/>
              <a:t>sk</a:t>
            </a:r>
            <a:r>
              <a:rPr lang="lt-LT" dirty="0"/>
              <a:t>/</a:t>
            </a:r>
            <a:r>
              <a:rPr lang="lt-LT" dirty="0" err="1"/>
              <a:t>proc</a:t>
            </a:r>
            <a:r>
              <a:rPr lang="lt-LT" dirty="0"/>
              <a:t>.- 7/ 38,8   </a:t>
            </a:r>
            <a:r>
              <a:rPr lang="lt-LT" dirty="0" err="1"/>
              <a:t>proc</a:t>
            </a:r>
            <a:r>
              <a:rPr lang="lt-LT" dirty="0"/>
              <a:t>.</a:t>
            </a:r>
          </a:p>
          <a:p>
            <a:r>
              <a:rPr lang="lt-LT" dirty="0"/>
              <a:t>Dirba: </a:t>
            </a:r>
            <a:r>
              <a:rPr lang="lt-LT" dirty="0" err="1"/>
              <a:t>sk</a:t>
            </a:r>
            <a:r>
              <a:rPr lang="lt-LT" dirty="0"/>
              <a:t>/</a:t>
            </a:r>
            <a:r>
              <a:rPr lang="lt-LT" dirty="0" err="1"/>
              <a:t>proc</a:t>
            </a:r>
            <a:r>
              <a:rPr lang="lt-LT" dirty="0"/>
              <a:t> – Lietuvoje 6 / 33,3proc.</a:t>
            </a:r>
          </a:p>
          <a:p>
            <a:r>
              <a:rPr lang="lt-LT" dirty="0"/>
              <a:t>Dirba: </a:t>
            </a:r>
            <a:r>
              <a:rPr lang="lt-LT" dirty="0" err="1"/>
              <a:t>sk</a:t>
            </a:r>
            <a:r>
              <a:rPr lang="lt-LT" dirty="0"/>
              <a:t>/</a:t>
            </a:r>
            <a:r>
              <a:rPr lang="lt-LT" dirty="0" err="1"/>
              <a:t>proc</a:t>
            </a:r>
            <a:r>
              <a:rPr lang="lt-LT" dirty="0"/>
              <a:t> – užsienyje- 1/5,5</a:t>
            </a:r>
          </a:p>
          <a:p>
            <a:r>
              <a:rPr lang="lt-LT" dirty="0"/>
              <a:t>Lietuvos Respublikos kariuomenė savanoris – 1 / 5,5 </a:t>
            </a:r>
            <a:r>
              <a:rPr lang="lt-LT" dirty="0" err="1"/>
              <a:t>proc</a:t>
            </a:r>
            <a:r>
              <a:rPr lang="lt-LT" dirty="0"/>
              <a:t>.</a:t>
            </a:r>
          </a:p>
          <a:p>
            <a:r>
              <a:rPr lang="lt-LT" dirty="0"/>
              <a:t>Nesimoko ir nedirba – 0</a:t>
            </a:r>
          </a:p>
          <a:p>
            <a:r>
              <a:rPr lang="lt-L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20381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sz="3600" dirty="0"/>
              <a:t>Apibendrintų mokyklos </a:t>
            </a:r>
            <a:r>
              <a:rPr lang="lt-LT" sz="3600" dirty="0" smtClean="0"/>
              <a:t>VBE </a:t>
            </a:r>
            <a:r>
              <a:rPr lang="lt-LT" sz="3600" dirty="0"/>
              <a:t>rezultatų palyginimas su šalies ir savivaldybės mokyklų </a:t>
            </a:r>
            <a:r>
              <a:rPr lang="lt-LT" sz="3600" dirty="0" smtClean="0"/>
              <a:t>rezultatais</a:t>
            </a:r>
            <a:endParaRPr lang="lt-LT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00200"/>
            <a:ext cx="7488832" cy="506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1203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sz="3600" dirty="0" smtClean="0"/>
              <a:t>I pusmečio ir VBE įvertinimų palyginimas Lietuvių </a:t>
            </a:r>
            <a:r>
              <a:rPr lang="lt-LT" sz="3600" dirty="0" err="1" smtClean="0"/>
              <a:t>k</a:t>
            </a:r>
            <a:r>
              <a:rPr lang="lt-LT" sz="3600" dirty="0" smtClean="0"/>
              <a:t>.</a:t>
            </a:r>
            <a:endParaRPr lang="lt-LT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282" y="1556792"/>
            <a:ext cx="7376126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26036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etimumas">
  <a:themeElements>
    <a:clrScheme name="Gretimumas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retimumas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2176</TotalTime>
  <Words>427</Words>
  <Application>Microsoft Office PowerPoint</Application>
  <PresentationFormat>Demonstracija ekrane (4:3)</PresentationFormat>
  <Paragraphs>182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12</vt:i4>
      </vt:variant>
    </vt:vector>
  </HeadingPairs>
  <TitlesOfParts>
    <vt:vector size="13" baseType="lpstr">
      <vt:lpstr>Gretimumas</vt:lpstr>
      <vt:lpstr>2017-2018 m. m. MBE, VBE, PUPP REZULTATŲ PRISTATYMAS </vt:lpstr>
      <vt:lpstr>PUPP rezultatai</vt:lpstr>
      <vt:lpstr>II klasės mokinių užsienio kalbos (RUSŲ) pasiekimų lygio nustatymo rezultatai</vt:lpstr>
      <vt:lpstr>II klasės mokinių užsienio kalbos (ANGLŲ) pasiekimų lygio nustatymo rezultatai</vt:lpstr>
      <vt:lpstr>Mokykliniai BE</vt:lpstr>
      <vt:lpstr>VBE rezultatai</vt:lpstr>
      <vt:lpstr>Tolesnė abiturientų veikla</vt:lpstr>
      <vt:lpstr>Apibendrintų mokyklos VBE rezultatų palyginimas su šalies ir savivaldybės mokyklų rezultatais</vt:lpstr>
      <vt:lpstr>I pusmečio ir VBE įvertinimų palyginimas Lietuvių k.</vt:lpstr>
      <vt:lpstr>Matematika</vt:lpstr>
      <vt:lpstr>Biologija</vt:lpstr>
      <vt:lpstr> Istorija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Žėrutė</dc:creator>
  <cp:lastModifiedBy>Žėrutė</cp:lastModifiedBy>
  <cp:revision>284</cp:revision>
  <cp:lastPrinted>2018-10-24T12:05:48Z</cp:lastPrinted>
  <dcterms:created xsi:type="dcterms:W3CDTF">2016-12-05T14:01:20Z</dcterms:created>
  <dcterms:modified xsi:type="dcterms:W3CDTF">2019-01-10T13:13:26Z</dcterms:modified>
</cp:coreProperties>
</file>