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256" r:id="rId2"/>
    <p:sldId id="376" r:id="rId3"/>
    <p:sldId id="385" r:id="rId4"/>
    <p:sldId id="387" r:id="rId5"/>
    <p:sldId id="388" r:id="rId6"/>
    <p:sldId id="389" r:id="rId7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71D2E180-94FA-4BE5-9F71-B47A20F2F5BA}">
          <p14:sldIdLst>
            <p14:sldId id="256"/>
            <p14:sldId id="376"/>
            <p14:sldId id="385"/>
            <p14:sldId id="387"/>
            <p14:sldId id="388"/>
            <p14:sldId id="3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95389" autoAdjust="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2019-10-15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2019-10-15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2019-10-15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2019-10-15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2019-10-15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2019-10-15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2019-10-15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2019-10-15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2019-10-15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2019-10-15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2019-10-15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2019-10-15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2019-10-15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2019-10-15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3200" dirty="0" smtClean="0"/>
              <a:t>2018-2019 </a:t>
            </a:r>
            <a:r>
              <a:rPr lang="lt-LT" sz="3200" dirty="0" err="1" smtClean="0"/>
              <a:t>m</a:t>
            </a:r>
            <a:r>
              <a:rPr lang="lt-LT" sz="3200" dirty="0" smtClean="0"/>
              <a:t>. </a:t>
            </a:r>
            <a:r>
              <a:rPr lang="lt-LT" sz="3200" dirty="0" err="1" smtClean="0"/>
              <a:t>m</a:t>
            </a:r>
            <a:r>
              <a:rPr lang="lt-LT" sz="3200" dirty="0"/>
              <a:t>. </a:t>
            </a:r>
            <a:r>
              <a:rPr lang="lt-LT" sz="3200" smtClean="0"/>
              <a:t>MOKINIŲ PASIEKIMŲ PRISTATYMAS </a:t>
            </a:r>
            <a:endParaRPr lang="lt-LT" sz="32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ugdymui, atliekanti direktoriaus funkcijas </a:t>
            </a:r>
          </a:p>
          <a:p>
            <a:pPr algn="ctr"/>
            <a:r>
              <a:rPr lang="lt-LT" sz="3200" b="1" dirty="0"/>
              <a:t>K</a:t>
            </a:r>
            <a:r>
              <a:rPr lang="lt-LT" sz="3200" b="1" dirty="0" smtClean="0"/>
              <a:t>ristina Dilienė</a:t>
            </a:r>
          </a:p>
          <a:p>
            <a:pPr algn="ctr"/>
            <a:r>
              <a:rPr lang="lt-LT" sz="3200" b="1" dirty="0" smtClean="0"/>
              <a:t>2018-08-31</a:t>
            </a:r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567568" cy="25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PUPP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657624"/>
              </p:ext>
            </p:extLst>
          </p:nvPr>
        </p:nvGraphicFramePr>
        <p:xfrm>
          <a:off x="0" y="1484784"/>
          <a:ext cx="9144000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388999"/>
                <a:gridCol w="555393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</a:tblGrid>
              <a:tr h="1253745"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PUPP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Mokinių</a:t>
                      </a: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Skaičius/</a:t>
                      </a: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Įvertinimai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563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Lietuvių </a:t>
                      </a:r>
                      <a:r>
                        <a:rPr lang="lt-LT" sz="20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2019 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lt-LT" sz="2000" b="1" baseline="0" dirty="0" smtClean="0">
                          <a:solidFill>
                            <a:schemeClr val="tx1"/>
                          </a:solidFill>
                        </a:rPr>
                        <a:t> 18 mok.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/2018 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. 20 mok.</a:t>
                      </a:r>
                    </a:p>
                    <a:p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2/7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6/1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5/1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8/7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3/0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89096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Matematika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2019 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lt-LT" sz="2000" b="1" baseline="0" dirty="0" smtClean="0">
                          <a:solidFill>
                            <a:schemeClr val="tx1"/>
                          </a:solidFill>
                        </a:rPr>
                        <a:t> 18 mok.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/2018 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. 20 mok.</a:t>
                      </a:r>
                    </a:p>
                    <a:p>
                      <a:endParaRPr lang="lt-LT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5/8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6/3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5/4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87727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Lietuvių </a:t>
            </a:r>
            <a:r>
              <a:rPr lang="lt-LT" dirty="0" err="1" smtClean="0"/>
              <a:t>k</a:t>
            </a:r>
            <a:r>
              <a:rPr lang="lt-LT" dirty="0" smtClean="0"/>
              <a:t>. vidurkis:</a:t>
            </a:r>
            <a:r>
              <a:rPr lang="en-GB" dirty="0" smtClean="0"/>
              <a:t> </a:t>
            </a:r>
            <a:r>
              <a:rPr lang="lt-LT" dirty="0" smtClean="0"/>
              <a:t>6,7/5,9</a:t>
            </a:r>
            <a:endParaRPr lang="en-GB" dirty="0" smtClean="0"/>
          </a:p>
          <a:p>
            <a:r>
              <a:rPr lang="lt-LT" dirty="0" smtClean="0"/>
              <a:t>Matematikos vidurkis: 5,3/5,2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4648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620000" cy="1143000"/>
          </a:xfrm>
        </p:spPr>
        <p:txBody>
          <a:bodyPr/>
          <a:lstStyle/>
          <a:p>
            <a:pPr algn="ctr"/>
            <a:r>
              <a:rPr lang="lt-LT" sz="4000" dirty="0" smtClean="0"/>
              <a:t>II klasės mokinių užsienio kalbos (RUSŲ) pasiekimų lygio nustatymo rezultatai</a:t>
            </a:r>
            <a:endParaRPr lang="lt-LT" sz="4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699992"/>
          </a:xfrm>
        </p:spPr>
        <p:txBody>
          <a:bodyPr/>
          <a:lstStyle/>
          <a:p>
            <a:r>
              <a:rPr lang="lt-LT" dirty="0" smtClean="0"/>
              <a:t>Dalyvavo patikrinime 16 mokinių.</a:t>
            </a:r>
          </a:p>
          <a:p>
            <a:r>
              <a:rPr lang="lt-LT" dirty="0" smtClean="0"/>
              <a:t>12 mokinių (75</a:t>
            </a:r>
            <a:r>
              <a:rPr lang="en-GB" dirty="0" smtClean="0"/>
              <a:t>%) </a:t>
            </a:r>
            <a:r>
              <a:rPr lang="en-GB" dirty="0" err="1" smtClean="0"/>
              <a:t>nepasiek</a:t>
            </a:r>
            <a:r>
              <a:rPr lang="lt-LT" dirty="0" smtClean="0"/>
              <a:t>ė A2 lygio;</a:t>
            </a:r>
          </a:p>
          <a:p>
            <a:r>
              <a:rPr lang="lt-LT" dirty="0"/>
              <a:t>4</a:t>
            </a:r>
            <a:r>
              <a:rPr lang="lt-LT" dirty="0" smtClean="0"/>
              <a:t> mokiniai  (</a:t>
            </a:r>
            <a:r>
              <a:rPr lang="lt-LT" dirty="0"/>
              <a:t>2</a:t>
            </a:r>
            <a:r>
              <a:rPr lang="lt-LT" dirty="0" smtClean="0"/>
              <a:t>5%) pasiekė A2 lygį.</a:t>
            </a:r>
          </a:p>
          <a:p>
            <a:pPr marL="114300" indent="0">
              <a:buNone/>
            </a:pPr>
            <a:r>
              <a:rPr lang="lt-LT" sz="2400" b="1" dirty="0">
                <a:solidFill>
                  <a:srgbClr val="675E47"/>
                </a:solidFill>
              </a:rPr>
              <a:t>II klasės mokinių užsienio kalbos (ANGLŲ) pasiekimų lygio nustatymo </a:t>
            </a:r>
            <a:r>
              <a:rPr lang="lt-LT" sz="2400" b="1" dirty="0" smtClean="0">
                <a:solidFill>
                  <a:srgbClr val="675E47"/>
                </a:solidFill>
              </a:rPr>
              <a:t>rezultatai</a:t>
            </a:r>
          </a:p>
          <a:p>
            <a:pPr lvl="0">
              <a:buClr>
                <a:srgbClr val="A9A57C"/>
              </a:buClr>
            </a:pPr>
            <a:r>
              <a:rPr lang="lt-LT" sz="2400" dirty="0">
                <a:solidFill>
                  <a:srgbClr val="2F2B20"/>
                </a:solidFill>
              </a:rPr>
              <a:t>Patikrinime dalyvavo </a:t>
            </a:r>
            <a:r>
              <a:rPr lang="lt-LT" sz="2400" dirty="0" smtClean="0">
                <a:solidFill>
                  <a:srgbClr val="2F2B20"/>
                </a:solidFill>
              </a:rPr>
              <a:t>15 </a:t>
            </a:r>
            <a:r>
              <a:rPr lang="lt-LT" sz="2400" dirty="0">
                <a:solidFill>
                  <a:srgbClr val="2F2B20"/>
                </a:solidFill>
              </a:rPr>
              <a:t>mokinių.</a:t>
            </a:r>
          </a:p>
          <a:p>
            <a:pPr lvl="0">
              <a:buClr>
                <a:srgbClr val="A9A57C"/>
              </a:buClr>
            </a:pPr>
            <a:r>
              <a:rPr lang="lt-LT" sz="2400" dirty="0">
                <a:solidFill>
                  <a:srgbClr val="2F2B20"/>
                </a:solidFill>
              </a:rPr>
              <a:t>9 mok. </a:t>
            </a:r>
            <a:r>
              <a:rPr lang="lt-LT" sz="2400" dirty="0" smtClean="0">
                <a:solidFill>
                  <a:srgbClr val="2F2B20"/>
                </a:solidFill>
              </a:rPr>
              <a:t>(60</a:t>
            </a:r>
            <a:r>
              <a:rPr lang="en-GB" sz="2400" dirty="0" smtClean="0">
                <a:solidFill>
                  <a:srgbClr val="2F2B20"/>
                </a:solidFill>
              </a:rPr>
              <a:t>%) </a:t>
            </a:r>
            <a:r>
              <a:rPr lang="en-GB" sz="2400" dirty="0" err="1">
                <a:solidFill>
                  <a:srgbClr val="2F2B20"/>
                </a:solidFill>
              </a:rPr>
              <a:t>nepasiek</a:t>
            </a:r>
            <a:r>
              <a:rPr lang="lt-LT" sz="2400" dirty="0">
                <a:solidFill>
                  <a:srgbClr val="2F2B20"/>
                </a:solidFill>
              </a:rPr>
              <a:t>ė B2 lygio;</a:t>
            </a:r>
          </a:p>
          <a:p>
            <a:pPr lvl="0">
              <a:buClr>
                <a:srgbClr val="A9A57C"/>
              </a:buClr>
            </a:pPr>
            <a:r>
              <a:rPr lang="lt-LT" sz="2400" dirty="0">
                <a:solidFill>
                  <a:srgbClr val="2F2B20"/>
                </a:solidFill>
              </a:rPr>
              <a:t>6</a:t>
            </a:r>
            <a:r>
              <a:rPr lang="lt-LT" sz="2400" dirty="0" smtClean="0">
                <a:solidFill>
                  <a:srgbClr val="2F2B20"/>
                </a:solidFill>
              </a:rPr>
              <a:t> </a:t>
            </a:r>
            <a:r>
              <a:rPr lang="lt-LT" sz="2400" dirty="0">
                <a:solidFill>
                  <a:srgbClr val="2F2B20"/>
                </a:solidFill>
              </a:rPr>
              <a:t>mok.  </a:t>
            </a:r>
            <a:r>
              <a:rPr lang="lt-LT" sz="2400" dirty="0" smtClean="0">
                <a:solidFill>
                  <a:srgbClr val="2F2B20"/>
                </a:solidFill>
              </a:rPr>
              <a:t>(40%) </a:t>
            </a:r>
            <a:r>
              <a:rPr lang="lt-LT" sz="2400" dirty="0">
                <a:solidFill>
                  <a:srgbClr val="2F2B20"/>
                </a:solidFill>
              </a:rPr>
              <a:t>pasiekė B2 lygį.</a:t>
            </a:r>
          </a:p>
          <a:p>
            <a:pPr marL="114300" indent="0">
              <a:buNone/>
            </a:pPr>
            <a:endParaRPr lang="lt-L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1259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Mokykliniai BE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19007"/>
              </p:ext>
            </p:extLst>
          </p:nvPr>
        </p:nvGraphicFramePr>
        <p:xfrm>
          <a:off x="179509" y="1268763"/>
          <a:ext cx="8064899" cy="4981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7"/>
                <a:gridCol w="792088"/>
                <a:gridCol w="1272139"/>
                <a:gridCol w="744085"/>
                <a:gridCol w="600065"/>
                <a:gridCol w="672075"/>
                <a:gridCol w="672075"/>
                <a:gridCol w="672075"/>
                <a:gridCol w="672075"/>
                <a:gridCol w="672075"/>
              </a:tblGrid>
              <a:tr h="662579">
                <a:tc>
                  <a:txBody>
                    <a:bodyPr/>
                    <a:lstStyle/>
                    <a:p>
                      <a:r>
                        <a:rPr lang="lt-LT" dirty="0" smtClean="0"/>
                        <a:t>MBE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Mok. </a:t>
                      </a:r>
                      <a:r>
                        <a:rPr lang="lt-LT" dirty="0" err="1" smtClean="0"/>
                        <a:t>sk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Neišlaikė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lt-LT" dirty="0"/>
                    </a:p>
                  </a:txBody>
                  <a:tcPr/>
                </a:tc>
              </a:tr>
              <a:tr h="531183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</a:t>
                      </a:r>
                      <a:r>
                        <a:rPr lang="lt-LT" dirty="0" err="1" smtClean="0"/>
                        <a:t>k</a:t>
                      </a:r>
                      <a:r>
                        <a:rPr lang="lt-LT" dirty="0" smtClean="0"/>
                        <a:t>. ir literatūra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6/14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531183">
                <a:tc>
                  <a:txBody>
                    <a:bodyPr/>
                    <a:lstStyle/>
                    <a:p>
                      <a:r>
                        <a:rPr lang="lt-LT" dirty="0" smtClean="0"/>
                        <a:t>Turizmas ir mityba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0/3</a:t>
                      </a:r>
                      <a:endParaRPr lang="lt-LT" dirty="0"/>
                    </a:p>
                  </a:txBody>
                  <a:tcPr/>
                </a:tc>
              </a:tr>
              <a:tr h="758833">
                <a:tc>
                  <a:txBody>
                    <a:bodyPr/>
                    <a:lstStyle/>
                    <a:p>
                      <a:r>
                        <a:rPr lang="lt-LT" dirty="0" smtClean="0"/>
                        <a:t>Statyba ir medžio apdirbimas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6/8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3/1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/1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2/2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2/3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0/2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731">
                <a:tc gridSpan="10">
                  <a:txBody>
                    <a:bodyPr/>
                    <a:lstStyle/>
                    <a:p>
                      <a:r>
                        <a:rPr lang="lt-LT" dirty="0" smtClean="0"/>
                        <a:t>Vidurkiai:</a:t>
                      </a:r>
                    </a:p>
                    <a:p>
                      <a:r>
                        <a:rPr lang="lt-LT" dirty="0" smtClean="0"/>
                        <a:t>Lietuvių kalba ir literatūra</a:t>
                      </a:r>
                      <a:r>
                        <a:rPr lang="lt-LT" baseline="0" dirty="0" smtClean="0"/>
                        <a:t> – 5,1/5,6</a:t>
                      </a:r>
                    </a:p>
                    <a:p>
                      <a:r>
                        <a:rPr lang="lt-LT" baseline="0" dirty="0" smtClean="0"/>
                        <a:t>Turizmas ir mityba – 9/9,6</a:t>
                      </a:r>
                    </a:p>
                    <a:p>
                      <a:r>
                        <a:rPr lang="lt-LT" baseline="0" dirty="0" smtClean="0"/>
                        <a:t>Statyba ir medžio apdirbimas – 7,2/8,25</a:t>
                      </a:r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38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VBE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94939"/>
              </p:ext>
            </p:extLst>
          </p:nvPr>
        </p:nvGraphicFramePr>
        <p:xfrm>
          <a:off x="457200" y="1600200"/>
          <a:ext cx="7620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720080"/>
                <a:gridCol w="864096"/>
                <a:gridCol w="720080"/>
                <a:gridCol w="792088"/>
                <a:gridCol w="792088"/>
                <a:gridCol w="576064"/>
                <a:gridCol w="1152128"/>
                <a:gridCol w="360040"/>
                <a:gridCol w="264840"/>
              </a:tblGrid>
              <a:tr h="37084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Mok.</a:t>
                      </a:r>
                    </a:p>
                    <a:p>
                      <a:r>
                        <a:rPr lang="lt-LT" dirty="0" err="1" smtClean="0"/>
                        <a:t>Sk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Neišlaikė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16-35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36-85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86-99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Vidurkis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Anglų kalba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14/5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50,5/35,2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62,3/22,7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ir literatūra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7/3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43,1/38,2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13/6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41,2/15,6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70/25,3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IT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92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Tolesnė abiturientų </a:t>
            </a:r>
            <a:r>
              <a:rPr lang="lt-LT" dirty="0"/>
              <a:t>v</a:t>
            </a:r>
            <a:r>
              <a:rPr lang="lt-LT" dirty="0" smtClean="0"/>
              <a:t>eikla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 </a:t>
            </a:r>
            <a:r>
              <a:rPr lang="lt-LT" dirty="0"/>
              <a:t>Buvo abiturientų mokslo metų pabaigoje iš viso: 18</a:t>
            </a:r>
          </a:p>
          <a:p>
            <a:r>
              <a:rPr lang="lt-LT" dirty="0"/>
              <a:t>Gavo atestatus (be pagyrimo): 18</a:t>
            </a:r>
          </a:p>
          <a:p>
            <a:r>
              <a:rPr lang="lt-LT" dirty="0"/>
              <a:t>Gavo atestatus su pagyrimu: –</a:t>
            </a:r>
          </a:p>
          <a:p>
            <a:r>
              <a:rPr lang="lt-LT" dirty="0"/>
              <a:t>Gavo pažymėjimus: –</a:t>
            </a:r>
          </a:p>
          <a:p>
            <a:r>
              <a:rPr lang="lt-LT" dirty="0"/>
              <a:t>Įstojo į universitetus Lietuvoje: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 – 5 / 27</a:t>
            </a:r>
            <a:r>
              <a:rPr lang="en-US" dirty="0"/>
              <a:t>%</a:t>
            </a:r>
            <a:endParaRPr lang="lt-LT" dirty="0"/>
          </a:p>
          <a:p>
            <a:r>
              <a:rPr lang="lt-LT" dirty="0"/>
              <a:t>Įstojo į universitetus užsienyje: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 – 0</a:t>
            </a:r>
          </a:p>
          <a:p>
            <a:r>
              <a:rPr lang="lt-LT" dirty="0"/>
              <a:t>Įstojo į kolegijas: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– 6 / 33,3 %</a:t>
            </a:r>
          </a:p>
          <a:p>
            <a:r>
              <a:rPr lang="lt-LT" dirty="0"/>
              <a:t>Įstojo į koledžus užsienyje: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– 0</a:t>
            </a:r>
          </a:p>
          <a:p>
            <a:r>
              <a:rPr lang="lt-LT" dirty="0"/>
              <a:t>Įstojo į profesines mokyklas: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.– 1 / 5,5% </a:t>
            </a:r>
          </a:p>
          <a:p>
            <a:r>
              <a:rPr lang="lt-LT" dirty="0"/>
              <a:t>Dirba: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– Lietuvoje 4 / 22,2%</a:t>
            </a:r>
          </a:p>
          <a:p>
            <a:r>
              <a:rPr lang="lt-LT" dirty="0"/>
              <a:t>Dirba: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– užsienyje – 0</a:t>
            </a:r>
          </a:p>
          <a:p>
            <a:r>
              <a:rPr lang="lt-LT" dirty="0"/>
              <a:t>Lietuvos Respublikos kariuomenė savanoris – 2 / 11,1 </a:t>
            </a:r>
            <a:r>
              <a:rPr lang="lt-LT" dirty="0" err="1"/>
              <a:t>proc</a:t>
            </a:r>
            <a:r>
              <a:rPr lang="lt-LT" dirty="0"/>
              <a:t>.</a:t>
            </a:r>
          </a:p>
          <a:p>
            <a:r>
              <a:rPr lang="lt-LT" i="1" dirty="0"/>
              <a:t>Nesimoko ir nedirba – 0</a:t>
            </a:r>
            <a:endParaRPr lang="lt-LT" dirty="0"/>
          </a:p>
          <a:p>
            <a:r>
              <a:rPr lang="lt-LT" dirty="0"/>
              <a:t>(Ruošiasi išvykti dirbti į užsienį – 0 / 0 </a:t>
            </a:r>
            <a:r>
              <a:rPr lang="lt-LT" dirty="0" err="1"/>
              <a:t>proc</a:t>
            </a:r>
            <a:r>
              <a:rPr lang="lt-LT" dirty="0"/>
              <a:t>.)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20381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2405</TotalTime>
  <Words>434</Words>
  <Application>Microsoft Office PowerPoint</Application>
  <PresentationFormat>Demonstracija ekrane (4:3)</PresentationFormat>
  <Paragraphs>181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Gretimumas</vt:lpstr>
      <vt:lpstr>2018-2019 m. m. MOKINIŲ PASIEKIMŲ PRISTATYMAS </vt:lpstr>
      <vt:lpstr>PUPP rezultatai</vt:lpstr>
      <vt:lpstr>II klasės mokinių užsienio kalbos (RUSŲ) pasiekimų lygio nustatymo rezultatai</vt:lpstr>
      <vt:lpstr>Mokykliniai BE</vt:lpstr>
      <vt:lpstr>VBE rezultatai</vt:lpstr>
      <vt:lpstr>Tolesnė abiturientų veikla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Direktorius</cp:lastModifiedBy>
  <cp:revision>302</cp:revision>
  <cp:lastPrinted>2018-10-24T12:05:48Z</cp:lastPrinted>
  <dcterms:created xsi:type="dcterms:W3CDTF">2016-12-05T14:01:20Z</dcterms:created>
  <dcterms:modified xsi:type="dcterms:W3CDTF">2019-10-15T10:56:46Z</dcterms:modified>
</cp:coreProperties>
</file>