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9"/>
  </p:notesMasterIdLst>
  <p:sldIdLst>
    <p:sldId id="341" r:id="rId2"/>
    <p:sldId id="314" r:id="rId3"/>
    <p:sldId id="303" r:id="rId4"/>
    <p:sldId id="259" r:id="rId5"/>
    <p:sldId id="304" r:id="rId6"/>
    <p:sldId id="342" r:id="rId7"/>
    <p:sldId id="316" r:id="rId8"/>
    <p:sldId id="343" r:id="rId9"/>
    <p:sldId id="345" r:id="rId10"/>
    <p:sldId id="344" r:id="rId11"/>
    <p:sldId id="297" r:id="rId12"/>
    <p:sldId id="299" r:id="rId13"/>
    <p:sldId id="319" r:id="rId14"/>
    <p:sldId id="346" r:id="rId15"/>
    <p:sldId id="339" r:id="rId16"/>
    <p:sldId id="334" r:id="rId17"/>
    <p:sldId id="30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3" autoAdjust="0"/>
    <p:restoredTop sz="97158" autoAdjust="0"/>
  </p:normalViewPr>
  <p:slideViewPr>
    <p:cSldViewPr>
      <p:cViewPr>
        <p:scale>
          <a:sx n="77" d="100"/>
          <a:sy n="77" d="100"/>
        </p:scale>
        <p:origin x="-174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94B6D44-CDDD-4FC7-AA1D-9A246598007F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26296F-CA30-4556-A546-4BD9B9663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933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C42F546F-9D8D-444D-B32D-6059FD137769}" type="slidenum">
              <a:rPr lang="ru-RU" altLang="ru-RU" smtClean="0"/>
              <a:pPr eaLnBrk="1" hangingPunct="1"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6DD465F-8BE1-4EDC-B745-35ECABFD34B0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C0CC836C-1ADD-49F9-AE5C-94F8D53BDF13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5AB6D-DC23-4739-8599-9A7EE6B1B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51DEC-B147-4F0A-8773-118028F012C7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0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25109-AAFD-419E-BC66-91DC6F7B1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18FF2-D9F0-4F1A-B92E-B37B70F8AF32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40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B54A5-1FEF-432F-9570-1292D7312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D68C7-D9D3-4026-9207-D251B58FAD2B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4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Pavadinimas, tekstas ir grafik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iagramos vietos rezervavimo ženklas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lt-LT" noProof="0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63D3F-1534-412F-BF37-85DCBC42E1C1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83377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BCC08-15F4-4338-B7F5-1A8C3F45C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C62A9-CAD3-42D9-8187-D78EDDC8D9C3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9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0F018-EC42-42BD-B0F8-EF2E6B120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5FA8-CB28-4E57-A0ED-A281E6360008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0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5D3FE-A8A8-437D-82B1-9B3B02809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5C208-E077-4BF1-A499-E350AD395E74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5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59B7D-6D19-42DC-ACD6-5BBAF5365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5333-76D7-4A31-A21D-FDEFA4FD88BA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88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F74EC-6E81-43BF-BAA1-B79BC3B26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FF92F-E034-4FA4-BE27-D947DA611536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79214-0711-451E-B5F7-BECA3B27E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DE18-15D6-438B-A2F8-4956E22B65C7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61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373DA-381A-409E-9914-7E1AAE6FD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DC36-5B50-414F-83B4-E2B41F76ABB3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3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lt-LT" noProof="0" smtClean="0"/>
              <a:t>Spustelėkite piktogr. norėdami įtraukti pav.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6C987-D453-43A1-906C-337516D4C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DC0C7-2594-41DC-8A4F-EA4368ADED12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02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FCAB90-319E-495E-8AFA-4D055C8CF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99E2A73-7915-46D4-B35D-1FE78B94F3B7}" type="datetimeFigureOut">
              <a:rPr lang="ru-RU"/>
              <a:pPr>
                <a:defRPr/>
              </a:pPr>
              <a:t>02.11.2017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diagrama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339975" y="420688"/>
            <a:ext cx="6249988" cy="28638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4800" dirty="0" smtClean="0"/>
              <a:t>BE, PUPP ir metinių rezultatų lyginamoji analizė</a:t>
            </a:r>
            <a:endParaRPr lang="lt-LT" sz="48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4213" y="3500438"/>
            <a:ext cx="7416800" cy="10668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b="1" dirty="0" smtClean="0"/>
              <a:t>Direktoriaus pavaduotoja ugdymui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b="1" dirty="0" err="1" smtClean="0"/>
              <a:t>Aina</a:t>
            </a:r>
            <a:r>
              <a:rPr lang="lt-LT" sz="3200" b="1" dirty="0" smtClean="0"/>
              <a:t> </a:t>
            </a:r>
            <a:r>
              <a:rPr lang="lt-LT" sz="3200" b="1" dirty="0" err="1" smtClean="0"/>
              <a:t>Tumienė</a:t>
            </a:r>
            <a:endParaRPr lang="lt-LT" sz="3200" b="1" dirty="0" smtClean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b="1" dirty="0" smtClean="0"/>
              <a:t>2016-08-31</a:t>
            </a:r>
          </a:p>
        </p:txBody>
      </p:sp>
      <p:pic>
        <p:nvPicPr>
          <p:cNvPr id="3076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6250"/>
            <a:ext cx="2568575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620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000" dirty="0" smtClean="0"/>
              <a:t>I-IV </a:t>
            </a:r>
            <a:r>
              <a:rPr lang="en-GB" sz="3000" dirty="0" err="1" smtClean="0"/>
              <a:t>gimn</a:t>
            </a:r>
            <a:r>
              <a:rPr lang="en-GB" sz="3000" dirty="0" smtClean="0"/>
              <a:t>.</a:t>
            </a:r>
            <a:r>
              <a:rPr lang="lt-LT" sz="3000" dirty="0" smtClean="0"/>
              <a:t> </a:t>
            </a:r>
            <a:r>
              <a:rPr lang="lt-LT" sz="3000" dirty="0" err="1" smtClean="0"/>
              <a:t>kl</a:t>
            </a:r>
            <a:r>
              <a:rPr lang="lt-LT" sz="3000" dirty="0" smtClean="0"/>
              <a:t>. mokinių pasiekimai pagal lygmenis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3000" dirty="0" smtClean="0"/>
              <a:t>(% </a:t>
            </a:r>
            <a:r>
              <a:rPr lang="en-GB" sz="3000" dirty="0" err="1" smtClean="0"/>
              <a:t>nuo</a:t>
            </a:r>
            <a:r>
              <a:rPr lang="en-GB" sz="3000" dirty="0" smtClean="0"/>
              <a:t> </a:t>
            </a:r>
            <a:r>
              <a:rPr lang="en-GB" sz="3000" dirty="0" err="1" smtClean="0"/>
              <a:t>koncentro</a:t>
            </a:r>
            <a:r>
              <a:rPr lang="en-GB" sz="3000" dirty="0" smtClean="0"/>
              <a:t>) </a:t>
            </a:r>
            <a:r>
              <a:rPr lang="lt-LT" sz="3000" dirty="0" err="1" smtClean="0"/>
              <a:t>m.m</a:t>
            </a:r>
            <a:r>
              <a:rPr lang="lt-LT" sz="3000" dirty="0" smtClean="0"/>
              <a:t>. pradžioje ir pabaigoje</a:t>
            </a:r>
            <a:endParaRPr lang="lt-LT" sz="3000" dirty="0"/>
          </a:p>
        </p:txBody>
      </p:sp>
      <p:graphicFrame>
        <p:nvGraphicFramePr>
          <p:cNvPr id="12291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032750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3" imgW="8029128" imgH="4956478" progId="Excel.Chart.8">
                  <p:embed/>
                </p:oleObj>
              </mc:Choice>
              <mc:Fallback>
                <p:oleObj r:id="rId3" imgW="8029128" imgH="4956478" progId="Excel.Chart.8">
                  <p:embed/>
                  <p:pic>
                    <p:nvPicPr>
                      <p:cNvPr id="0" name="Turinio vietos rezervavimo ženklas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032750" cy="4954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7958138" cy="6334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dirty="0" err="1" smtClean="0"/>
              <a:t>IIg</a:t>
            </a:r>
            <a:r>
              <a:rPr lang="lt-LT" sz="3200" dirty="0" smtClean="0"/>
              <a:t> </a:t>
            </a:r>
            <a:r>
              <a:rPr lang="lt-LT" sz="3200" dirty="0" err="1" smtClean="0"/>
              <a:t>kl</a:t>
            </a:r>
            <a:r>
              <a:rPr lang="lt-LT" sz="3200" dirty="0" smtClean="0"/>
              <a:t>. metinių ir PUPP rezultatų palyginimas</a:t>
            </a:r>
            <a:endParaRPr lang="ru-RU" altLang="ru-RU" sz="3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14313" y="1714500"/>
          <a:ext cx="7958137" cy="3078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379"/>
                <a:gridCol w="1635189"/>
                <a:gridCol w="1635189"/>
                <a:gridCol w="1635189"/>
                <a:gridCol w="1635189"/>
              </a:tblGrid>
              <a:tr h="1305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Dalykas / mokinių skaičius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Nepatenk</a:t>
                      </a:r>
                      <a:r>
                        <a:rPr lang="lt-LT" sz="2000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(</a:t>
                      </a: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./PUPP)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Patenk</a:t>
                      </a:r>
                      <a:r>
                        <a:rPr lang="lt-LT" sz="2000" dirty="0" smtClean="0">
                          <a:effectLst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</a:rPr>
                        <a:t>(</a:t>
                      </a: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./PUPP)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lt-LT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Pagrindinis</a:t>
                      </a:r>
                      <a:endParaRPr lang="ru-RU" sz="20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lt-LT" sz="2000" dirty="0" smtClean="0">
                          <a:effectLst/>
                        </a:rPr>
                        <a:t>(</a:t>
                      </a: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./PUPP)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Aukštesnysis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</a:rPr>
                        <a:t>(</a:t>
                      </a: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./PUPP)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86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Lietuvių</a:t>
                      </a:r>
                      <a:r>
                        <a:rPr lang="lt-LT" sz="2000" baseline="0" dirty="0" smtClean="0">
                          <a:effectLst/>
                        </a:rPr>
                        <a:t> k.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1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 / 13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/ 8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/ 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86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Matematika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/ 13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/ 10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/ 1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600" dirty="0" smtClean="0"/>
              <a:t>2016 </a:t>
            </a:r>
            <a:r>
              <a:rPr lang="lt-LT" sz="3600" dirty="0" err="1" smtClean="0"/>
              <a:t>m</a:t>
            </a:r>
            <a:r>
              <a:rPr lang="lt-LT" sz="3600" dirty="0" smtClean="0"/>
              <a:t>. VBE rezultatai</a:t>
            </a:r>
            <a:endParaRPr lang="ru-RU" altLang="ru-RU" sz="3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" name="Turinio vietos rezervavimo ženklas 2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8208962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8"/>
                <a:gridCol w="905249"/>
                <a:gridCol w="1172709"/>
                <a:gridCol w="1172709"/>
                <a:gridCol w="1172709"/>
                <a:gridCol w="1172709"/>
                <a:gridCol w="1172709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Dalykai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Laikiu</a:t>
                      </a:r>
                      <a:r>
                        <a:rPr lang="lt-LT" sz="2000" b="1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si</a:t>
                      </a:r>
                      <a:r>
                        <a:rPr lang="lt-LT" sz="2000" b="1" dirty="0" err="1" smtClean="0">
                          <a:effectLst/>
                          <a:latin typeface="+mn-lt"/>
                        </a:rPr>
                        <a:t>ųjų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sk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+mn-lt"/>
                        </a:rPr>
                        <a:t>Neišlaikė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 (sk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16-35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36-85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86-99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100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Anglų k.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10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6 / 60 </a:t>
                      </a:r>
                      <a:r>
                        <a:rPr lang="en-GB" sz="2000" b="1">
                          <a:effectLst/>
                          <a:latin typeface="+mn-lt"/>
                        </a:rPr>
                        <a:t>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4 / 40 %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Geografija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2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50 </a:t>
                      </a:r>
                      <a:r>
                        <a:rPr lang="en-GB" sz="2000" b="1">
                          <a:effectLst/>
                          <a:latin typeface="+mn-lt"/>
                        </a:rPr>
                        <a:t>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50 </a:t>
                      </a:r>
                      <a:r>
                        <a:rPr lang="en-GB" sz="2000" b="1">
                          <a:effectLst/>
                          <a:latin typeface="+mn-lt"/>
                        </a:rPr>
                        <a:t>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+mn-lt"/>
                        </a:rPr>
                        <a:t>Istorija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6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5 / 83 %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17 %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IT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2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50 </a:t>
                      </a:r>
                      <a:r>
                        <a:rPr lang="en-GB" sz="2000" b="1">
                          <a:effectLst/>
                          <a:latin typeface="+mn-lt"/>
                        </a:rPr>
                        <a:t>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50 </a:t>
                      </a:r>
                      <a:r>
                        <a:rPr lang="en-GB" sz="2000" b="1">
                          <a:effectLst/>
                          <a:latin typeface="+mn-lt"/>
                        </a:rPr>
                        <a:t>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+mn-lt"/>
                        </a:rPr>
                        <a:t>Matematika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5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20 %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-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3 / 60 %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1 / 20 %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</a:rPr>
                        <a:t> </a:t>
                      </a:r>
                      <a:endParaRPr lang="lt-LT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+mn-lt"/>
                        </a:rPr>
                        <a:t>Lietuvių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+mn-lt"/>
                        </a:rPr>
                        <a:t>kalba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+mn-lt"/>
                        </a:rPr>
                        <a:t>ir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+mn-lt"/>
                        </a:rPr>
                        <a:t>literatūra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11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2 / 18,1 %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5 / 45,5 %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4 / 36,4 %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err="1" smtClean="0">
                          <a:effectLst/>
                          <a:latin typeface="+mn-lt"/>
                          <a:ea typeface="Times New Roman"/>
                        </a:rPr>
                        <a:t>Biologija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1 / 33,3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1 / 33,3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1 / 33,3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06" marR="61406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8763" y="1549400"/>
          <a:ext cx="7978775" cy="1239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3268"/>
                <a:gridCol w="1217101"/>
                <a:gridCol w="1217101"/>
                <a:gridCol w="1217101"/>
                <a:gridCol w="1217101"/>
                <a:gridCol w="1217101"/>
              </a:tblGrid>
              <a:tr h="728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Egzaminas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Laikiu</a:t>
                      </a:r>
                      <a:r>
                        <a:rPr lang="lt-LT" sz="2000" b="1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si</a:t>
                      </a:r>
                      <a:r>
                        <a:rPr lang="lt-LT" sz="2000" b="1" dirty="0" err="1" smtClean="0">
                          <a:effectLst/>
                          <a:latin typeface="+mn-lt"/>
                        </a:rPr>
                        <a:t>ųjų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sk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8</a:t>
                      </a:r>
                    </a:p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9</a:t>
                      </a:r>
                    </a:p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10 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</a:tr>
              <a:tr h="511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Technologijos 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14</a:t>
                      </a: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 / 7</a:t>
                      </a: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5 / 36</a:t>
                      </a: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6 / 43</a:t>
                      </a: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2 / 14</a:t>
                      </a:r>
                    </a:p>
                  </a:txBody>
                  <a:tcPr marL="76207" marR="76207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lt-LT" sz="3600" dirty="0" smtClean="0"/>
              <a:t>2016 </a:t>
            </a:r>
            <a:r>
              <a:rPr lang="lt-LT" sz="3600" dirty="0" err="1" smtClean="0"/>
              <a:t>m</a:t>
            </a:r>
            <a:r>
              <a:rPr lang="lt-LT" sz="3600" dirty="0" smtClean="0"/>
              <a:t>. </a:t>
            </a:r>
            <a:r>
              <a:rPr lang="en-GB" sz="3600" dirty="0" smtClean="0"/>
              <a:t>M</a:t>
            </a:r>
            <a:r>
              <a:rPr lang="lt-LT" sz="3600" dirty="0" smtClean="0"/>
              <a:t>BE rezultatai</a:t>
            </a:r>
            <a:endParaRPr lang="ru-RU" altLang="ru-RU" sz="3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/>
        </p:nvGraphicFramePr>
        <p:xfrm>
          <a:off x="250825" y="3500438"/>
          <a:ext cx="7978775" cy="142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3268"/>
                <a:gridCol w="1217101"/>
                <a:gridCol w="1217101"/>
                <a:gridCol w="1217101"/>
                <a:gridCol w="1217101"/>
                <a:gridCol w="1217101"/>
              </a:tblGrid>
              <a:tr h="727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Egzaminas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Laikiu</a:t>
                      </a:r>
                      <a:r>
                        <a:rPr lang="lt-LT" sz="2000" b="1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1" dirty="0" err="1" smtClean="0">
                          <a:effectLst/>
                          <a:latin typeface="+mn-lt"/>
                        </a:rPr>
                        <a:t>si</a:t>
                      </a:r>
                      <a:r>
                        <a:rPr lang="lt-LT" sz="2000" b="1" dirty="0" err="1" smtClean="0">
                          <a:effectLst/>
                          <a:latin typeface="+mn-lt"/>
                        </a:rPr>
                        <a:t>ųjų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sk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</a:rPr>
                        <a:t>Neišlaikė</a:t>
                      </a:r>
                      <a:endParaRPr lang="en-US" sz="2000" b="1" dirty="0" smtClean="0">
                        <a:effectLst/>
                        <a:latin typeface="+mn-lt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2000" b="1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2000" b="1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(sk./</a:t>
                      </a:r>
                      <a:r>
                        <a:rPr lang="en-GB" sz="2000" b="1" dirty="0" smtClean="0">
                          <a:effectLst/>
                          <a:latin typeface="+mn-lt"/>
                        </a:rPr>
                        <a:t>%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)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1411" marR="61411" marT="0" marB="0"/>
                </a:tc>
              </a:tr>
              <a:tr h="700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Lietuvi</a:t>
                      </a:r>
                      <a:r>
                        <a:rPr lang="lt-LT" sz="2000" dirty="0" smtClean="0">
                          <a:effectLst/>
                        </a:rPr>
                        <a:t>ų</a:t>
                      </a:r>
                      <a:r>
                        <a:rPr lang="lt-LT" sz="2000" baseline="0" dirty="0" smtClean="0">
                          <a:effectLst/>
                        </a:rPr>
                        <a:t> </a:t>
                      </a:r>
                      <a:r>
                        <a:rPr lang="lt-LT" sz="2000" baseline="0" dirty="0" err="1" smtClean="0">
                          <a:effectLst/>
                        </a:rPr>
                        <a:t>k</a:t>
                      </a:r>
                      <a:r>
                        <a:rPr lang="lt-LT" sz="2000" baseline="0" dirty="0" smtClean="0">
                          <a:effectLst/>
                        </a:rPr>
                        <a:t>. ir literatūra</a:t>
                      </a:r>
                      <a:r>
                        <a:rPr lang="lt-LT" sz="2000" dirty="0" smtClean="0">
                          <a:effectLst/>
                        </a:rPr>
                        <a:t> 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14</a:t>
                      </a: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smtClean="0">
                          <a:effectLst/>
                        </a:rPr>
                        <a:t>1 / 7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4 / 29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7 / 50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smtClean="0">
                          <a:effectLst/>
                        </a:rPr>
                        <a:t>2 / 14</a:t>
                      </a:r>
                      <a:endParaRPr lang="en-GB" sz="2000" dirty="0" smtClean="0">
                        <a:effectLst/>
                      </a:endParaRPr>
                    </a:p>
                  </a:txBody>
                  <a:tcPr marL="76207" marR="76207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931150" cy="712787"/>
          </a:xfrm>
        </p:spPr>
        <p:txBody>
          <a:bodyPr/>
          <a:lstStyle/>
          <a:p>
            <a:pPr eaLnBrk="1" hangingPunct="1">
              <a:defRPr/>
            </a:pPr>
            <a:r>
              <a:rPr lang="lt-LT" sz="3600" dirty="0" smtClean="0">
                <a:latin typeface="Calibri (Antraštės)"/>
              </a:rPr>
              <a:t>2015-2016 </a:t>
            </a:r>
            <a:r>
              <a:rPr lang="lt-LT" sz="3600" dirty="0" err="1" smtClean="0">
                <a:latin typeface="Calibri (Antraštės)"/>
              </a:rPr>
              <a:t>m.m</a:t>
            </a:r>
            <a:r>
              <a:rPr lang="lt-LT" sz="3600" dirty="0" smtClean="0">
                <a:latin typeface="Calibri (Antraštės)"/>
              </a:rPr>
              <a:t>. pamokų lankomumas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7993063" cy="56165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65152"/>
                <a:gridCol w="2662759"/>
                <a:gridCol w="2665152"/>
              </a:tblGrid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82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751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117</a:t>
                      </a: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Iag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721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Ibg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579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751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427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1" marR="68581" marT="0" marB="0" horzOverflow="overflow"/>
                </a:tc>
              </a:tr>
              <a:tr h="37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IVg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1023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1" marR="68581" marT="0" marB="0" horzOverflow="overflow"/>
                </a:tc>
              </a:tr>
              <a:tr h="386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viso (tenka 1 mok.):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5975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617</a:t>
                      </a:r>
                    </a:p>
                  </a:txBody>
                  <a:tcPr marL="68581" marR="68581" marT="0" marB="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600" dirty="0" smtClean="0">
                <a:latin typeface="Calibri (Antraštės)"/>
              </a:rPr>
              <a:t>Bendra pamokų lankomumo statistika</a:t>
            </a:r>
            <a:endParaRPr lang="ru-RU" alt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750" y="1628775"/>
            <a:ext cx="2447925" cy="1871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000" b="1" dirty="0">
                <a:solidFill>
                  <a:schemeClr val="bg1"/>
                </a:solidFill>
              </a:rPr>
              <a:t>IŠ VISO PRALEISTA</a:t>
            </a:r>
          </a:p>
          <a:p>
            <a:pPr algn="ctr">
              <a:defRPr/>
            </a:pPr>
            <a:r>
              <a:rPr lang="lt-LT" sz="2000" b="1" dirty="0">
                <a:solidFill>
                  <a:schemeClr val="bg1"/>
                </a:solidFill>
              </a:rPr>
              <a:t>PAMOKŲ per </a:t>
            </a:r>
            <a:r>
              <a:rPr lang="lt-LT" sz="2000" b="1" dirty="0" err="1">
                <a:solidFill>
                  <a:schemeClr val="bg1"/>
                </a:solidFill>
              </a:rPr>
              <a:t>m.m</a:t>
            </a:r>
            <a:r>
              <a:rPr lang="lt-LT" sz="2000" b="1" dirty="0">
                <a:solidFill>
                  <a:schemeClr val="bg1"/>
                </a:solidFill>
              </a:rPr>
              <a:t>.</a:t>
            </a:r>
            <a:endParaRPr lang="lt-LT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lt-LT" b="1" dirty="0"/>
          </a:p>
          <a:p>
            <a:pPr algn="ctr">
              <a:defRPr/>
            </a:pPr>
            <a:r>
              <a:rPr lang="lt-LT" sz="4400" b="1" dirty="0">
                <a:solidFill>
                  <a:srgbClr val="FFFF00"/>
                </a:solidFill>
              </a:rPr>
              <a:t>5975 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87675" y="3068638"/>
            <a:ext cx="2447925" cy="185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800" b="1" dirty="0"/>
              <a:t>TENKA </a:t>
            </a:r>
            <a:endParaRPr lang="lt-LT" sz="2800" b="1" dirty="0"/>
          </a:p>
          <a:p>
            <a:pPr algn="ctr">
              <a:defRPr/>
            </a:pPr>
            <a:r>
              <a:rPr lang="lt-LT" sz="2800" b="1" dirty="0"/>
              <a:t>1 </a:t>
            </a:r>
            <a:r>
              <a:rPr lang="lt-LT" sz="2800" b="1" dirty="0"/>
              <a:t>MOKINIUI</a:t>
            </a:r>
            <a:endParaRPr lang="ru-RU" sz="2800" b="1" dirty="0"/>
          </a:p>
          <a:p>
            <a:pPr algn="ctr">
              <a:defRPr/>
            </a:pPr>
            <a:endParaRPr lang="lt-LT" dirty="0"/>
          </a:p>
          <a:p>
            <a:pPr algn="ctr">
              <a:defRPr/>
            </a:pPr>
            <a:r>
              <a:rPr lang="lt-LT" sz="4800" b="1" dirty="0">
                <a:solidFill>
                  <a:srgbClr val="FFFF00"/>
                </a:solidFill>
              </a:rPr>
              <a:t>28</a:t>
            </a:r>
            <a:endParaRPr lang="lt-LT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16550" y="4581525"/>
            <a:ext cx="2376488" cy="1857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400" b="1" dirty="0"/>
              <a:t>NEPATEISINTA </a:t>
            </a:r>
            <a:r>
              <a:rPr lang="lt-LT" sz="2400" b="1" dirty="0"/>
              <a:t>PAMOKŲ / </a:t>
            </a:r>
          </a:p>
          <a:p>
            <a:pPr algn="ctr">
              <a:defRPr/>
            </a:pPr>
            <a:r>
              <a:rPr lang="lt-LT" sz="2400" b="1" dirty="0"/>
              <a:t>TENKA </a:t>
            </a:r>
            <a:r>
              <a:rPr lang="lt-LT" sz="2400" b="1" dirty="0"/>
              <a:t>1 MOKINIUI</a:t>
            </a:r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617 / 3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4800" dirty="0" smtClean="0">
                <a:latin typeface="Calibri (Antraštės)"/>
              </a:rPr>
              <a:t>Nutarimo projektas</a:t>
            </a:r>
            <a:endParaRPr lang="lt-LT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algn="just" eaLnBrk="1" hangingPunct="1">
              <a:buFont typeface="Arial" charset="0"/>
              <a:buAutoNum type="arabicPeriod"/>
              <a:defRPr/>
            </a:pPr>
            <a:r>
              <a:rPr lang="lt-LT" sz="3200" dirty="0" smtClean="0"/>
              <a:t>Sutelkti dėmesį pamokai: aktyvus mokymasis, individualizuotos užduotys pagal mokinio gebėjimus, suplanuota ir iš anksto mokiniams žinoma </a:t>
            </a:r>
            <a:r>
              <a:rPr lang="lt-LT" sz="3200" dirty="0" err="1" smtClean="0"/>
              <a:t>ugdymo(si</a:t>
            </a:r>
            <a:r>
              <a:rPr lang="lt-LT" sz="3200" dirty="0" smtClean="0"/>
              <a:t>) kontrolė.</a:t>
            </a:r>
          </a:p>
          <a:p>
            <a:pPr marL="571500" indent="-457200" algn="just" eaLnBrk="1" hangingPunct="1">
              <a:buFont typeface="Arial" charset="0"/>
              <a:buAutoNum type="arabicPeriod"/>
              <a:defRPr/>
            </a:pPr>
            <a:r>
              <a:rPr lang="lt-LT" sz="3200" dirty="0" smtClean="0"/>
              <a:t>Iki rugsėjo 15 </a:t>
            </a:r>
            <a:r>
              <a:rPr lang="lt-LT" sz="3200" dirty="0" err="1" smtClean="0"/>
              <a:t>d</a:t>
            </a:r>
            <a:r>
              <a:rPr lang="lt-LT" sz="3200" dirty="0" smtClean="0"/>
              <a:t>. atnaujinti ir pradėti vykdyti mokinių individualios pažangos fiksavimo ir </a:t>
            </a:r>
            <a:r>
              <a:rPr lang="lt-LT" sz="3200" dirty="0" err="1" smtClean="0"/>
              <a:t>stebėsenos</a:t>
            </a:r>
            <a:r>
              <a:rPr lang="lt-LT" sz="3200" dirty="0" smtClean="0"/>
              <a:t> tvarką gimnazijoje.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lt-LT" sz="3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395288" y="1484313"/>
            <a:ext cx="7921625" cy="3600450"/>
          </a:xfrm>
        </p:spPr>
        <p:txBody>
          <a:bodyPr/>
          <a:lstStyle/>
          <a:p>
            <a:pPr indent="-114300" algn="ctr" eaLnBrk="1" fontAlgn="auto" hangingPunct="1">
              <a:spcAft>
                <a:spcPts val="0"/>
              </a:spcAft>
              <a:defRPr/>
            </a:pPr>
            <a:r>
              <a:rPr lang="en-US" altLang="ru-RU" sz="3000" b="1" dirty="0" smtClean="0">
                <a:solidFill>
                  <a:srgbClr val="FF0000"/>
                </a:solidFill>
              </a:rPr>
              <a:t/>
            </a:r>
            <a:br>
              <a:rPr lang="en-US" altLang="ru-RU" sz="3000" b="1" dirty="0" smtClean="0">
                <a:solidFill>
                  <a:srgbClr val="FF0000"/>
                </a:solidFill>
              </a:rPr>
            </a:br>
            <a:r>
              <a:rPr lang="lt-LT" sz="3000" b="1" i="1" dirty="0" smtClean="0">
                <a:latin typeface="Times New Roman" pitchFamily="18" charset="0"/>
              </a:rPr>
              <a:t> </a:t>
            </a:r>
            <a:r>
              <a:rPr lang="en-US" sz="3000" b="1" i="1" dirty="0" smtClean="0">
                <a:latin typeface="Times New Roman" pitchFamily="18" charset="0"/>
              </a:rPr>
              <a:t/>
            </a:r>
            <a:br>
              <a:rPr lang="en-US" sz="3000" b="1" i="1" dirty="0" smtClean="0">
                <a:latin typeface="Times New Roman" pitchFamily="18" charset="0"/>
              </a:rPr>
            </a:br>
            <a:r>
              <a:rPr lang="en-US" sz="3000" b="1" i="1" dirty="0" smtClean="0">
                <a:latin typeface="Times New Roman" pitchFamily="18" charset="0"/>
              </a:rPr>
              <a:t/>
            </a:r>
            <a:br>
              <a:rPr lang="en-US" sz="3000" b="1" i="1" dirty="0" smtClean="0">
                <a:latin typeface="Times New Roman" pitchFamily="18" charset="0"/>
              </a:rPr>
            </a:br>
            <a:r>
              <a:rPr lang="en-US" sz="3000" b="1" i="1" dirty="0" smtClean="0">
                <a:latin typeface="Times New Roman" pitchFamily="18" charset="0"/>
              </a:rPr>
              <a:t/>
            </a:r>
            <a:br>
              <a:rPr lang="en-US" sz="3000" b="1" i="1" dirty="0" smtClean="0">
                <a:latin typeface="Times New Roman" pitchFamily="18" charset="0"/>
              </a:rPr>
            </a:br>
            <a:r>
              <a:rPr lang="lt-LT" sz="3000" b="1" i="1" dirty="0" smtClean="0">
                <a:latin typeface="Times New Roman" pitchFamily="18" charset="0"/>
              </a:rPr>
              <a:t>Išlieka ne tie, kurie patys stipriausi</a:t>
            </a:r>
            <a:r>
              <a:rPr lang="en-US" sz="3000" b="1" i="1" dirty="0" smtClean="0">
                <a:latin typeface="Times New Roman" pitchFamily="18" charset="0"/>
              </a:rPr>
              <a:t>,</a:t>
            </a:r>
            <a:r>
              <a:rPr lang="lt-LT" sz="3000" b="1" i="1" dirty="0" smtClean="0">
                <a:latin typeface="Times New Roman" pitchFamily="18" charset="0"/>
              </a:rPr>
              <a:t> </a:t>
            </a:r>
            <a:br>
              <a:rPr lang="lt-LT" sz="3000" b="1" i="1" dirty="0" smtClean="0">
                <a:latin typeface="Times New Roman" pitchFamily="18" charset="0"/>
              </a:rPr>
            </a:br>
            <a:r>
              <a:rPr lang="lt-LT" sz="3000" b="1" i="1" dirty="0" smtClean="0">
                <a:latin typeface="Times New Roman" pitchFamily="18" charset="0"/>
              </a:rPr>
              <a:t>ir net ne tie, kurie patys protingiausi.</a:t>
            </a:r>
            <a:br>
              <a:rPr lang="lt-LT" sz="3000" b="1" i="1" dirty="0" smtClean="0">
                <a:latin typeface="Times New Roman" pitchFamily="18" charset="0"/>
              </a:rPr>
            </a:br>
            <a:r>
              <a:rPr lang="lt-LT" sz="3000" b="1" i="1" dirty="0" smtClean="0">
                <a:latin typeface="Times New Roman" pitchFamily="18" charset="0"/>
              </a:rPr>
              <a:t>Išlieka tie, kurie geriausiai sugeba </a:t>
            </a:r>
            <a:br>
              <a:rPr lang="lt-LT" sz="3000" b="1" i="1" dirty="0" smtClean="0">
                <a:latin typeface="Times New Roman" pitchFamily="18" charset="0"/>
              </a:rPr>
            </a:br>
            <a:r>
              <a:rPr lang="lt-LT" sz="3000" b="1" i="1" dirty="0" smtClean="0">
                <a:latin typeface="Times New Roman" pitchFamily="18" charset="0"/>
              </a:rPr>
              <a:t>prisitaikyti prie greitai kintančios aplinkos... </a:t>
            </a:r>
            <a:br>
              <a:rPr lang="lt-LT" sz="3000" b="1" i="1" dirty="0" smtClean="0">
                <a:latin typeface="Times New Roman" pitchFamily="18" charset="0"/>
              </a:rPr>
            </a:br>
            <a:r>
              <a:rPr lang="lt-LT" sz="3000" b="1" dirty="0" smtClean="0">
                <a:latin typeface="Times New Roman" pitchFamily="18" charset="0"/>
              </a:rPr>
              <a:t>                               </a:t>
            </a:r>
            <a:br>
              <a:rPr lang="lt-LT" sz="3000" b="1" dirty="0" smtClean="0">
                <a:latin typeface="Times New Roman" pitchFamily="18" charset="0"/>
              </a:rPr>
            </a:br>
            <a:r>
              <a:rPr lang="lt-LT" sz="3000" b="1" dirty="0" smtClean="0">
                <a:latin typeface="Times New Roman" pitchFamily="18" charset="0"/>
              </a:rPr>
              <a:t> </a:t>
            </a:r>
            <a:r>
              <a:rPr lang="lt-LT" sz="3000" b="1" i="1" dirty="0" smtClean="0">
                <a:latin typeface="Times New Roman" pitchFamily="18" charset="0"/>
              </a:rPr>
              <a:t>Č. </a:t>
            </a:r>
            <a:r>
              <a:rPr lang="lt-LT" sz="3000" b="1" i="1" dirty="0" err="1" smtClean="0">
                <a:latin typeface="Times New Roman" pitchFamily="18" charset="0"/>
              </a:rPr>
              <a:t>Darvina</a:t>
            </a:r>
            <a:r>
              <a:rPr lang="en-US" sz="3000" b="1" i="1" dirty="0" smtClean="0">
                <a:latin typeface="Times New Roman" pitchFamily="18" charset="0"/>
              </a:rPr>
              <a:t>s</a:t>
            </a:r>
            <a:r>
              <a:rPr lang="en-US" sz="3000" i="1" dirty="0" smtClean="0">
                <a:latin typeface="Times New Roman" pitchFamily="18" charset="0"/>
              </a:rPr>
              <a:t/>
            </a:r>
            <a:br>
              <a:rPr lang="en-US" sz="3000" i="1" dirty="0" smtClean="0">
                <a:latin typeface="Times New Roman" pitchFamily="18" charset="0"/>
              </a:rPr>
            </a:br>
            <a:r>
              <a:rPr lang="en-US" sz="3000" i="1" dirty="0" smtClean="0">
                <a:latin typeface="Times New Roman" pitchFamily="18" charset="0"/>
              </a:rPr>
              <a:t/>
            </a:r>
            <a:br>
              <a:rPr lang="en-US" sz="3000" i="1" dirty="0" smtClean="0">
                <a:latin typeface="Times New Roman" pitchFamily="18" charset="0"/>
              </a:rPr>
            </a:br>
            <a:r>
              <a:rPr lang="en-US" sz="3000" i="1" dirty="0" smtClean="0">
                <a:latin typeface="Times New Roman" pitchFamily="18" charset="0"/>
              </a:rPr>
              <a:t/>
            </a:r>
            <a:br>
              <a:rPr lang="en-US" sz="3000" i="1" dirty="0" smtClean="0">
                <a:latin typeface="Times New Roman" pitchFamily="18" charset="0"/>
              </a:rPr>
            </a:br>
            <a:r>
              <a:rPr lang="en-US" sz="3000" i="1" dirty="0" smtClean="0">
                <a:latin typeface="Times New Roman" pitchFamily="18" charset="0"/>
              </a:rPr>
              <a:t/>
            </a:r>
            <a:br>
              <a:rPr lang="en-US" sz="3000" i="1" dirty="0" smtClean="0">
                <a:latin typeface="Times New Roman" pitchFamily="18" charset="0"/>
              </a:rPr>
            </a:br>
            <a:endParaRPr lang="ru-RU" altLang="ru-RU" sz="3000" b="1" dirty="0" smtClean="0">
              <a:solidFill>
                <a:srgbClr val="FF0000"/>
              </a:solidFill>
            </a:endParaRPr>
          </a:p>
        </p:txBody>
      </p:sp>
      <p:sp>
        <p:nvSpPr>
          <p:cNvPr id="19459" name="AutoShape 5" descr="http://cs9900.userapi.com/u17851376/108499201/x_ce849bfe.jpg"/>
          <p:cNvSpPr>
            <a:spLocks noChangeAspect="1" noChangeArrowheads="1"/>
          </p:cNvSpPr>
          <p:nvPr/>
        </p:nvSpPr>
        <p:spPr bwMode="auto">
          <a:xfrm>
            <a:off x="144463" y="-1858963"/>
            <a:ext cx="5143500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AutoShape 7" descr="http://cs9900.userapi.com/u17851376/108499201/x_ce849bfe.jpg"/>
          <p:cNvSpPr>
            <a:spLocks noChangeAspect="1" noChangeArrowheads="1"/>
          </p:cNvSpPr>
          <p:nvPr/>
        </p:nvSpPr>
        <p:spPr bwMode="auto">
          <a:xfrm>
            <a:off x="296863" y="-1706563"/>
            <a:ext cx="5143500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7620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dirty="0" smtClean="0"/>
              <a:t>Pranešimo tikslai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lt-LT" altLang="lt-LT" sz="2800" dirty="0" smtClean="0"/>
              <a:t>Aptarti </a:t>
            </a:r>
            <a:r>
              <a:rPr lang="en-US" altLang="lt-LT" sz="2800" dirty="0"/>
              <a:t>1</a:t>
            </a:r>
            <a:r>
              <a:rPr lang="lt-LT" altLang="lt-LT" sz="2800" dirty="0"/>
              <a:t>-8, I-IV </a:t>
            </a:r>
            <a:r>
              <a:rPr lang="lt-LT" altLang="lt-LT" sz="2800" dirty="0" err="1"/>
              <a:t>gimanzijos</a:t>
            </a:r>
            <a:r>
              <a:rPr lang="lt-LT" altLang="lt-LT" sz="2800" dirty="0"/>
              <a:t> klasių </a:t>
            </a:r>
            <a:r>
              <a:rPr lang="lt-LT" altLang="lt-LT" sz="2800" dirty="0" smtClean="0"/>
              <a:t>mokinių 2015-2016 </a:t>
            </a:r>
            <a:r>
              <a:rPr lang="lt-LT" altLang="lt-LT" sz="2800" dirty="0" err="1"/>
              <a:t>m.m</a:t>
            </a:r>
            <a:r>
              <a:rPr lang="lt-LT" altLang="lt-LT" sz="2800" dirty="0"/>
              <a:t>. ugdymosi pasiekimus.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lt-LT" altLang="lt-LT" sz="2800" dirty="0" smtClean="0"/>
              <a:t>Pristatyti  </a:t>
            </a:r>
            <a:r>
              <a:rPr lang="lt-LT" altLang="lt-LT" sz="2800" dirty="0"/>
              <a:t>brandos egzaminų, PUPP ir </a:t>
            </a:r>
            <a:r>
              <a:rPr lang="lt-LT" altLang="lt-LT" sz="2800" dirty="0" smtClean="0"/>
              <a:t>standartizuotų </a:t>
            </a:r>
            <a:r>
              <a:rPr lang="lt-LT" altLang="lt-LT" sz="2800" dirty="0"/>
              <a:t>testų rezultatų lyginamąją </a:t>
            </a:r>
            <a:r>
              <a:rPr lang="lt-LT" altLang="lt-LT" sz="2800" dirty="0" smtClean="0"/>
              <a:t>analizę.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lt-LT" altLang="lt-LT" sz="2800" dirty="0" smtClean="0"/>
              <a:t>Aptarti </a:t>
            </a:r>
            <a:r>
              <a:rPr lang="lt-LT" altLang="lt-LT" sz="2800" dirty="0"/>
              <a:t>mokinių pamokų lankomumą.</a:t>
            </a:r>
            <a:endParaRPr lang="en-US" altLang="lt-LT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lt-LT" sz="2400" dirty="0" smtClean="0"/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t-LT" altLang="lt-LT" sz="2800" dirty="0"/>
              <a:t>Pranešimo informacijos šaltinis – </a:t>
            </a:r>
            <a:endParaRPr lang="lt-LT" altLang="lt-LT" sz="2800" dirty="0" smtClean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lt-LT" altLang="lt-LT" sz="2800" dirty="0" smtClean="0"/>
              <a:t>2015-2016 </a:t>
            </a:r>
            <a:r>
              <a:rPr lang="lt-LT" altLang="lt-LT" sz="2800" dirty="0" err="1"/>
              <a:t>m.m</a:t>
            </a:r>
            <a:r>
              <a:rPr lang="lt-LT" altLang="lt-LT" sz="2800" dirty="0"/>
              <a:t>. </a:t>
            </a:r>
            <a:r>
              <a:rPr lang="lt-LT" altLang="lt-LT" sz="2800" dirty="0" err="1"/>
              <a:t>el</a:t>
            </a:r>
            <a:r>
              <a:rPr lang="lt-LT" altLang="lt-LT" sz="2800" dirty="0"/>
              <a:t>. dienyno TAMO ataskaitų duomenys, egzaminų ir PUPP protokolai, standartizuotų testų ataskaitos</a:t>
            </a:r>
            <a:r>
              <a:rPr lang="lt-LT" altLang="lt-LT" sz="2800" dirty="0" smtClean="0"/>
              <a:t>.</a:t>
            </a:r>
            <a:endParaRPr lang="lt-L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79388" y="549275"/>
            <a:ext cx="8218487" cy="248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dirty="0" smtClean="0">
                <a:solidFill>
                  <a:schemeClr val="tx1"/>
                </a:solidFill>
              </a:rPr>
              <a:t>                </a:t>
            </a: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>Mokinių skaičius gimnazijoje </a:t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>2015-2016 </a:t>
            </a:r>
            <a:r>
              <a:rPr lang="lt-LT" altLang="ru-RU" sz="4000" dirty="0" err="1" smtClean="0">
                <a:solidFill>
                  <a:schemeClr val="tx1"/>
                </a:solidFill>
              </a:rPr>
              <a:t>m.m</a:t>
            </a:r>
            <a:r>
              <a:rPr lang="lt-LT" altLang="ru-RU" sz="4000" dirty="0" smtClean="0">
                <a:solidFill>
                  <a:schemeClr val="tx1"/>
                </a:solidFill>
              </a:rPr>
              <a:t>. pabaigoje:</a:t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b="1" dirty="0" smtClean="0">
                <a:solidFill>
                  <a:schemeClr val="tx1"/>
                </a:solidFill>
              </a:rPr>
              <a:t>223 mokiniai</a:t>
            </a: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r>
              <a:rPr lang="lt-LT" altLang="ru-RU" sz="4000" dirty="0" smtClean="0">
                <a:solidFill>
                  <a:schemeClr val="tx1"/>
                </a:solidFill>
              </a:rPr>
              <a:t/>
            </a:r>
            <a:br>
              <a:rPr lang="lt-LT" altLang="ru-RU" sz="4000" dirty="0" smtClean="0">
                <a:solidFill>
                  <a:schemeClr val="tx1"/>
                </a:solidFill>
              </a:rPr>
            </a:br>
            <a:endParaRPr lang="ru-RU" altLang="ru-RU" sz="4000" dirty="0" smtClean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4213" y="2852738"/>
            <a:ext cx="2447925" cy="129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lt-LT" b="1" dirty="0">
                <a:solidFill>
                  <a:schemeClr val="bg1"/>
                </a:solidFill>
              </a:rPr>
              <a:t>1-4 klasės</a:t>
            </a:r>
          </a:p>
          <a:p>
            <a:pPr algn="ctr">
              <a:defRPr/>
            </a:pPr>
            <a:endParaRPr lang="lt-LT" b="1" dirty="0"/>
          </a:p>
          <a:p>
            <a:pPr algn="ctr">
              <a:defRPr/>
            </a:pPr>
            <a:r>
              <a:rPr lang="lt-LT" sz="3200" b="1" dirty="0">
                <a:solidFill>
                  <a:srgbClr val="FFFF00"/>
                </a:solidFill>
              </a:rPr>
              <a:t>45 mok.</a:t>
            </a:r>
            <a:endParaRPr lang="ru-RU" sz="3200" b="1" dirty="0">
              <a:solidFill>
                <a:srgbClr val="FFFF00"/>
              </a:solidFill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279775" y="4149725"/>
            <a:ext cx="2214563" cy="14176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b="1" dirty="0"/>
              <a:t>5-8  klasės</a:t>
            </a:r>
            <a:endParaRPr lang="ru-RU" b="1" dirty="0"/>
          </a:p>
          <a:p>
            <a:pPr algn="ctr">
              <a:defRPr/>
            </a:pPr>
            <a:endParaRPr lang="lt-LT" dirty="0"/>
          </a:p>
          <a:p>
            <a:pPr algn="ctr">
              <a:defRPr/>
            </a:pPr>
            <a:r>
              <a:rPr lang="lt-LT" sz="3200" b="1" dirty="0">
                <a:solidFill>
                  <a:srgbClr val="FFFF00"/>
                </a:solidFill>
              </a:rPr>
              <a:t>70 mok.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724525" y="2846388"/>
            <a:ext cx="2357438" cy="1303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b="1" dirty="0"/>
              <a:t>I – IV gimnazijos klasės</a:t>
            </a:r>
          </a:p>
          <a:p>
            <a:pPr algn="ctr">
              <a:defRPr/>
            </a:pPr>
            <a:r>
              <a:rPr lang="lt-LT" sz="2800" b="1" dirty="0">
                <a:solidFill>
                  <a:srgbClr val="FFFF00"/>
                </a:solidFill>
              </a:rPr>
              <a:t>108 mok.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>
          <a:xfrm>
            <a:off x="500063" y="285750"/>
            <a:ext cx="76009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altLang="ru-RU" sz="3600" dirty="0" smtClean="0">
                <a:solidFill>
                  <a:schemeClr val="tx1"/>
                </a:solidFill>
              </a:rPr>
              <a:t>Besimokančių pagal INDIVIDUALIZUOTAS programas skaičius/</a:t>
            </a:r>
            <a:r>
              <a:rPr lang="lt-LT" altLang="ru-RU" sz="3600" dirty="0" err="1" smtClean="0">
                <a:solidFill>
                  <a:schemeClr val="tx1"/>
                </a:solidFill>
              </a:rPr>
              <a:t>proc</a:t>
            </a:r>
            <a:r>
              <a:rPr lang="lt-LT" altLang="ru-RU" sz="3600" dirty="0" smtClean="0">
                <a:solidFill>
                  <a:schemeClr val="tx1"/>
                </a:solidFill>
              </a:rPr>
              <a:t>. nuo </a:t>
            </a:r>
            <a:r>
              <a:rPr lang="lt-LT" altLang="ru-RU" sz="3600" dirty="0" err="1" smtClean="0">
                <a:solidFill>
                  <a:schemeClr val="tx1"/>
                </a:solidFill>
              </a:rPr>
              <a:t>koncentro</a:t>
            </a:r>
            <a:endParaRPr lang="ru-RU" altLang="ru-RU" sz="3600" dirty="0" smtClean="0">
              <a:solidFill>
                <a:schemeClr val="tx1"/>
              </a:solidFill>
            </a:endParaRPr>
          </a:p>
        </p:txBody>
      </p:sp>
      <p:sp>
        <p:nvSpPr>
          <p:cNvPr id="6147" name="Объект 4"/>
          <p:cNvSpPr>
            <a:spLocks noGrp="1"/>
          </p:cNvSpPr>
          <p:nvPr>
            <p:ph idx="1"/>
          </p:nvPr>
        </p:nvSpPr>
        <p:spPr>
          <a:xfrm>
            <a:off x="539750" y="1600200"/>
            <a:ext cx="7704138" cy="4684713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ru-RU" altLang="ru-RU" smtClean="0"/>
          </a:p>
          <a:p>
            <a:pPr marL="0" indent="0" eaLnBrk="1" hangingPunct="1">
              <a:buFont typeface="Arial" pitchFamily="34" charset="0"/>
              <a:buNone/>
            </a:pPr>
            <a:endParaRPr lang="ru-RU" altLang="ru-RU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750" y="1628775"/>
            <a:ext cx="2592388" cy="1871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>
                <a:solidFill>
                  <a:schemeClr val="bg1"/>
                </a:solidFill>
              </a:rPr>
              <a:t>1-4 klasės</a:t>
            </a:r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4 / 9 %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32138" y="2997200"/>
            <a:ext cx="2519362" cy="185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/>
              <a:t>5-8  klasės</a:t>
            </a:r>
            <a:endParaRPr lang="ru-RU" sz="3000" b="1" dirty="0"/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4 / 6 %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1500" y="4427538"/>
            <a:ext cx="2592388" cy="1857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/>
              <a:t>I-II gimnazijos klasės</a:t>
            </a:r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7 / 12 %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"/>
          <p:cNvSpPr>
            <a:spLocks noGrp="1"/>
          </p:cNvSpPr>
          <p:nvPr>
            <p:ph type="title"/>
          </p:nvPr>
        </p:nvSpPr>
        <p:spPr>
          <a:xfrm>
            <a:off x="500063" y="285750"/>
            <a:ext cx="76009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altLang="ru-RU" sz="3600" dirty="0" smtClean="0">
                <a:solidFill>
                  <a:schemeClr val="tx1"/>
                </a:solidFill>
              </a:rPr>
              <a:t>Besimokančių pagal PRITAIKYTAS programas skaičius/</a:t>
            </a:r>
            <a:r>
              <a:rPr lang="lt-LT" altLang="ru-RU" sz="3600" dirty="0" err="1" smtClean="0">
                <a:solidFill>
                  <a:schemeClr val="tx1"/>
                </a:solidFill>
              </a:rPr>
              <a:t>proc</a:t>
            </a:r>
            <a:r>
              <a:rPr lang="lt-LT" altLang="ru-RU" sz="3600" dirty="0" smtClean="0">
                <a:solidFill>
                  <a:schemeClr val="tx1"/>
                </a:solidFill>
              </a:rPr>
              <a:t>. nuo </a:t>
            </a:r>
            <a:r>
              <a:rPr lang="lt-LT" altLang="ru-RU" sz="3600" dirty="0" err="1" smtClean="0">
                <a:solidFill>
                  <a:schemeClr val="tx1"/>
                </a:solidFill>
              </a:rPr>
              <a:t>koncentro</a:t>
            </a:r>
            <a:endParaRPr lang="ru-RU" altLang="ru-RU" sz="3600" dirty="0" smtClean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6"/>
          <p:cNvSpPr/>
          <p:nvPr/>
        </p:nvSpPr>
        <p:spPr>
          <a:xfrm>
            <a:off x="539750" y="1628775"/>
            <a:ext cx="2592388" cy="1871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>
                <a:solidFill>
                  <a:schemeClr val="bg1"/>
                </a:solidFill>
              </a:rPr>
              <a:t>1-4 klasės</a:t>
            </a:r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10 / 22 %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11" name="Скругленный прямоугольник 13"/>
          <p:cNvSpPr/>
          <p:nvPr/>
        </p:nvSpPr>
        <p:spPr>
          <a:xfrm>
            <a:off x="3132138" y="2997200"/>
            <a:ext cx="2519362" cy="185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/>
              <a:t>5-8  klasės</a:t>
            </a:r>
            <a:endParaRPr lang="ru-RU" sz="3000" b="1" dirty="0"/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16 / 23%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12" name="Скругленный прямоугольник 5"/>
          <p:cNvSpPr/>
          <p:nvPr/>
        </p:nvSpPr>
        <p:spPr>
          <a:xfrm>
            <a:off x="5651500" y="4427538"/>
            <a:ext cx="2592388" cy="1857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3000" b="1" dirty="0"/>
              <a:t>I-III gimnazijos klasės</a:t>
            </a:r>
          </a:p>
          <a:p>
            <a:pPr algn="ctr">
              <a:defRPr/>
            </a:pPr>
            <a:r>
              <a:rPr lang="lt-LT" sz="3000" b="1" dirty="0">
                <a:solidFill>
                  <a:srgbClr val="FFFF00"/>
                </a:solidFill>
              </a:rPr>
              <a:t>5 / 8 %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620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lt-LT" sz="3000" dirty="0" smtClean="0"/>
              <a:t>1-4 </a:t>
            </a:r>
            <a:r>
              <a:rPr lang="lt-LT" sz="3000" dirty="0" err="1" smtClean="0"/>
              <a:t>kl</a:t>
            </a:r>
            <a:r>
              <a:rPr lang="lt-LT" sz="3000" dirty="0" smtClean="0"/>
              <a:t>. mokinių pasiekimai pagal lygmenis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3000" dirty="0" smtClean="0"/>
              <a:t>(% </a:t>
            </a:r>
            <a:r>
              <a:rPr lang="en-GB" sz="3000" dirty="0" err="1" smtClean="0"/>
              <a:t>nuo</a:t>
            </a:r>
            <a:r>
              <a:rPr lang="en-GB" sz="3000" dirty="0" smtClean="0"/>
              <a:t> </a:t>
            </a:r>
            <a:r>
              <a:rPr lang="en-GB" sz="3000" dirty="0" err="1" smtClean="0"/>
              <a:t>koncentro</a:t>
            </a:r>
            <a:r>
              <a:rPr lang="en-GB" sz="3000" dirty="0" smtClean="0"/>
              <a:t>) </a:t>
            </a:r>
            <a:r>
              <a:rPr lang="lt-LT" sz="3000" dirty="0" err="1" smtClean="0"/>
              <a:t>m.m</a:t>
            </a:r>
            <a:r>
              <a:rPr lang="lt-LT" sz="3000" dirty="0" smtClean="0"/>
              <a:t>. pradžioje ir pabaigoje</a:t>
            </a:r>
            <a:endParaRPr lang="lt-LT" sz="3000" dirty="0"/>
          </a:p>
        </p:txBody>
      </p:sp>
      <p:graphicFrame>
        <p:nvGraphicFramePr>
          <p:cNvPr id="8195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032750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8029128" imgH="4956478" progId="Excel.Chart.8">
                  <p:embed/>
                </p:oleObj>
              </mc:Choice>
              <mc:Fallback>
                <p:oleObj r:id="rId4" imgW="8029128" imgH="4956478" progId="Excel.Chart.8">
                  <p:embed/>
                  <p:pic>
                    <p:nvPicPr>
                      <p:cNvPr id="0" name="Turinio vietos rezervavimo ženklas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032750" cy="4954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dirty="0" smtClean="0"/>
              <a:t>4 </a:t>
            </a:r>
            <a:r>
              <a:rPr lang="lt-LT" sz="3200" dirty="0" err="1"/>
              <a:t>kl</a:t>
            </a:r>
            <a:r>
              <a:rPr lang="lt-LT" sz="3200" dirty="0"/>
              <a:t>. </a:t>
            </a:r>
            <a:r>
              <a:rPr lang="lt-LT" sz="3200" dirty="0" smtClean="0"/>
              <a:t>mokinių </a:t>
            </a:r>
            <a:r>
              <a:rPr lang="lt-LT" sz="3200" dirty="0" err="1" smtClean="0"/>
              <a:t>m.m</a:t>
            </a:r>
            <a:r>
              <a:rPr lang="lt-LT" sz="3200" dirty="0" smtClean="0"/>
              <a:t>. rezultatų ir standartizuotų testų rezultatų palyginimas</a:t>
            </a:r>
            <a:endParaRPr lang="ru-RU" altLang="ru-RU" sz="48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82"/>
          <p:cNvSpPr>
            <a:spLocks noChangeArrowheads="1"/>
          </p:cNvSpPr>
          <p:nvPr/>
        </p:nvSpPr>
        <p:spPr bwMode="auto">
          <a:xfrm>
            <a:off x="5372100" y="2647950"/>
            <a:ext cx="219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altLang="ru-RU" sz="1200">
                <a:cs typeface="Times New Roman" pitchFamily="18" charset="0"/>
              </a:rPr>
              <a:t> </a:t>
            </a:r>
            <a:endParaRPr lang="ru-RU" alt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844675"/>
          <a:ext cx="7993065" cy="467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613"/>
                <a:gridCol w="1598613"/>
                <a:gridCol w="1598613"/>
                <a:gridCol w="1598613"/>
                <a:gridCol w="1598613"/>
              </a:tblGrid>
              <a:tr h="181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Dalykas / mokinių skaičius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Nepatenk</a:t>
                      </a:r>
                      <a:r>
                        <a:rPr lang="lt-LT" sz="2000" dirty="0" smtClean="0"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lt-LT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./test.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Patenkinamas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./test.</a:t>
                      </a:r>
                      <a:endParaRPr lang="ru-RU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Pagrindinis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</a:t>
                      </a:r>
                      <a:r>
                        <a:rPr lang="lt-LT" sz="2000" dirty="0" err="1" smtClean="0">
                          <a:effectLst/>
                        </a:rPr>
                        <a:t>test</a:t>
                      </a:r>
                      <a:r>
                        <a:rPr lang="lt-LT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Aukštesnysis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</a:t>
                      </a:r>
                      <a:r>
                        <a:rPr lang="lt-LT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./</a:t>
                      </a:r>
                      <a:r>
                        <a:rPr lang="lt-LT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test</a:t>
                      </a:r>
                      <a:r>
                        <a:rPr lang="lt-LT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09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Matematika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/ 1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/ 10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78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</a:rPr>
                        <a:t>Skaitymas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7116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/ 4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/ 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11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Rašymas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/ 4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/ 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/ 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11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Pasaulio pažinimas</a:t>
                      </a:r>
                      <a:endParaRPr lang="lt-LT" sz="20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/ 7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/ 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620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000" dirty="0" smtClean="0"/>
              <a:t>5-8</a:t>
            </a:r>
            <a:r>
              <a:rPr lang="lt-LT" sz="3000" dirty="0" smtClean="0"/>
              <a:t> </a:t>
            </a:r>
            <a:r>
              <a:rPr lang="lt-LT" sz="3000" dirty="0" err="1" smtClean="0"/>
              <a:t>kl</a:t>
            </a:r>
            <a:r>
              <a:rPr lang="lt-LT" sz="3000" dirty="0" smtClean="0"/>
              <a:t>. mokinių pasiekimai pagal lygmenis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3000" dirty="0" smtClean="0"/>
              <a:t>(% </a:t>
            </a:r>
            <a:r>
              <a:rPr lang="en-GB" sz="3000" dirty="0" err="1" smtClean="0"/>
              <a:t>nuo</a:t>
            </a:r>
            <a:r>
              <a:rPr lang="en-GB" sz="3000" dirty="0" smtClean="0"/>
              <a:t> </a:t>
            </a:r>
            <a:r>
              <a:rPr lang="en-GB" sz="3000" dirty="0" err="1" smtClean="0"/>
              <a:t>koncentro</a:t>
            </a:r>
            <a:r>
              <a:rPr lang="en-GB" sz="3000" dirty="0" smtClean="0"/>
              <a:t>) </a:t>
            </a:r>
            <a:r>
              <a:rPr lang="lt-LT" sz="3000" dirty="0" err="1" smtClean="0"/>
              <a:t>m.m</a:t>
            </a:r>
            <a:r>
              <a:rPr lang="lt-LT" sz="3000" dirty="0" smtClean="0"/>
              <a:t>. pradžioje ir pabaigoje</a:t>
            </a:r>
            <a:endParaRPr lang="lt-LT" sz="3000" dirty="0"/>
          </a:p>
        </p:txBody>
      </p:sp>
      <p:graphicFrame>
        <p:nvGraphicFramePr>
          <p:cNvPr id="10243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032750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3" imgW="8029128" imgH="4956478" progId="Excel.Chart.8">
                  <p:embed/>
                </p:oleObj>
              </mc:Choice>
              <mc:Fallback>
                <p:oleObj r:id="rId3" imgW="8029128" imgH="4956478" progId="Excel.Chart.8">
                  <p:embed/>
                  <p:pic>
                    <p:nvPicPr>
                      <p:cNvPr id="0" name="Turinio vietos rezervavimo ženklas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032750" cy="4954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3200" dirty="0" smtClean="0"/>
              <a:t>8 </a:t>
            </a:r>
            <a:r>
              <a:rPr lang="lt-LT" sz="3200" dirty="0" err="1"/>
              <a:t>kl</a:t>
            </a:r>
            <a:r>
              <a:rPr lang="lt-LT" sz="3200" dirty="0"/>
              <a:t>. </a:t>
            </a:r>
            <a:r>
              <a:rPr lang="lt-LT" sz="3200" dirty="0" smtClean="0"/>
              <a:t>mokinių </a:t>
            </a:r>
            <a:r>
              <a:rPr lang="lt-LT" sz="3200" dirty="0" err="1" smtClean="0"/>
              <a:t>m.m</a:t>
            </a:r>
            <a:r>
              <a:rPr lang="lt-LT" sz="3200" dirty="0" smtClean="0"/>
              <a:t>. rezultatų ir standartizuotų testų rezultatų palyginimas</a:t>
            </a:r>
            <a:endParaRPr lang="ru-RU" altLang="ru-RU" sz="4800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82"/>
          <p:cNvSpPr>
            <a:spLocks noChangeArrowheads="1"/>
          </p:cNvSpPr>
          <p:nvPr/>
        </p:nvSpPr>
        <p:spPr bwMode="auto">
          <a:xfrm>
            <a:off x="5372100" y="2647950"/>
            <a:ext cx="219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altLang="ru-RU" sz="1200">
                <a:cs typeface="Times New Roman" pitchFamily="18" charset="0"/>
              </a:rPr>
              <a:t> </a:t>
            </a:r>
            <a:endParaRPr lang="ru-RU" alt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435100"/>
          <a:ext cx="7993063" cy="5202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613"/>
                <a:gridCol w="1598613"/>
                <a:gridCol w="1598613"/>
                <a:gridCol w="1598613"/>
                <a:gridCol w="1598613"/>
              </a:tblGrid>
              <a:tr h="1733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Dalykas / mokinių skaičius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Nepatenk</a:t>
                      </a:r>
                      <a:r>
                        <a:rPr lang="lt-LT" sz="2000" dirty="0" smtClean="0"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lt-LT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./test.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Patenkinamas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./test.</a:t>
                      </a:r>
                      <a:endParaRPr lang="ru-RU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Pagrindinis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</a:t>
                      </a:r>
                      <a:r>
                        <a:rPr lang="lt-LT" sz="2000" dirty="0" err="1" smtClean="0">
                          <a:effectLst/>
                        </a:rPr>
                        <a:t>test</a:t>
                      </a:r>
                      <a:r>
                        <a:rPr lang="lt-LT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</a:rPr>
                        <a:t>Aukštesnysis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err="1" smtClean="0">
                          <a:effectLst/>
                        </a:rPr>
                        <a:t>Met</a:t>
                      </a:r>
                      <a:r>
                        <a:rPr lang="lt-LT" sz="2000" dirty="0" smtClean="0">
                          <a:effectLst/>
                        </a:rPr>
                        <a:t>./</a:t>
                      </a:r>
                      <a:r>
                        <a:rPr lang="lt-LT" sz="2000" dirty="0" err="1" smtClean="0">
                          <a:effectLst/>
                        </a:rPr>
                        <a:t>test</a:t>
                      </a:r>
                      <a:r>
                        <a:rPr lang="lt-LT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8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Matematika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/ 7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/ 3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/ 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 smtClean="0">
                          <a:effectLst/>
                        </a:rPr>
                        <a:t>Skaitymas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681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/ 4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/ 5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/ 5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8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Rašymas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 / 0</a:t>
                      </a:r>
                      <a:endParaRPr lang="ru-RU" sz="2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/ 7</a:t>
                      </a: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/ 7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/ 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0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Socialiniai mokslai</a:t>
                      </a:r>
                      <a:endParaRPr lang="lt-LT" sz="20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/ 0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lt-LT" sz="2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lt-LT" sz="2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 9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/ 3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0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effectLst/>
                        </a:rPr>
                        <a:t>Gamtos mokslai</a:t>
                      </a:r>
                      <a:endParaRPr lang="lt-LT" sz="20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/ 0</a:t>
                      </a:r>
                      <a:endParaRPr lang="ru-RU" sz="2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/ 4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/ 7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/ 3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5772</TotalTime>
  <Words>800</Words>
  <Application>Microsoft Office PowerPoint</Application>
  <PresentationFormat>Demonstracija ekrane (4:3)</PresentationFormat>
  <Paragraphs>286</Paragraphs>
  <Slides>17</Slides>
  <Notes>3</Notes>
  <HiddenSlides>0</HiddenSlides>
  <MMClips>0</MMClips>
  <ScaleCrop>false</ScaleCrop>
  <HeadingPairs>
    <vt:vector size="8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4" baseType="lpstr">
      <vt:lpstr>Calibri</vt:lpstr>
      <vt:lpstr>Arial</vt:lpstr>
      <vt:lpstr>Cambria</vt:lpstr>
      <vt:lpstr>Times New Roman</vt:lpstr>
      <vt:lpstr>Calibri (Antraštės)</vt:lpstr>
      <vt:lpstr>Gretimumas</vt:lpstr>
      <vt:lpstr>Microsoft Excel diagrama</vt:lpstr>
      <vt:lpstr>BE, PUPP ir metinių rezultatų lyginamoji analizė</vt:lpstr>
      <vt:lpstr>Pranešimo tikslai</vt:lpstr>
      <vt:lpstr>                  Mokinių skaičius gimnazijoje  2015-2016 m.m. pabaigoje:  223 mokiniai   </vt:lpstr>
      <vt:lpstr>Besimokančių pagal INDIVIDUALIZUOTAS programas skaičius/proc. nuo koncentro</vt:lpstr>
      <vt:lpstr>Besimokančių pagal PRITAIKYTAS programas skaičius/proc. nuo koncentro</vt:lpstr>
      <vt:lpstr>1-4 kl. mokinių pasiekimai pagal lygmenis  (% nuo koncentro) m.m. pradžioje ir pabaigoje</vt:lpstr>
      <vt:lpstr>4 kl. mokinių m.m. rezultatų ir standartizuotų testų rezultatų palyginimas</vt:lpstr>
      <vt:lpstr>5-8 kl. mokinių pasiekimai pagal lygmenis  (% nuo koncentro) m.m. pradžioje ir pabaigoje</vt:lpstr>
      <vt:lpstr>8 kl. mokinių m.m. rezultatų ir standartizuotų testų rezultatų palyginimas</vt:lpstr>
      <vt:lpstr>I-IV gimn. kl. mokinių pasiekimai pagal lygmenis  (% nuo koncentro) m.m. pradžioje ir pabaigoje</vt:lpstr>
      <vt:lpstr>IIg kl. metinių ir PUPP rezultatų palyginimas</vt:lpstr>
      <vt:lpstr>2016 m. VBE rezultatai</vt:lpstr>
      <vt:lpstr>PowerPoint pristatymas</vt:lpstr>
      <vt:lpstr>2015-2016 m.m. pamokų lankomumas</vt:lpstr>
      <vt:lpstr>Bendra pamokų lankomumo statistika</vt:lpstr>
      <vt:lpstr>Nutarimo projektas</vt:lpstr>
      <vt:lpstr>     Išlieka ne tie, kurie patys stipriausi,  ir net ne tie, kurie patys protingiausi. Išlieka tie, kurie geriausiai sugeba  prisitaikyti prie greitai kintančios aplinkos...                                   Č. Darvinas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Заместители</dc:creator>
  <cp:lastModifiedBy>Žėrutė</cp:lastModifiedBy>
  <cp:revision>511</cp:revision>
  <dcterms:modified xsi:type="dcterms:W3CDTF">2017-11-02T08:11:44Z</dcterms:modified>
</cp:coreProperties>
</file>