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0" r:id="rId2"/>
    <p:sldId id="383" r:id="rId3"/>
    <p:sldId id="384" r:id="rId4"/>
    <p:sldId id="385" r:id="rId5"/>
    <p:sldId id="372" r:id="rId6"/>
    <p:sldId id="386" r:id="rId7"/>
    <p:sldId id="387" r:id="rId8"/>
    <p:sldId id="388" r:id="rId9"/>
    <p:sldId id="389" r:id="rId10"/>
    <p:sldId id="390" r:id="rId11"/>
  </p:sldIdLst>
  <p:sldSz cx="9144000" cy="6858000" type="screen4x3"/>
  <p:notesSz cx="6797675" cy="987425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5108" autoAdjust="0"/>
  </p:normalViewPr>
  <p:slideViewPr>
    <p:cSldViewPr>
      <p:cViewPr>
        <p:scale>
          <a:sx n="94" d="100"/>
          <a:sy n="94" d="100"/>
        </p:scale>
        <p:origin x="-135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1676-5ED9-45E3-B0CF-394D64771C6F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8E1DD-D371-4992-812A-73F0440375D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955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D60F-CCB6-44E5-9837-14C0016B0705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25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6" y="937825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C77DC-38A5-498B-B979-790475A5AC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978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93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036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246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856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993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772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350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408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612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43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337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AACE0-3955-4232-9999-47D6C46E3CD7}" type="datetimeFigureOut">
              <a:rPr lang="lt-LT" smtClean="0"/>
              <a:pPr/>
              <a:t>2015.10.21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74410-49FD-4EF9-949B-617C3B51BAB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437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Standartizuotų testų rezultatų panaudojimas mokinių pasiekimams gerinti</a:t>
            </a:r>
            <a:endParaRPr lang="lt-LT" sz="40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Anykščių r. Svėdasų Juozo Tumo-Vaižganto gimnazija</a:t>
            </a:r>
          </a:p>
          <a:p>
            <a:pPr marL="0" indent="0" algn="ctr">
              <a:buNone/>
            </a:pPr>
            <a:r>
              <a:rPr lang="lt-LT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2015 </a:t>
            </a:r>
            <a:r>
              <a:rPr lang="lt-LT" sz="28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</a:t>
            </a:r>
            <a:r>
              <a:rPr lang="lt-LT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2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Veiksmų planas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t-LT" dirty="0" smtClean="0"/>
              <a:t>9. Gimnazijos skaitykloje </a:t>
            </a:r>
            <a:r>
              <a:rPr lang="lt-LT" dirty="0" smtClean="0">
                <a:solidFill>
                  <a:srgbClr val="FF0000"/>
                </a:solidFill>
              </a:rPr>
              <a:t>sudarytos sąlygos paruošti namų darbus</a:t>
            </a:r>
            <a:r>
              <a:rPr lang="lt-LT" dirty="0" smtClean="0"/>
              <a:t> tiems, kas laukia autobuso ar dėl kitų priežasčių nori juos ruošti </a:t>
            </a:r>
            <a:r>
              <a:rPr lang="lt-LT" smtClean="0"/>
              <a:t>mokykloje</a:t>
            </a:r>
            <a:r>
              <a:rPr lang="lt-LT" smtClean="0"/>
              <a:t>.</a:t>
            </a:r>
            <a:endParaRPr lang="lt-LT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t-LT" sz="1800" dirty="0" smtClean="0">
                <a:solidFill>
                  <a:srgbClr val="FF0000"/>
                </a:solidFill>
              </a:rPr>
              <a:t>4 klasės mokinių pasiekimai didesni už kaimo mokyklų mokinių pasiekimų vidurkį.</a:t>
            </a:r>
            <a:endParaRPr lang="lt-LT" sz="1800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Žėrutė\AppData\Roaming\Skype\live#3azerute.semaskiene\media_messaging\media_cache\^E36B1E99DEDF379E92E8D58652380BAE97C535903817C9B157^pimgpsh_fullsize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t-LT" sz="1400" dirty="0" smtClean="0">
                <a:solidFill>
                  <a:srgbClr val="FF0000"/>
                </a:solidFill>
              </a:rPr>
              <a:t>8 klasės </a:t>
            </a:r>
            <a:r>
              <a:rPr lang="lt-LT" sz="1400" dirty="0">
                <a:solidFill>
                  <a:srgbClr val="FF0000"/>
                </a:solidFill>
              </a:rPr>
              <a:t>mokinių pasiekimai didesni už kaimo mokyklų mokinių pasiekimų vidurkį.</a:t>
            </a:r>
            <a:r>
              <a:rPr lang="lt-LT" sz="1400" dirty="0" smtClean="0"/>
              <a:t> </a:t>
            </a:r>
            <a:endParaRPr lang="lt-LT" sz="1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50" name="Picture 2" descr="C:\Users\Žėrutė\Desktop\8 kl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1130"/>
            <a:ext cx="8712968" cy="51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Žėrutė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0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Ką darome toliau?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lt-LT" dirty="0" smtClean="0"/>
              <a:t>1. </a:t>
            </a:r>
            <a:r>
              <a:rPr lang="lt-LT" dirty="0"/>
              <a:t>Testų rezultatai buvo aptarti Mokytojų tarybos posėdžiuose rugpjūčio ir spalio </a:t>
            </a:r>
            <a:r>
              <a:rPr lang="lt-LT" dirty="0" err="1"/>
              <a:t>mėn</a:t>
            </a:r>
            <a:r>
              <a:rPr lang="lt-LT" dirty="0"/>
              <a:t>.</a:t>
            </a:r>
          </a:p>
          <a:p>
            <a:pPr>
              <a:buNone/>
            </a:pPr>
            <a:r>
              <a:rPr lang="lt-LT" dirty="0" smtClean="0"/>
              <a:t>2. Žemų mokymosi pasiekimų mokiniams (nepasiekiantiems patenkinamo pasiekimų lygio ar vos peržengusius patenkinamo pasiekimų lygio ribą), kuriems reikia sistemingos papildomos mokymosi pagalbos, </a:t>
            </a:r>
            <a:r>
              <a:rPr lang="lt-LT" dirty="0" smtClean="0">
                <a:solidFill>
                  <a:srgbClr val="FF0000"/>
                </a:solidFill>
              </a:rPr>
              <a:t>UP numatėme konsultacijų valandas.</a:t>
            </a:r>
          </a:p>
          <a:p>
            <a:pPr>
              <a:buNone/>
            </a:pPr>
            <a:r>
              <a:rPr lang="lt-LT" dirty="0" smtClean="0"/>
              <a:t>3. Metodinėse grupėse buvo išanalizuoti mūsų gimnazijos mokinių standartizuotų testų rezultatai ir priimti konkretūs sprendimuai probleminėms sritims gerinti. </a:t>
            </a:r>
          </a:p>
          <a:p>
            <a:pPr marL="514350" indent="-514350">
              <a:buNone/>
            </a:pPr>
            <a:r>
              <a:rPr lang="lt-LT" dirty="0" smtClean="0"/>
              <a:t>4. Metodinėje taryboje suformuluoti </a:t>
            </a:r>
            <a:r>
              <a:rPr lang="lt-LT" dirty="0" smtClean="0">
                <a:solidFill>
                  <a:srgbClr val="FF0000"/>
                </a:solidFill>
              </a:rPr>
              <a:t>veiksmų planą</a:t>
            </a:r>
            <a:r>
              <a:rPr lang="lt-LT" dirty="0" smtClean="0"/>
              <a:t>, kaip pagerinti probleminių sričių mokinių pasiekimus, jis patvirtintas direktoriaus įsakymu. 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Veiksmų planas: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lt-LT" sz="2800" dirty="0" smtClean="0"/>
              <a:t>Pasitelkus gimnazijos psichologę, visose klasėse su mokiniais </a:t>
            </a:r>
            <a:r>
              <a:rPr lang="lt-LT" sz="2800" dirty="0" smtClean="0">
                <a:solidFill>
                  <a:srgbClr val="FF0000"/>
                </a:solidFill>
              </a:rPr>
              <a:t>aptarti savireguliacijos gebėjimai </a:t>
            </a:r>
            <a:r>
              <a:rPr lang="lt-LT" sz="2800" dirty="0" smtClean="0"/>
              <a:t>ir kaip jų įgyti.</a:t>
            </a:r>
          </a:p>
          <a:p>
            <a:pPr marL="514350" indent="-514350">
              <a:buAutoNum type="arabicPeriod"/>
            </a:pPr>
            <a:r>
              <a:rPr lang="lt-LT" sz="2800" dirty="0" smtClean="0"/>
              <a:t>Tėvų susirinkimų metu kl. auklėtojos ir pagalbos mokiniui specialistės </a:t>
            </a:r>
            <a:r>
              <a:rPr lang="lt-LT" sz="2800" dirty="0" smtClean="0">
                <a:solidFill>
                  <a:srgbClr val="FF0000"/>
                </a:solidFill>
              </a:rPr>
              <a:t>mokė tėvus, kaip padėti vaikams įveikti mokymosi sunkumus</a:t>
            </a:r>
            <a:r>
              <a:rPr lang="lt-LT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lt-LT" sz="2800" dirty="0" smtClean="0"/>
              <a:t>Visų dalykų pamokose </a:t>
            </a:r>
            <a:r>
              <a:rPr lang="lt-LT" sz="2800" dirty="0" smtClean="0">
                <a:solidFill>
                  <a:srgbClr val="FF0000"/>
                </a:solidFill>
              </a:rPr>
              <a:t>mokoma taikyti įgytas žinias naujose situacijose</a:t>
            </a:r>
            <a:r>
              <a:rPr lang="lt-LT" sz="2800" dirty="0" smtClean="0"/>
              <a:t>, laikantis kūrybiškumo principų: užduotis-problemos aptarimas-plano sukūrimas-plano įgyvendinimas-rezultatų  į(si)vertinimas...</a:t>
            </a:r>
          </a:p>
          <a:p>
            <a:pPr marL="514350" indent="-514350">
              <a:buAutoNum type="arabicPeriod"/>
            </a:pPr>
            <a:endParaRPr lang="lt-L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Veiksmų planas</a:t>
            </a:r>
            <a:endParaRPr lang="lt-L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lt-LT" dirty="0" smtClean="0"/>
              <a:t>4. Sutelkiamas </a:t>
            </a:r>
            <a:r>
              <a:rPr lang="lt-LT" dirty="0" smtClean="0">
                <a:solidFill>
                  <a:srgbClr val="FF0000"/>
                </a:solidFill>
              </a:rPr>
              <a:t>dėmesys mokinių raštingumo ugdymui</a:t>
            </a:r>
            <a:r>
              <a:rPr lang="lt-LT" dirty="0" smtClean="0"/>
              <a:t>: rašybos ir skyrybos klaidas mokinių sąsiuviniuose taiso visų dalykų mokytojai.</a:t>
            </a:r>
          </a:p>
          <a:p>
            <a:pPr>
              <a:buNone/>
            </a:pPr>
            <a:r>
              <a:rPr lang="lt-LT" dirty="0" smtClean="0"/>
              <a:t>5. Visų dalykų pamokose </a:t>
            </a:r>
            <a:r>
              <a:rPr lang="lt-LT" dirty="0" smtClean="0">
                <a:solidFill>
                  <a:srgbClr val="FF0000"/>
                </a:solidFill>
              </a:rPr>
              <a:t>aukštesniųjų gebėjimų užduotys suskaidomos į mažesnius segmentus ir mokoma ,,tiltų tiesimo’’ principu. </a:t>
            </a:r>
            <a:r>
              <a:rPr lang="lt-LT" dirty="0" smtClean="0"/>
              <a:t>Užduodami aukštesnių gebėjimų reikalaujantys klausimai (pagal Bloomo taksonomiją: žinios-supratimas-taikymas-analizė-sintezė-vertinimas).</a:t>
            </a:r>
            <a:endParaRPr lang="lt-L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Veiksmų planas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lt-LT" dirty="0" smtClean="0"/>
              <a:t>6. </a:t>
            </a:r>
            <a:r>
              <a:rPr lang="lt-LT" sz="2800" dirty="0" smtClean="0"/>
              <a:t>Pradinėse klasėse </a:t>
            </a:r>
            <a:r>
              <a:rPr lang="lt-LT" sz="2800" dirty="0" smtClean="0">
                <a:solidFill>
                  <a:srgbClr val="FF0000"/>
                </a:solidFill>
              </a:rPr>
              <a:t>dėmesys sutelktas judėjimo, daugiaveiksmiams, palyginimo uždaviniams, užduotims plotui, perimetrui, pločiui, ilgiui apskaičiuoti.</a:t>
            </a:r>
          </a:p>
          <a:p>
            <a:pPr>
              <a:buNone/>
            </a:pPr>
            <a:r>
              <a:rPr lang="lt-LT" sz="2800" dirty="0" smtClean="0"/>
              <a:t>7. 1g kl. – </a:t>
            </a:r>
            <a:r>
              <a:rPr lang="lt-LT" sz="2800" dirty="0" smtClean="0">
                <a:solidFill>
                  <a:srgbClr val="FF0000"/>
                </a:solidFill>
              </a:rPr>
              <a:t>dėmesys reiškiniams, lygtims, nelygybėms, sąryšiams ir funkcijoms. </a:t>
            </a:r>
          </a:p>
          <a:p>
            <a:pPr>
              <a:buNone/>
            </a:pPr>
            <a:r>
              <a:rPr lang="lt-LT" sz="2800" dirty="0" smtClean="0"/>
              <a:t>8. Menų, technologijų, dorinio ugdymo ir kt. pamokose mokoma pajusti teigiamas emocijas, įveikti nereikalingą įtampą, palengvinti bendravimą, </a:t>
            </a:r>
            <a:r>
              <a:rPr lang="lt-LT" sz="2800" dirty="0" smtClean="0">
                <a:solidFill>
                  <a:srgbClr val="FF0000"/>
                </a:solidFill>
              </a:rPr>
              <a:t>sukuriant sąlygas. palankias protinei veiklai.</a:t>
            </a:r>
          </a:p>
          <a:p>
            <a:pPr>
              <a:buNone/>
            </a:pPr>
            <a:endParaRPr lang="lt-LT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3786</TotalTime>
  <Words>340</Words>
  <Application>Microsoft Office PowerPoint</Application>
  <PresentationFormat>Demonstracija ekrane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Office Theme</vt:lpstr>
      <vt:lpstr>Standartizuotų testų rezultatų panaudojimas mokinių pasiekimams gerinti</vt:lpstr>
      <vt:lpstr>4 klasės mokinių pasiekimai didesni už kaimo mokyklų mokinių pasiekimų vidurkį.</vt:lpstr>
      <vt:lpstr>8 klasės mokinių pasiekimai didesni už kaimo mokyklų mokinių pasiekimų vidurkį. </vt:lpstr>
      <vt:lpstr>PowerPoint pristatymas</vt:lpstr>
      <vt:lpstr>PowerPoint pristatymas</vt:lpstr>
      <vt:lpstr>Ką darome toliau?</vt:lpstr>
      <vt:lpstr>Veiksmų planas:</vt:lpstr>
      <vt:lpstr>Veiksmų planas</vt:lpstr>
      <vt:lpstr>Veiksmų planas</vt:lpstr>
      <vt:lpstr>Veiksmų planas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Saulė Vingelienė</dc:creator>
  <cp:lastModifiedBy>Žėrutė</cp:lastModifiedBy>
  <cp:revision>167</cp:revision>
  <cp:lastPrinted>2014-10-21T10:35:41Z</cp:lastPrinted>
  <dcterms:created xsi:type="dcterms:W3CDTF">2013-08-12T05:37:15Z</dcterms:created>
  <dcterms:modified xsi:type="dcterms:W3CDTF">2015-10-21T13:39:56Z</dcterms:modified>
</cp:coreProperties>
</file>