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286" r:id="rId4"/>
    <p:sldId id="259" r:id="rId5"/>
    <p:sldId id="279" r:id="rId6"/>
    <p:sldId id="308" r:id="rId7"/>
    <p:sldId id="311" r:id="rId8"/>
    <p:sldId id="312" r:id="rId9"/>
    <p:sldId id="309" r:id="rId10"/>
    <p:sldId id="314" r:id="rId11"/>
    <p:sldId id="315" r:id="rId12"/>
    <p:sldId id="316" r:id="rId13"/>
    <p:sldId id="317" r:id="rId14"/>
    <p:sldId id="318" r:id="rId15"/>
    <p:sldId id="313" r:id="rId16"/>
    <p:sldId id="280" r:id="rId17"/>
    <p:sldId id="319" r:id="rId18"/>
    <p:sldId id="283" r:id="rId19"/>
    <p:sldId id="284" r:id="rId20"/>
    <p:sldId id="291" r:id="rId21"/>
    <p:sldId id="276" r:id="rId22"/>
    <p:sldId id="285" r:id="rId23"/>
    <p:sldId id="292" r:id="rId24"/>
    <p:sldId id="322" r:id="rId25"/>
    <p:sldId id="320" r:id="rId26"/>
    <p:sldId id="323" r:id="rId2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5389" autoAdjust="0"/>
  </p:normalViewPr>
  <p:slideViewPr>
    <p:cSldViewPr>
      <p:cViewPr>
        <p:scale>
          <a:sx n="66" d="100"/>
          <a:sy n="66" d="100"/>
        </p:scale>
        <p:origin x="-2004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39238845144354E-2"/>
          <c:y val="0.15451060922257276"/>
          <c:w val="0.943031131525226"/>
          <c:h val="0.74997077969925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3000" b="1"/>
                    </a:pPr>
                    <a:r>
                      <a:rPr lang="lt-LT" sz="3000" b="1" dirty="0" smtClean="0"/>
                      <a:t>4</a:t>
                    </a:r>
                    <a:endParaRPr lang="en-US" sz="3000" b="1" dirty="0"/>
                  </a:p>
                </c:rich>
              </c:tx>
              <c:numFmt formatCode="General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lt-LT" sz="3200" b="1" dirty="0" smtClean="0"/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lt-LT" sz="3200" b="1" dirty="0" smtClean="0"/>
                      <a:t>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4</c:v>
                </c:pt>
                <c:pt idx="1">
                  <c:v>37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7</c:v>
                </c:pt>
                <c:pt idx="1">
                  <c:v>38</c:v>
                </c:pt>
                <c:pt idx="2">
                  <c:v>14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7</c:v>
                </c:pt>
                <c:pt idx="1">
                  <c:v>44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720064"/>
        <c:axId val="171395328"/>
      </c:barChart>
      <c:catAx>
        <c:axId val="12372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71395328"/>
        <c:crosses val="autoZero"/>
        <c:auto val="1"/>
        <c:lblAlgn val="ctr"/>
        <c:lblOffset val="100"/>
        <c:noMultiLvlLbl val="0"/>
      </c:catAx>
      <c:valAx>
        <c:axId val="17139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lt-LT" dirty="0" smtClean="0"/>
                  <a:t>Viso </a:t>
                </a:r>
                <a:r>
                  <a:rPr lang="lt-LT" dirty="0" err="1" smtClean="0"/>
                  <a:t>koncentre</a:t>
                </a:r>
                <a:r>
                  <a:rPr lang="lt-LT" dirty="0" smtClean="0"/>
                  <a:t> – 59 mokiniai</a:t>
                </a:r>
                <a:endParaRPr lang="lt-LT" dirty="0"/>
              </a:p>
            </c:rich>
          </c:tx>
          <c:layout>
            <c:manualLayout>
              <c:xMode val="edge"/>
              <c:yMode val="edge"/>
              <c:x val="2.9198533806294544E-2"/>
              <c:y val="7.464039746671017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237200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39238845144354E-2"/>
          <c:y val="0.15451060922257276"/>
          <c:w val="0.943031131525226"/>
          <c:h val="0.74997077969925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I trim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3000" b="1"/>
                    </a:pPr>
                    <a:r>
                      <a:rPr lang="lt-LT" sz="3000" b="1" dirty="0" smtClean="0"/>
                      <a:t>5</a:t>
                    </a:r>
                    <a:endParaRPr lang="en-US" sz="3000" b="1" dirty="0"/>
                  </a:p>
                </c:rich>
              </c:tx>
              <c:numFmt formatCode="General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lt-LT" sz="3200" b="1" dirty="0" smtClean="0"/>
                      <a:t>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lt-LT" sz="3200" b="1" dirty="0" smtClean="0"/>
                      <a:t>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5</c:v>
                </c:pt>
                <c:pt idx="1">
                  <c:v>36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II trim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4</c:v>
                </c:pt>
                <c:pt idx="1">
                  <c:v>39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6</c:v>
                </c:pt>
                <c:pt idx="1">
                  <c:v>33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771648"/>
        <c:axId val="117781632"/>
      </c:barChart>
      <c:catAx>
        <c:axId val="117771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17781632"/>
        <c:crosses val="autoZero"/>
        <c:auto val="1"/>
        <c:lblAlgn val="ctr"/>
        <c:lblOffset val="100"/>
        <c:noMultiLvlLbl val="0"/>
      </c:catAx>
      <c:valAx>
        <c:axId val="11778163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lt-LT" dirty="0" smtClean="0"/>
                  <a:t>Viso </a:t>
                </a:r>
                <a:r>
                  <a:rPr lang="lt-LT" dirty="0" err="1" smtClean="0"/>
                  <a:t>koncentre</a:t>
                </a:r>
                <a:r>
                  <a:rPr lang="lt-LT" baseline="0" dirty="0" smtClean="0"/>
                  <a:t> – 53 mokiniai</a:t>
                </a:r>
                <a:endParaRPr lang="lt-LT" dirty="0"/>
              </a:p>
            </c:rich>
          </c:tx>
          <c:layout>
            <c:manualLayout>
              <c:xMode val="edge"/>
              <c:yMode val="edge"/>
              <c:x val="2.9198533806294544E-2"/>
              <c:y val="2.316522759716603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177716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39238845144354E-2"/>
          <c:y val="0.15451060922257276"/>
          <c:w val="0.943031131525226"/>
          <c:h val="0.74997077969925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3400" b="1"/>
                    </a:pPr>
                    <a:r>
                      <a:rPr lang="lt-LT" sz="3400" b="1" dirty="0" smtClean="0"/>
                      <a:t>0</a:t>
                    </a:r>
                    <a:endParaRPr lang="en-US" sz="3000" b="1" dirty="0"/>
                  </a:p>
                </c:rich>
              </c:tx>
              <c:numFmt formatCode="General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lt-LT" sz="3400" b="1" dirty="0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lt-LT" sz="3400" b="1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34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615872"/>
        <c:axId val="123634048"/>
      </c:barChart>
      <c:catAx>
        <c:axId val="123615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23634048"/>
        <c:crosses val="autoZero"/>
        <c:auto val="1"/>
        <c:lblAlgn val="ctr"/>
        <c:lblOffset val="100"/>
        <c:noMultiLvlLbl val="0"/>
      </c:catAx>
      <c:valAx>
        <c:axId val="1236340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lt-LT" dirty="0" smtClean="0"/>
                  <a:t>Viso – 18 mokinių</a:t>
                </a:r>
                <a:endParaRPr lang="lt-LT" dirty="0"/>
              </a:p>
            </c:rich>
          </c:tx>
          <c:layout>
            <c:manualLayout>
              <c:xMode val="edge"/>
              <c:yMode val="edge"/>
              <c:x val="4.7476237676614692E-2"/>
              <c:y val="2.316522759716603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236158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39238845144354E-2"/>
          <c:y val="0.15451060922257276"/>
          <c:w val="0.943031131525226"/>
          <c:h val="0.74997077969925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3400" b="1"/>
                    </a:pPr>
                    <a:r>
                      <a:rPr lang="lt-LT" sz="3400" b="1" dirty="0" smtClean="0"/>
                      <a:t>1</a:t>
                    </a:r>
                    <a:endParaRPr lang="en-US" sz="3000" b="1" dirty="0"/>
                  </a:p>
                </c:rich>
              </c:tx>
              <c:numFmt formatCode="General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587E-3"/>
                  <c:y val="5.2337292834983397E-3"/>
                </c:manualLayout>
              </c:layout>
              <c:tx>
                <c:rich>
                  <a:bodyPr/>
                  <a:lstStyle/>
                  <a:p>
                    <a:r>
                      <a:rPr lang="lt-LT" sz="3400" b="1" dirty="0" smtClean="0"/>
                      <a:t>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lt-LT" sz="3400" b="1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34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1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1</c:v>
                </c:pt>
                <c:pt idx="1">
                  <c:v>20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Aukšt.lygmuo</c:v>
                </c:pt>
                <c:pt idx="1">
                  <c:v>Pagr.lygmuo</c:v>
                </c:pt>
                <c:pt idx="2">
                  <c:v>Pat.lygmuo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1</c:v>
                </c:pt>
                <c:pt idx="1">
                  <c:v>20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68768"/>
        <c:axId val="125970304"/>
      </c:barChart>
      <c:catAx>
        <c:axId val="125968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25970304"/>
        <c:crosses val="autoZero"/>
        <c:auto val="1"/>
        <c:lblAlgn val="ctr"/>
        <c:lblOffset val="100"/>
        <c:noMultiLvlLbl val="0"/>
      </c:catAx>
      <c:valAx>
        <c:axId val="1259703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lt-LT" dirty="0" smtClean="0"/>
                  <a:t>Viso – 22 mokiniai</a:t>
                </a:r>
                <a:endParaRPr lang="lt-LT" dirty="0"/>
              </a:p>
            </c:rich>
          </c:tx>
          <c:layout>
            <c:manualLayout>
              <c:xMode val="edge"/>
              <c:yMode val="edge"/>
              <c:x val="4.7476237676614692E-2"/>
              <c:y val="2.316522759716603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t-LT"/>
          </a:p>
        </c:txPr>
        <c:crossAx val="1259687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2017-11-02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2017-11-02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2017-11-02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2017-11-02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2017-11-02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2017-11-02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2017-11-02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2017-11-02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2017-11-02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2017-11-02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2017-11-02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2017-11-02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2017-11-02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2017-11-02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5400" b="1" dirty="0" smtClean="0"/>
              <a:t>III-</a:t>
            </a:r>
            <a:r>
              <a:rPr lang="lt-LT" sz="5400" b="1" dirty="0" err="1" smtClean="0"/>
              <a:t>iojo</a:t>
            </a:r>
            <a:r>
              <a:rPr lang="lt-LT" sz="5400" b="1" dirty="0" smtClean="0"/>
              <a:t> ir metinio trimestro rezultatai</a:t>
            </a:r>
            <a:endParaRPr lang="lt-LT" sz="5400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err="1" smtClean="0"/>
              <a:t>Aina</a:t>
            </a:r>
            <a:r>
              <a:rPr lang="lt-LT" sz="3200" b="1" dirty="0" smtClean="0"/>
              <a:t> </a:t>
            </a:r>
            <a:r>
              <a:rPr lang="lt-LT" sz="3200" b="1" dirty="0" err="1" smtClean="0"/>
              <a:t>Tumienė</a:t>
            </a:r>
            <a:endParaRPr lang="lt-LT" sz="3200" b="1" dirty="0" smtClean="0"/>
          </a:p>
          <a:p>
            <a:pPr algn="ctr"/>
            <a:r>
              <a:rPr lang="lt-LT" sz="3200" b="1" dirty="0" smtClean="0"/>
              <a:t>2017-06-08</a:t>
            </a:r>
          </a:p>
        </p:txBody>
      </p:sp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8 </a:t>
            </a:r>
            <a:r>
              <a:rPr lang="lt-LT" dirty="0"/>
              <a:t>klasė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60848"/>
            <a:ext cx="9144000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404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8 </a:t>
            </a:r>
            <a:r>
              <a:rPr lang="lt-LT" dirty="0"/>
              <a:t>klasė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440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018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8 </a:t>
            </a:r>
            <a:r>
              <a:rPr lang="lt-LT" dirty="0"/>
              <a:t>klasė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" y="2276872"/>
            <a:ext cx="914400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76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8 klasė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2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8 klasė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44824"/>
            <a:ext cx="9144001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954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8 </a:t>
            </a:r>
            <a:r>
              <a:rPr lang="lt-LT" dirty="0"/>
              <a:t>klasė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558924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lt-LT" sz="1800" b="1" dirty="0" smtClean="0"/>
              <a:t>Klasė pagal rezultatus – tarp patenkinamo ir pagrindinio lygmens. Rezultatai geresni skaitymo, rašymo ir socialiniuose moksluose, prastesni – matematikoje ir gamtos moksluose.</a:t>
            </a:r>
          </a:p>
          <a:p>
            <a:pPr algn="ctr"/>
            <a:r>
              <a:rPr lang="lt-LT" sz="1800" b="1" dirty="0" smtClean="0"/>
              <a:t>Tobulintinos sritys: </a:t>
            </a:r>
          </a:p>
          <a:p>
            <a:r>
              <a:rPr lang="lt-LT" sz="2000" b="1" dirty="0" smtClean="0"/>
              <a:t>Matematikoje: </a:t>
            </a:r>
          </a:p>
          <a:p>
            <a:r>
              <a:rPr lang="lt-LT" sz="2000" dirty="0" smtClean="0"/>
              <a:t>Geometrija, matai ir matavimai</a:t>
            </a:r>
          </a:p>
          <a:p>
            <a:r>
              <a:rPr lang="lt-LT" sz="2000" dirty="0" smtClean="0"/>
              <a:t>Skaičiai ir skaičiavimai</a:t>
            </a:r>
          </a:p>
          <a:p>
            <a:r>
              <a:rPr lang="lt-LT" sz="2000" b="1" dirty="0" smtClean="0"/>
              <a:t>Skaityme: </a:t>
            </a:r>
          </a:p>
          <a:p>
            <a:r>
              <a:rPr lang="lt-LT" sz="2000" dirty="0" smtClean="0"/>
              <a:t>Informacijos radimas</a:t>
            </a:r>
          </a:p>
          <a:p>
            <a:r>
              <a:rPr lang="lt-LT" sz="2000" dirty="0" smtClean="0"/>
              <a:t>Analizavimas</a:t>
            </a:r>
          </a:p>
          <a:p>
            <a:r>
              <a:rPr lang="lt-LT" sz="2000" b="1" dirty="0" smtClean="0"/>
              <a:t>Rašyme: </a:t>
            </a:r>
          </a:p>
          <a:p>
            <a:r>
              <a:rPr lang="lt-LT" sz="2000" dirty="0" smtClean="0"/>
              <a:t>Raiška, raštingumas</a:t>
            </a:r>
          </a:p>
          <a:p>
            <a:r>
              <a:rPr lang="lt-LT" sz="2000" b="1" dirty="0" smtClean="0"/>
              <a:t>Gamtos moksluose:</a:t>
            </a:r>
          </a:p>
          <a:p>
            <a:r>
              <a:rPr lang="lt-LT" sz="2000" dirty="0" smtClean="0"/>
              <a:t>Medžiagos ir jų kitimai; Organizmai ir aplinka</a:t>
            </a:r>
          </a:p>
          <a:p>
            <a:r>
              <a:rPr lang="lt-LT" sz="2000" b="1" dirty="0" smtClean="0"/>
              <a:t>Socialiniuose moksluose:</a:t>
            </a:r>
          </a:p>
          <a:p>
            <a:r>
              <a:rPr lang="lt-LT" sz="2000" dirty="0"/>
              <a:t>Bendrieji </a:t>
            </a:r>
            <a:r>
              <a:rPr lang="lt-LT" sz="2000" dirty="0" smtClean="0"/>
              <a:t>geografiniai dėsningumai </a:t>
            </a:r>
            <a:r>
              <a:rPr lang="lt-LT" sz="2000" dirty="0"/>
              <a:t>ir </a:t>
            </a:r>
            <a:r>
              <a:rPr lang="lt-LT" sz="2000" dirty="0" smtClean="0"/>
              <a:t>jų modeliavimas </a:t>
            </a:r>
          </a:p>
        </p:txBody>
      </p:sp>
    </p:spTree>
    <p:extLst>
      <p:ext uri="{BB962C8B-B14F-4D97-AF65-F5344CB8AC3E}">
        <p14:creationId xmlns:p14="http://schemas.microsoft.com/office/powerpoint/2010/main" val="3582688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4000" dirty="0" smtClean="0"/>
              <a:t>I-II g </a:t>
            </a:r>
            <a:r>
              <a:rPr lang="lt-LT" sz="4000" dirty="0" err="1" smtClean="0"/>
              <a:t>kl</a:t>
            </a:r>
            <a:r>
              <a:rPr lang="lt-LT" sz="4000" dirty="0" smtClean="0"/>
              <a:t>. mokinių </a:t>
            </a:r>
            <a:r>
              <a:rPr lang="en-GB" sz="4000" dirty="0" err="1" smtClean="0"/>
              <a:t>skai</a:t>
            </a:r>
            <a:r>
              <a:rPr lang="lt-LT" sz="4000" dirty="0" err="1" smtClean="0"/>
              <a:t>čius</a:t>
            </a:r>
            <a:r>
              <a:rPr lang="lt-LT" sz="4000" dirty="0" smtClean="0"/>
              <a:t> pagal pasiekimų lygmenis I-III trim.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447706"/>
              </p:ext>
            </p:extLst>
          </p:nvPr>
        </p:nvGraphicFramePr>
        <p:xfrm>
          <a:off x="457200" y="1600200"/>
          <a:ext cx="7643192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06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PUPP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488100"/>
              </p:ext>
            </p:extLst>
          </p:nvPr>
        </p:nvGraphicFramePr>
        <p:xfrm>
          <a:off x="-20847" y="1916832"/>
          <a:ext cx="9144000" cy="3566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/>
                <a:gridCol w="1152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</a:tblGrid>
              <a:tr h="774026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PUPP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Laikė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0065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Lietuvių </a:t>
                      </a:r>
                      <a:r>
                        <a:rPr lang="lt-LT" sz="20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9, </a:t>
                      </a:r>
                      <a:endParaRPr lang="lt-LT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GB" sz="2000" b="1" dirty="0" err="1" smtClean="0">
                          <a:solidFill>
                            <a:schemeClr val="tx1"/>
                          </a:solidFill>
                        </a:rPr>
                        <a:t>atid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ėtas</a:t>
                      </a:r>
                      <a:endParaRPr lang="lt-LT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81708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Matematika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9, </a:t>
                      </a:r>
                      <a:endParaRPr lang="lt-LT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GB" sz="2000" b="1" dirty="0" err="1" smtClean="0">
                          <a:solidFill>
                            <a:schemeClr val="tx1"/>
                          </a:solidFill>
                        </a:rPr>
                        <a:t>atid</a:t>
                      </a:r>
                      <a:r>
                        <a:rPr lang="lt-LT" sz="2000" b="1" dirty="0" err="1" smtClean="0">
                          <a:solidFill>
                            <a:schemeClr val="tx1"/>
                          </a:solidFill>
                        </a:rPr>
                        <a:t>ėtas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87727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Lietuvių </a:t>
            </a:r>
            <a:r>
              <a:rPr lang="lt-LT" dirty="0" err="1" smtClean="0"/>
              <a:t>k</a:t>
            </a:r>
            <a:r>
              <a:rPr lang="lt-LT" dirty="0" smtClean="0"/>
              <a:t>. vidurkis:</a:t>
            </a:r>
            <a:r>
              <a:rPr lang="en-GB" dirty="0" smtClean="0"/>
              <a:t> 6,3</a:t>
            </a:r>
          </a:p>
          <a:p>
            <a:r>
              <a:rPr lang="lt-LT" dirty="0" smtClean="0"/>
              <a:t>Matematikos vidurkis: </a:t>
            </a:r>
            <a:r>
              <a:rPr lang="en-GB" dirty="0" smtClean="0"/>
              <a:t>6,4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07808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4000" dirty="0" smtClean="0"/>
              <a:t>I</a:t>
            </a:r>
            <a:r>
              <a:rPr lang="en-GB" sz="4000" dirty="0" smtClean="0"/>
              <a:t>II</a:t>
            </a:r>
            <a:r>
              <a:rPr lang="lt-LT" sz="4000" dirty="0" smtClean="0"/>
              <a:t> g </a:t>
            </a:r>
            <a:r>
              <a:rPr lang="lt-LT" sz="4000" dirty="0" err="1" smtClean="0"/>
              <a:t>kl</a:t>
            </a:r>
            <a:r>
              <a:rPr lang="lt-LT" sz="4000" dirty="0" smtClean="0"/>
              <a:t>. mokinių </a:t>
            </a:r>
            <a:r>
              <a:rPr lang="en-GB" sz="4000" dirty="0" err="1" smtClean="0"/>
              <a:t>skai</a:t>
            </a:r>
            <a:r>
              <a:rPr lang="lt-LT" sz="4000" dirty="0" err="1" smtClean="0"/>
              <a:t>čius</a:t>
            </a:r>
            <a:r>
              <a:rPr lang="lt-LT" sz="4000" dirty="0" smtClean="0"/>
              <a:t> pagal pasiekimų lygmenis I-III trim.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365647"/>
              </p:ext>
            </p:extLst>
          </p:nvPr>
        </p:nvGraphicFramePr>
        <p:xfrm>
          <a:off x="457200" y="1600200"/>
          <a:ext cx="7643192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9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I</a:t>
            </a:r>
            <a:r>
              <a:rPr lang="en-GB" dirty="0" smtClean="0"/>
              <a:t>V</a:t>
            </a:r>
            <a:r>
              <a:rPr lang="lt-LT" dirty="0" smtClean="0"/>
              <a:t> g </a:t>
            </a:r>
            <a:r>
              <a:rPr lang="lt-LT" dirty="0" err="1" smtClean="0"/>
              <a:t>kl</a:t>
            </a:r>
            <a:r>
              <a:rPr lang="lt-LT" dirty="0" smtClean="0"/>
              <a:t>. mokinių skaičius pagal pasiekimų lygmenis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877961"/>
              </p:ext>
            </p:extLst>
          </p:nvPr>
        </p:nvGraphicFramePr>
        <p:xfrm>
          <a:off x="457200" y="1600200"/>
          <a:ext cx="7643192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9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 III-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trimestro 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Ikimokyklinio ugdymo </a:t>
            </a:r>
            <a:r>
              <a:rPr lang="lt-LT" sz="3600" b="1" dirty="0" err="1" smtClean="0"/>
              <a:t>gr</a:t>
            </a:r>
            <a:r>
              <a:rPr lang="lt-LT" sz="3600" b="1" dirty="0" smtClean="0"/>
              <a:t>. – 30 vaikų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Priešmokyklinio ugdymo </a:t>
            </a:r>
            <a:r>
              <a:rPr lang="lt-LT" sz="3600" b="1" dirty="0" err="1" smtClean="0"/>
              <a:t>gr</a:t>
            </a:r>
            <a:r>
              <a:rPr lang="lt-LT" sz="3600" b="1" dirty="0" smtClean="0"/>
              <a:t>. – 12 vaikų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1-4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 – 43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5-8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59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I-II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53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III-IV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40 mokinių</a:t>
            </a:r>
          </a:p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Iš viso gimnazijoje </a:t>
            </a:r>
            <a:r>
              <a:rPr lang="en-GB" sz="3600" b="1" dirty="0" smtClean="0"/>
              <a:t>201</a:t>
            </a:r>
            <a:r>
              <a:rPr lang="lt-LT" sz="3600" b="1" dirty="0" smtClean="0"/>
              <a:t>7</a:t>
            </a:r>
            <a:r>
              <a:rPr lang="en-GB" sz="3600" b="1" dirty="0" smtClean="0"/>
              <a:t>.</a:t>
            </a:r>
            <a:r>
              <a:rPr lang="lt-LT" sz="3600" b="1" dirty="0" smtClean="0"/>
              <a:t>06</a:t>
            </a:r>
            <a:r>
              <a:rPr lang="en-GB" sz="3600" b="1" dirty="0" smtClean="0"/>
              <a:t>.</a:t>
            </a:r>
            <a:r>
              <a:rPr lang="lt-LT" sz="3600" b="1" dirty="0" smtClean="0"/>
              <a:t>08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datai</a:t>
            </a:r>
            <a:r>
              <a:rPr lang="en-GB" sz="3600" b="1" dirty="0" smtClean="0"/>
              <a:t> </a:t>
            </a:r>
            <a:r>
              <a:rPr lang="lt-LT" sz="3600" b="1" dirty="0" smtClean="0"/>
              <a:t>–  195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mok</a:t>
            </a:r>
            <a:r>
              <a:rPr lang="lt-LT" sz="3600" b="1" dirty="0" err="1" smtClean="0"/>
              <a:t>iniai</a:t>
            </a:r>
            <a:r>
              <a:rPr lang="lt-LT" sz="3600" b="1" dirty="0" smtClean="0"/>
              <a:t>.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58899"/>
          </a:xfrm>
        </p:spPr>
        <p:txBody>
          <a:bodyPr>
            <a:noAutofit/>
          </a:bodyPr>
          <a:lstStyle/>
          <a:p>
            <a:pPr algn="ctr"/>
            <a:r>
              <a:rPr lang="lt-LT" sz="2800" dirty="0" smtClean="0">
                <a:latin typeface="Calibri (Antraštės)"/>
              </a:rPr>
              <a:t>II-</a:t>
            </a:r>
            <a:r>
              <a:rPr lang="lt-LT" sz="2800" dirty="0" err="1" smtClean="0">
                <a:latin typeface="Calibri (Antraštės)"/>
              </a:rPr>
              <a:t>ojo</a:t>
            </a:r>
            <a:r>
              <a:rPr lang="lt-LT" sz="2800" dirty="0" smtClean="0">
                <a:latin typeface="Calibri (Antraštės)"/>
              </a:rPr>
              <a:t> trimestro klasių pažangumas</a:t>
            </a:r>
            <a:endParaRPr lang="lt-LT" sz="4000" dirty="0" smtClean="0">
              <a:latin typeface="Calibri (Antraštė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709989"/>
              </p:ext>
            </p:extLst>
          </p:nvPr>
        </p:nvGraphicFramePr>
        <p:xfrm>
          <a:off x="-1" y="692696"/>
          <a:ext cx="8460432" cy="614484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15108"/>
                <a:gridCol w="2115108"/>
                <a:gridCol w="2115108"/>
                <a:gridCol w="2115108"/>
              </a:tblGrid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 trimestras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 trimestras</a:t>
                      </a:r>
                      <a:endParaRPr kumimoji="0" lang="lt-L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III trimestras</a:t>
                      </a: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88,89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94,44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94,74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IIag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93,75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IIbg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88,24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88,24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94,44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IVg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95,45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90,91 proc.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Vidutinis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pažangumas: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88,18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97,14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proc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proc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lt-LT" sz="3200" dirty="0" smtClean="0">
                <a:latin typeface="+mj-lt"/>
              </a:rPr>
              <a:t>SUP turinčių mokinių </a:t>
            </a:r>
            <a:r>
              <a:rPr lang="en-GB" sz="3200" dirty="0" err="1" smtClean="0">
                <a:latin typeface="+mj-lt"/>
              </a:rPr>
              <a:t>skaičius</a:t>
            </a:r>
            <a:r>
              <a:rPr lang="en-GB" sz="3200" dirty="0" smtClean="0">
                <a:latin typeface="+mj-lt"/>
              </a:rPr>
              <a:t>/proc.</a:t>
            </a:r>
            <a:r>
              <a:rPr lang="lt-LT" sz="3200" dirty="0" smtClean="0">
                <a:latin typeface="+mj-lt"/>
              </a:rPr>
              <a:t> </a:t>
            </a:r>
            <a:r>
              <a:rPr lang="lt-LT" sz="3200" dirty="0">
                <a:latin typeface="+mj-lt"/>
              </a:rPr>
              <a:t>(</a:t>
            </a:r>
            <a:r>
              <a:rPr lang="lt-LT" sz="3200" dirty="0" smtClean="0">
                <a:latin typeface="+mj-lt"/>
              </a:rPr>
              <a:t>nuo </a:t>
            </a:r>
            <a:r>
              <a:rPr lang="lt-LT" sz="3200" dirty="0" err="1" smtClean="0">
                <a:latin typeface="+mj-lt"/>
              </a:rPr>
              <a:t>koncentro</a:t>
            </a:r>
            <a:r>
              <a:rPr lang="lt-LT" sz="3200" dirty="0" smtClean="0">
                <a:latin typeface="+mj-lt"/>
              </a:rPr>
              <a:t>)</a:t>
            </a:r>
            <a:r>
              <a:rPr lang="en-GB" sz="3200" dirty="0" smtClean="0">
                <a:latin typeface="+mj-lt"/>
              </a:rPr>
              <a:t> </a:t>
            </a:r>
            <a:r>
              <a:rPr lang="lt-LT" sz="3200" dirty="0" smtClean="0">
                <a:latin typeface="+mj-lt"/>
              </a:rPr>
              <a:t>2017.06.08 datai</a:t>
            </a:r>
            <a:endParaRPr lang="lt-LT" sz="3200" dirty="0"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214822"/>
              </p:ext>
            </p:extLst>
          </p:nvPr>
        </p:nvGraphicFramePr>
        <p:xfrm>
          <a:off x="2" y="1525038"/>
          <a:ext cx="8460430" cy="432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5719"/>
                <a:gridCol w="1765719"/>
                <a:gridCol w="1232248"/>
                <a:gridCol w="1232248"/>
                <a:gridCol w="1232248"/>
                <a:gridCol w="1232248"/>
              </a:tblGrid>
              <a:tr h="720000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en-GB" sz="1600" b="1" dirty="0" err="1" smtClean="0">
                          <a:effectLst/>
                          <a:latin typeface="+mn-lt"/>
                          <a:ea typeface="Times New Roman"/>
                        </a:rPr>
                        <a:t>Ikimokykl</a:t>
                      </a:r>
                      <a:r>
                        <a:rPr lang="en-GB" sz="1600" b="1" dirty="0" smtClean="0">
                          <a:effectLst/>
                          <a:latin typeface="+mn-lt"/>
                          <a:ea typeface="Times New Roman"/>
                        </a:rPr>
                        <a:t>. </a:t>
                      </a:r>
                      <a:r>
                        <a:rPr lang="lt-LT" sz="1600" b="1" dirty="0" smtClean="0"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GB" sz="1600" b="1" dirty="0" smtClean="0">
                          <a:effectLst/>
                          <a:latin typeface="+mn-lt"/>
                          <a:ea typeface="Times New Roman"/>
                        </a:rPr>
                        <a:t>r </a:t>
                      </a:r>
                      <a:r>
                        <a:rPr lang="en-GB" sz="1600" b="1" dirty="0" err="1" smtClean="0">
                          <a:effectLst/>
                          <a:latin typeface="+mn-lt"/>
                          <a:ea typeface="Times New Roman"/>
                        </a:rPr>
                        <a:t>prie</a:t>
                      </a:r>
                      <a:r>
                        <a:rPr lang="lt-LT" sz="1600" b="1" dirty="0" smtClean="0">
                          <a:effectLst/>
                          <a:latin typeface="+mn-lt"/>
                          <a:ea typeface="Times New Roman"/>
                        </a:rPr>
                        <a:t>š</a:t>
                      </a:r>
                      <a:r>
                        <a:rPr lang="en-GB" sz="1600" b="1" dirty="0" err="1" smtClean="0">
                          <a:effectLst/>
                          <a:latin typeface="+mn-lt"/>
                          <a:ea typeface="Times New Roman"/>
                        </a:rPr>
                        <a:t>mokykl</a:t>
                      </a:r>
                      <a:r>
                        <a:rPr lang="lt-LT" sz="1600" b="1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GB" sz="1600" b="1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lt-LT" sz="1600" b="1" dirty="0" smtClean="0">
                          <a:effectLst/>
                          <a:latin typeface="+mn-lt"/>
                          <a:ea typeface="Times New Roman"/>
                        </a:rPr>
                        <a:t>g</a:t>
                      </a:r>
                      <a:r>
                        <a:rPr lang="en-GB" sz="1600" b="1" dirty="0" smtClean="0">
                          <a:effectLst/>
                          <a:latin typeface="+mn-lt"/>
                          <a:ea typeface="Times New Roman"/>
                        </a:rPr>
                        <a:t>r.</a:t>
                      </a:r>
                      <a:endParaRPr lang="lt-LT" sz="16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+mn-lt"/>
                        </a:rPr>
                        <a:t>1-4 </a:t>
                      </a:r>
                      <a:r>
                        <a:rPr lang="lt-LT" sz="2000" b="1" dirty="0" err="1" smtClean="0">
                          <a:effectLst/>
                          <a:latin typeface="+mn-lt"/>
                        </a:rPr>
                        <a:t>kl</a:t>
                      </a:r>
                      <a:r>
                        <a:rPr lang="lt-LT" sz="2000" b="1" dirty="0" smtClean="0">
                          <a:effectLst/>
                          <a:latin typeface="+mn-lt"/>
                        </a:rPr>
                        <a:t>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5-8 kl.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</a:rPr>
                        <a:t>I-II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lt-LT" sz="2000" b="1" dirty="0" err="1" smtClean="0">
                          <a:effectLst/>
                          <a:latin typeface="+mn-lt"/>
                        </a:rPr>
                        <a:t>gimn</a:t>
                      </a:r>
                      <a:r>
                        <a:rPr lang="lt-LT" sz="20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+mn-lt"/>
                        </a:rPr>
                        <a:t>kl</a:t>
                      </a:r>
                      <a:r>
                        <a:rPr lang="en-US" sz="2000" b="1" dirty="0">
                          <a:effectLst/>
                          <a:latin typeface="+mn-lt"/>
                        </a:rPr>
                        <a:t>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III-IV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err="1" smtClean="0">
                          <a:effectLst/>
                          <a:latin typeface="+mn-lt"/>
                          <a:ea typeface="Times New Roman"/>
                        </a:rPr>
                        <a:t>gimn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. Kl.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  <a:tr h="72000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  <a:latin typeface="+mn-lt"/>
                          <a:ea typeface="Times New Roman"/>
                        </a:rPr>
                        <a:t>Individualizuota</a:t>
                      </a:r>
                      <a:r>
                        <a:rPr lang="lt-LT" sz="1800" b="1" baseline="0" dirty="0" smtClean="0">
                          <a:effectLst/>
                          <a:latin typeface="+mn-lt"/>
                          <a:ea typeface="Times New Roman"/>
                        </a:rPr>
                        <a:t> programa</a:t>
                      </a:r>
                      <a:endParaRPr lang="lt-LT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+mn-lt"/>
                        </a:rPr>
                        <a:t> 5 / 12 %</a:t>
                      </a:r>
                      <a:endParaRPr lang="lt-LT" sz="2000" b="1" dirty="0" smtClean="0">
                        <a:latin typeface="+mn-lt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2 / 3 %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5 / 9 %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  <a:tr h="72000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Pritaikyta programa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/</a:t>
                      </a: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6 / 15 </a:t>
                      </a: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17 / 29 %</a:t>
                      </a:r>
                      <a:endParaRPr lang="lt-LT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8 / 15 %</a:t>
                      </a:r>
                      <a:endParaRPr lang="lt-LT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1 / 2,5 %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  <a:tr h="72000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SUP nedideli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+mn-lt"/>
                        </a:rPr>
                        <a:t>-</a:t>
                      </a:r>
                      <a:endParaRPr lang="lt-LT" sz="2000" b="1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+mn-lt"/>
                        </a:rPr>
                        <a:t>-</a:t>
                      </a:r>
                      <a:endParaRPr lang="lt-LT" sz="2000" b="1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2 / 3,5 %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  <a:tr h="72000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SUP vidutiniai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+mn-lt"/>
                        </a:rPr>
                        <a:t>-</a:t>
                      </a:r>
                      <a:endParaRPr lang="lt-LT" sz="2000" b="1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+mn-lt"/>
                        </a:rPr>
                        <a:t>4 / 10 %</a:t>
                      </a:r>
                      <a:endParaRPr lang="lt-LT" sz="2000" b="1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7 / 12 %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3 / 6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  <a:tr h="72000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SUP dideli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/</a:t>
                      </a: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lt-LT" sz="2000" b="1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lt-LT" sz="20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2000" b="1" baseline="0" dirty="0" smtClean="0">
                          <a:effectLst/>
                          <a:latin typeface="+mn-lt"/>
                          <a:ea typeface="Times New Roman"/>
                        </a:rPr>
                        <a:t>%</a:t>
                      </a:r>
                      <a:endParaRPr lang="lt-LT" sz="2000" b="1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7 / 17 %</a:t>
                      </a:r>
                      <a:endParaRPr lang="lt-LT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 / 19 %</a:t>
                      </a:r>
                      <a:endParaRPr lang="lt-LT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9 / 17 %</a:t>
                      </a:r>
                      <a:endParaRPr lang="lt-LT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5738" indent="0"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1 / 2,5 %</a:t>
                      </a:r>
                      <a:endParaRPr lang="lt-LT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t-LT" dirty="0"/>
              <a:t>L</a:t>
            </a:r>
            <a:r>
              <a:rPr lang="lt-LT" dirty="0" smtClean="0"/>
              <a:t>ankomumas</a:t>
            </a:r>
            <a:endParaRPr lang="lt-LT" dirty="0"/>
          </a:p>
        </p:txBody>
      </p:sp>
      <p:sp>
        <p:nvSpPr>
          <p:cNvPr id="7" name="Antrinis pavadinima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88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86891"/>
          </a:xfrm>
        </p:spPr>
        <p:txBody>
          <a:bodyPr>
            <a:noAutofit/>
          </a:bodyPr>
          <a:lstStyle/>
          <a:p>
            <a:pPr algn="ctr"/>
            <a:r>
              <a:rPr lang="lt-LT" sz="3800" dirty="0" smtClean="0">
                <a:latin typeface="Calibri (Antraštės)"/>
              </a:rPr>
              <a:t>I-III trim. pamokų lankomumas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792909"/>
              </p:ext>
            </p:extLst>
          </p:nvPr>
        </p:nvGraphicFramePr>
        <p:xfrm>
          <a:off x="26481" y="620688"/>
          <a:ext cx="8460430" cy="637471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56889"/>
                <a:gridCol w="2468803"/>
                <a:gridCol w="2417369"/>
                <a:gridCol w="2417369"/>
              </a:tblGrid>
              <a:tr h="682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90 / 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191 / 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156/0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46 / 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137 / 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109/0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9 / 0 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39 / 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44/0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39 / 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112 / 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124/0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148 / 29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173 / 23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94/5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 / 17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126 / 7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114/35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lt-L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140 / 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194 / 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159/0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252 / 21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295 / 3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282/2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237 / 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336 / 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361/5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IIag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261 / 79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339 / 96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353/110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IIbg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352 / 91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533 / 76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456/158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291 / 29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348 / 30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402/81</a:t>
                      </a:r>
                    </a:p>
                  </a:txBody>
                  <a:tcPr marL="68580" marR="68580" marT="0" marB="0" horzOverflow="overflow"/>
                </a:tc>
              </a:tr>
              <a:tr h="354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IVg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183 / 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189 / 52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158/63</a:t>
                      </a:r>
                    </a:p>
                  </a:txBody>
                  <a:tcPr marL="68580" marR="68580" marT="0" marB="0" horzOverflow="overflow"/>
                </a:tc>
              </a:tr>
              <a:tr h="36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Iš viso: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2147 / 278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3012 / 287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2812 / 459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  <a:tr h="36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Tenka 1 mok.: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 / 1,4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 / 1,4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 / 2,3 </a:t>
                      </a: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pam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t-LT" dirty="0" err="1" smtClean="0"/>
              <a:t>IIabg</a:t>
            </a:r>
            <a:r>
              <a:rPr lang="lt-LT" dirty="0" smtClean="0"/>
              <a:t> klasių mokinių pasirinkimai kitiems mokslo metams</a:t>
            </a:r>
            <a:endParaRPr lang="lt-LT" dirty="0"/>
          </a:p>
        </p:txBody>
      </p:sp>
      <p:sp>
        <p:nvSpPr>
          <p:cNvPr id="7" name="Antrinis pavadinima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95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645486"/>
              </p:ext>
            </p:extLst>
          </p:nvPr>
        </p:nvGraphicFramePr>
        <p:xfrm>
          <a:off x="0" y="0"/>
          <a:ext cx="8604447" cy="6857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8149"/>
                <a:gridCol w="2868149"/>
                <a:gridCol w="2868149"/>
              </a:tblGrid>
              <a:tr h="360947"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 smtClean="0"/>
                        <a:t>B </a:t>
                      </a:r>
                      <a:r>
                        <a:rPr lang="en-GB" sz="1700" b="1" dirty="0" err="1" smtClean="0"/>
                        <a:t>lygis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 smtClean="0"/>
                        <a:t>A </a:t>
                      </a:r>
                      <a:r>
                        <a:rPr lang="en-GB" sz="1700" b="1" dirty="0" err="1" smtClean="0"/>
                        <a:t>lygis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 err="1" smtClean="0"/>
                        <a:t>Lietuvi</a:t>
                      </a:r>
                      <a:r>
                        <a:rPr lang="lt-LT" sz="1700" b="1" dirty="0" smtClean="0"/>
                        <a:t>ų</a:t>
                      </a:r>
                      <a:r>
                        <a:rPr lang="lt-LT" sz="1700" b="1" baseline="0" dirty="0" smtClean="0"/>
                        <a:t> </a:t>
                      </a:r>
                      <a:r>
                        <a:rPr lang="lt-LT" sz="1700" b="1" baseline="0" dirty="0" err="1" smtClean="0"/>
                        <a:t>k</a:t>
                      </a:r>
                      <a:r>
                        <a:rPr lang="lt-LT" sz="1700" b="1" baseline="0" dirty="0" smtClean="0"/>
                        <a:t>.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8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14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Matematika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7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15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Anglų </a:t>
                      </a:r>
                      <a:r>
                        <a:rPr lang="lt-LT" sz="1700" b="1" dirty="0" err="1" smtClean="0"/>
                        <a:t>k</a:t>
                      </a:r>
                      <a:r>
                        <a:rPr lang="lt-LT" sz="1700" b="1" dirty="0" smtClean="0"/>
                        <a:t>.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10 B1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12 B2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Tikyba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14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Etika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8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Istorija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5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11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Geografija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4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10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Biologija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4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14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Fizika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5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6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Chemija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4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12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Dailė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9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Muzika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lt-LT" sz="17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Statyba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9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Turizmas ir</a:t>
                      </a:r>
                      <a:r>
                        <a:rPr lang="lt-LT" sz="1700" b="1" baseline="0" dirty="0" smtClean="0"/>
                        <a:t> mityba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9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Krepšinis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5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Kūno kultūra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17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IT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lt-LT" sz="17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6</a:t>
                      </a:r>
                      <a:endParaRPr lang="lt-LT" sz="1700" b="1" dirty="0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/>
                        <a:t>Rusų </a:t>
                      </a:r>
                      <a:r>
                        <a:rPr lang="lt-LT" sz="1700" b="1" dirty="0" err="1" smtClean="0"/>
                        <a:t>k</a:t>
                      </a:r>
                      <a:r>
                        <a:rPr lang="lt-LT" sz="1700" b="1" dirty="0" smtClean="0"/>
                        <a:t>.  </a:t>
                      </a:r>
                      <a:endParaRPr lang="lt-LT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lt-LT" sz="17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7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3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Nutarimas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3200" dirty="0" smtClean="0"/>
              <a:t>1. Iki 2017 </a:t>
            </a:r>
            <a:r>
              <a:rPr lang="lt-LT" sz="3200" dirty="0" err="1" smtClean="0"/>
              <a:t>m</a:t>
            </a:r>
            <a:r>
              <a:rPr lang="lt-LT" sz="3200" dirty="0" smtClean="0"/>
              <a:t>. rugsėjo 8 </a:t>
            </a:r>
            <a:r>
              <a:rPr lang="lt-LT" sz="3200" dirty="0" err="1" smtClean="0"/>
              <a:t>d</a:t>
            </a:r>
            <a:r>
              <a:rPr lang="lt-LT" sz="3200" dirty="0" smtClean="0"/>
              <a:t>. peržiūrėti mokinių pateiktus prašymus dėl individualių ugdymo planų, esant reikalui, juos koreguoti.</a:t>
            </a:r>
          </a:p>
          <a:p>
            <a:pPr algn="just"/>
            <a:r>
              <a:rPr lang="lt-LT" sz="3200" dirty="0" smtClean="0"/>
              <a:t>2. Paskatinti mokinius rinktis tuos dalykus, į kuriuos nesusirinko reikiamas skaičius mokinių, </a:t>
            </a:r>
            <a:r>
              <a:rPr lang="lt-LT" sz="3200" dirty="0" err="1" smtClean="0"/>
              <a:t>t.y</a:t>
            </a:r>
            <a:r>
              <a:rPr lang="lt-LT" sz="3200" dirty="0" smtClean="0"/>
              <a:t>. muzika, rusų </a:t>
            </a:r>
            <a:r>
              <a:rPr lang="lt-LT" sz="3200" dirty="0" err="1" smtClean="0"/>
              <a:t>k</a:t>
            </a:r>
            <a:r>
              <a:rPr lang="lt-LT" sz="3200" dirty="0" smtClean="0"/>
              <a:t>., krepšinis, moduliai.</a:t>
            </a:r>
          </a:p>
          <a:p>
            <a:pPr algn="just"/>
            <a:endParaRPr lang="lt-LT" sz="3200" dirty="0" smtClean="0"/>
          </a:p>
          <a:p>
            <a:pPr algn="just"/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86282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Ugdymosi rezultatai</a:t>
            </a:r>
            <a:endParaRPr lang="lt-LT" dirty="0"/>
          </a:p>
        </p:txBody>
      </p:sp>
      <p:sp>
        <p:nvSpPr>
          <p:cNvPr id="6" name="Antrinis pavadinima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51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urinio vietos rezervavimo ženklas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039629"/>
              </p:ext>
            </p:extLst>
          </p:nvPr>
        </p:nvGraphicFramePr>
        <p:xfrm>
          <a:off x="5206" y="1"/>
          <a:ext cx="8455225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852"/>
                <a:gridCol w="5934711"/>
                <a:gridCol w="1886662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err="1">
                          <a:effectLst/>
                        </a:rPr>
                        <a:t>Nr</a:t>
                      </a:r>
                      <a:r>
                        <a:rPr lang="lt-LT" sz="2400" b="1" dirty="0">
                          <a:effectLst/>
                        </a:rPr>
                        <a:t>.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>
                          <a:effectLst/>
                        </a:rPr>
                        <a:t>Mokinys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>
                          <a:effectLst/>
                        </a:rPr>
                        <a:t>Vidurkis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1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effectLst/>
                        </a:rPr>
                        <a:t>Jakutis Martynas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effectLst/>
                        </a:rPr>
                        <a:t>9,8200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2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Neniškytė</a:t>
                      </a:r>
                      <a:r>
                        <a:rPr lang="lt-LT" sz="2400" b="0" dirty="0">
                          <a:effectLst/>
                        </a:rPr>
                        <a:t> Aušrinė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9,7000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3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effectLst/>
                        </a:rPr>
                        <a:t>Pečiulytė Živilė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9,3600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4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Petrėtytė</a:t>
                      </a:r>
                      <a:r>
                        <a:rPr lang="lt-LT" sz="2400" b="0" dirty="0">
                          <a:effectLst/>
                        </a:rPr>
                        <a:t> Ugnė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9,3400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5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Mirklys</a:t>
                      </a:r>
                      <a:r>
                        <a:rPr lang="lt-LT" sz="2400" b="0" dirty="0">
                          <a:effectLst/>
                        </a:rPr>
                        <a:t> Giedrius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9,2700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6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Laucys</a:t>
                      </a:r>
                      <a:r>
                        <a:rPr lang="lt-LT" sz="2400" b="0" dirty="0">
                          <a:effectLst/>
                        </a:rPr>
                        <a:t> Lukas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9,0400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7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Zabulionytė</a:t>
                      </a:r>
                      <a:r>
                        <a:rPr lang="lt-LT" sz="2400" b="0" dirty="0">
                          <a:effectLst/>
                        </a:rPr>
                        <a:t> Gerda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8,9700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8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Eigėlis</a:t>
                      </a:r>
                      <a:r>
                        <a:rPr lang="lt-LT" sz="2400" b="0" dirty="0">
                          <a:effectLst/>
                        </a:rPr>
                        <a:t> Gvidas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8,9600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9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>
                          <a:effectLst/>
                        </a:rPr>
                        <a:t>Šinkūnaitė</a:t>
                      </a:r>
                      <a:r>
                        <a:rPr lang="lt-LT" sz="2400" b="0" dirty="0">
                          <a:effectLst/>
                        </a:rPr>
                        <a:t> Greta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effectLst/>
                        </a:rPr>
                        <a:t>8,8900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>
                          <a:effectLst/>
                        </a:rPr>
                        <a:t>10</a:t>
                      </a:r>
                      <a:endParaRPr lang="lt-LT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>
                          <a:effectLst/>
                        </a:rPr>
                        <a:t>Palskytė Agnė</a:t>
                      </a:r>
                      <a:endParaRPr lang="lt-LT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effectLst/>
                        </a:rPr>
                        <a:t>8,8500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Baleišytė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Goda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Eigėlytė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Monika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Juknevičius Laurynas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lt-LT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Matulevičiūtė Neringa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40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6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4000" dirty="0" smtClean="0"/>
              <a:t>5-8 </a:t>
            </a:r>
            <a:r>
              <a:rPr lang="lt-LT" sz="4000" dirty="0" err="1" smtClean="0"/>
              <a:t>kl</a:t>
            </a:r>
            <a:r>
              <a:rPr lang="lt-LT" sz="4000" dirty="0" smtClean="0"/>
              <a:t>. mokinių </a:t>
            </a:r>
            <a:r>
              <a:rPr lang="en-GB" sz="4000" dirty="0" err="1"/>
              <a:t>skai</a:t>
            </a:r>
            <a:r>
              <a:rPr lang="lt-LT" sz="4000" dirty="0" err="1"/>
              <a:t>čius</a:t>
            </a:r>
            <a:r>
              <a:rPr lang="lt-LT" sz="4000" dirty="0"/>
              <a:t> pagal pasiekimų </a:t>
            </a:r>
            <a:r>
              <a:rPr lang="lt-LT" sz="4000" dirty="0" smtClean="0"/>
              <a:t>lygmenis I-III trim.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638859"/>
              </p:ext>
            </p:extLst>
          </p:nvPr>
        </p:nvGraphicFramePr>
        <p:xfrm>
          <a:off x="457200" y="1600200"/>
          <a:ext cx="7643192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6 </a:t>
            </a:r>
            <a:r>
              <a:rPr lang="lt-LT" dirty="0"/>
              <a:t>klasė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30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6 </a:t>
            </a:r>
            <a:r>
              <a:rPr lang="lt-LT" dirty="0"/>
              <a:t>klasė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0" y="1772816"/>
            <a:ext cx="91440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24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</a:t>
            </a:r>
            <a:r>
              <a:rPr lang="lt-LT" dirty="0" smtClean="0"/>
              <a:t>6 </a:t>
            </a:r>
            <a:r>
              <a:rPr lang="lt-LT" dirty="0"/>
              <a:t>klasė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9275"/>
            <a:ext cx="914400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23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NMPP: 6</a:t>
            </a:r>
            <a:r>
              <a:rPr lang="lt-LT" dirty="0" smtClean="0"/>
              <a:t> </a:t>
            </a:r>
            <a:r>
              <a:rPr lang="lt-LT" dirty="0"/>
              <a:t>klasė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 algn="ctr">
              <a:buNone/>
            </a:pPr>
            <a:r>
              <a:rPr lang="lt-LT" sz="3200" b="1" dirty="0" smtClean="0"/>
              <a:t>Klasė pagal rezultatus – tarp patenkinamo ir pagrindinio lygmens. Matematikos ir rašymo rezultatai yra geresni negu skaitymo (teksto suvokimo).</a:t>
            </a:r>
          </a:p>
          <a:p>
            <a:pPr marL="114300" indent="0" algn="ctr">
              <a:buNone/>
            </a:pPr>
            <a:endParaRPr lang="lt-LT" sz="3200" b="1" dirty="0" smtClean="0"/>
          </a:p>
          <a:p>
            <a:pPr algn="ctr"/>
            <a:r>
              <a:rPr lang="lt-LT" sz="3200" b="1" dirty="0" smtClean="0"/>
              <a:t>Tobulintinos sritys: </a:t>
            </a:r>
          </a:p>
          <a:p>
            <a:r>
              <a:rPr lang="lt-LT" sz="3200" b="1" dirty="0" smtClean="0"/>
              <a:t>Matematikoje: </a:t>
            </a:r>
          </a:p>
          <a:p>
            <a:r>
              <a:rPr lang="lt-LT" sz="3200" dirty="0" smtClean="0"/>
              <a:t>Geometrija, matai ir matavimai</a:t>
            </a:r>
          </a:p>
          <a:p>
            <a:r>
              <a:rPr lang="lt-LT" sz="3200" dirty="0" smtClean="0"/>
              <a:t>Problemų sprendimas</a:t>
            </a:r>
          </a:p>
          <a:p>
            <a:r>
              <a:rPr lang="lt-LT" sz="3200" b="1" dirty="0" smtClean="0"/>
              <a:t>Skaityme: </a:t>
            </a:r>
          </a:p>
          <a:p>
            <a:r>
              <a:rPr lang="lt-LT" sz="3200" dirty="0" smtClean="0"/>
              <a:t>Interpretavimas</a:t>
            </a:r>
          </a:p>
          <a:p>
            <a:r>
              <a:rPr lang="lt-LT" sz="3200" dirty="0" smtClean="0"/>
              <a:t>Analizavimas</a:t>
            </a:r>
          </a:p>
          <a:p>
            <a:r>
              <a:rPr lang="lt-LT" sz="3200" dirty="0" smtClean="0"/>
              <a:t>Išvadų darymas</a:t>
            </a:r>
          </a:p>
          <a:p>
            <a:r>
              <a:rPr lang="lt-LT" sz="3200" b="1" dirty="0" smtClean="0"/>
              <a:t>Rašyme: </a:t>
            </a:r>
          </a:p>
          <a:p>
            <a:r>
              <a:rPr lang="lt-LT" sz="3200" dirty="0" smtClean="0"/>
              <a:t>Raiška, raštingumas</a:t>
            </a:r>
          </a:p>
        </p:txBody>
      </p:sp>
    </p:spTree>
    <p:extLst>
      <p:ext uri="{BB962C8B-B14F-4D97-AF65-F5344CB8AC3E}">
        <p14:creationId xmlns:p14="http://schemas.microsoft.com/office/powerpoint/2010/main" val="2911940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1204</TotalTime>
  <Words>1004</Words>
  <Application>Microsoft Office PowerPoint</Application>
  <PresentationFormat>Demonstracija ekrane (4:3)</PresentationFormat>
  <Paragraphs>372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26</vt:i4>
      </vt:variant>
    </vt:vector>
  </HeadingPairs>
  <TitlesOfParts>
    <vt:vector size="27" baseType="lpstr">
      <vt:lpstr>Gretimumas</vt:lpstr>
      <vt:lpstr>III-iojo ir metinio trimestro rezultatai</vt:lpstr>
      <vt:lpstr>Mokinių skaičius III-ojo trimestro pabaigoje:</vt:lpstr>
      <vt:lpstr>Ugdymosi rezultatai</vt:lpstr>
      <vt:lpstr>PowerPoint pristatymas</vt:lpstr>
      <vt:lpstr>5-8 kl. mokinių skaičius pagal pasiekimų lygmenis I-III trim.</vt:lpstr>
      <vt:lpstr>NMPP: 6 klasė</vt:lpstr>
      <vt:lpstr>NMPP: 6 klasė</vt:lpstr>
      <vt:lpstr>NMPP: 6 klasė</vt:lpstr>
      <vt:lpstr>NMPP: 6 klasė</vt:lpstr>
      <vt:lpstr>NMPP: 8 klasė</vt:lpstr>
      <vt:lpstr>NMPP: 8 klasė</vt:lpstr>
      <vt:lpstr>NMPP: 8 klasė</vt:lpstr>
      <vt:lpstr>NMPP: 8 klasė</vt:lpstr>
      <vt:lpstr>NMPP: 8 klasė</vt:lpstr>
      <vt:lpstr>NMPP: 8 klasė</vt:lpstr>
      <vt:lpstr>I-II g kl. mokinių skaičius pagal pasiekimų lygmenis I-III trim.</vt:lpstr>
      <vt:lpstr>PUPP rezultatai</vt:lpstr>
      <vt:lpstr>III g kl. mokinių skaičius pagal pasiekimų lygmenis I-III trim.</vt:lpstr>
      <vt:lpstr>IV g kl. mokinių skaičius pagal pasiekimų lygmenis</vt:lpstr>
      <vt:lpstr>II-ojo trimestro klasių pažangumas</vt:lpstr>
      <vt:lpstr>SUP turinčių mokinių skaičius/proc. (nuo koncentro) 2017.06.08 datai</vt:lpstr>
      <vt:lpstr>Lankomumas</vt:lpstr>
      <vt:lpstr>I-III trim. pamokų lankomumas</vt:lpstr>
      <vt:lpstr>IIabg klasių mokinių pasirinkimai kitiems mokslo metams</vt:lpstr>
      <vt:lpstr>PowerPoint pristatymas</vt:lpstr>
      <vt:lpstr>Nutarimas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209</cp:revision>
  <cp:lastPrinted>2017-09-27T08:07:28Z</cp:lastPrinted>
  <dcterms:created xsi:type="dcterms:W3CDTF">2016-12-05T14:01:20Z</dcterms:created>
  <dcterms:modified xsi:type="dcterms:W3CDTF">2017-11-02T08:29:18Z</dcterms:modified>
</cp:coreProperties>
</file>