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media/image4.jpg" ContentType="image/jpeg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1" r:id="rId3"/>
    <p:sldId id="286" r:id="rId4"/>
    <p:sldId id="259" r:id="rId5"/>
    <p:sldId id="274" r:id="rId6"/>
    <p:sldId id="275" r:id="rId7"/>
    <p:sldId id="279" r:id="rId8"/>
    <p:sldId id="280" r:id="rId9"/>
    <p:sldId id="283" r:id="rId10"/>
    <p:sldId id="284" r:id="rId11"/>
    <p:sldId id="303" r:id="rId12"/>
    <p:sldId id="304" r:id="rId13"/>
    <p:sldId id="305" r:id="rId14"/>
    <p:sldId id="306" r:id="rId15"/>
    <p:sldId id="307" r:id="rId16"/>
    <p:sldId id="309" r:id="rId17"/>
    <p:sldId id="308" r:id="rId18"/>
    <p:sldId id="310" r:id="rId19"/>
    <p:sldId id="311" r:id="rId20"/>
    <p:sldId id="302" r:id="rId21"/>
    <p:sldId id="291" r:id="rId22"/>
    <p:sldId id="276" r:id="rId23"/>
    <p:sldId id="293" r:id="rId24"/>
    <p:sldId id="294" r:id="rId25"/>
    <p:sldId id="285" r:id="rId26"/>
    <p:sldId id="262" r:id="rId27"/>
    <p:sldId id="258" r:id="rId28"/>
    <p:sldId id="292" r:id="rId29"/>
    <p:sldId id="257" r:id="rId30"/>
    <p:sldId id="287" r:id="rId31"/>
    <p:sldId id="296" r:id="rId32"/>
    <p:sldId id="297" r:id="rId33"/>
    <p:sldId id="298" r:id="rId34"/>
    <p:sldId id="300" r:id="rId35"/>
    <p:sldId id="295" r:id="rId3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 stiliaus, be tinklelio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inis stilius 1 – paryškinima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Vidutinis stilius 4 – paryškinima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Vidutinis stilius 4 – paryškinima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Vidutinis stilius 2 – paryškinima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Šviesus stilius 3 – paryškinima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eminis stilius 1 – paryškinima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Šviesus stilius 3 – paryškinima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Vidutinis stilius 2 – paryškinima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Vidutinis stilius 2 – paryškinima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89" autoAdjust="0"/>
  </p:normalViewPr>
  <p:slideViewPr>
    <p:cSldViewPr>
      <p:cViewPr varScale="1">
        <p:scale>
          <a:sx n="84" d="100"/>
          <a:sy n="84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381;&#279;rut&#279;\Documents\VBE,%20PUPP,%20STANDARTIZUOTI,%20UGDYMOSI%20REZULTATAI\UGDYMOSI%20REZULTATAI\2016-2017\Kopija%20SpiderDiagramBSp_WithInstructions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381;&#279;rut&#279;\Documents\VBE,%20PUPP,%20STANDARTIZUOTI,%20UGDYMOSI%20REZULTATAI\UGDYMOSI%20REZULTATAI\2016-2017\Kopija%20SpiderDiagramBSp_WithInstructions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381;&#279;rut&#279;\Documents\VBE,%20PUPP,%20STANDARTIZUOTI,%20UGDYMOSI%20REZULTATAI\UGDYMOSI%20REZULTATAI\2016-2017\Kopija%20SpiderDiagramBSp_WithInstructions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381;&#279;rut&#279;\Documents\VBE,%20PUPP,%20STANDARTIZUOTI,%20UGDYMOSI%20REZULTATAI\UGDYMOSI%20REZULTATAI\2016-2017\Kopija%20SpiderDiagramBSp_WithInstructions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381;&#279;rut&#279;\Documents\VBE,%20PUPP,%20STANDARTIZUOTI,%20UGDYMOSI%20REZULTATAI\UGDYMOSI%20REZULTATAI\2016-2017\Kopija%20SpiderDiagramBSp_WithInstructions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darbalapis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381;&#279;rut&#279;\Documents\VBE,%20PUPP,%20STANDARTIZUOTI,%20UGDYMOSI%20REZULTATAI\UGDYMOSI%20REZULTATAI\2016-2017\Kopija%20SpiderDiagramBSp_WithInstructions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381;&#279;rut&#279;\Documents\VBE,%20PUPP,%20STANDARTIZUOTI,%20UGDYMOSI%20REZULTATAI\UGDYMOSI%20REZULTATAI\2016-2017\Kopija%20SpiderDiagramBSp_WithInstructions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381;&#279;rut&#279;\Documents\VBE,%20PUPP,%20STANDARTIZUOTI,%20UGDYMOSI%20REZULTATAI\UGDYMOSI%20REZULTATAI\2016-2017\Kopija%20SpiderDiagramBSp_WithInstruction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381;&#279;rut&#279;\Documents\VBE,%20PUPP,%20STANDARTIZUOTI,%20UGDYMOSI%20REZULTATAI\UGDYMOSI%20REZULTATAI\2016-2017\Kopija%20SpiderDiagramBSp_WithInstruction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39238845144354E-2"/>
          <c:y val="0.15451060922257276"/>
          <c:w val="0.86432742782152228"/>
          <c:h val="0.74997077969925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I trim.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lt-LT" sz="3200" b="1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lt-LT" sz="3200" b="1" dirty="0" smtClean="0"/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lt-LT" sz="3200" b="1" dirty="0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Lapas1!$A$2:$A$4</c:f>
              <c:strCache>
                <c:ptCount val="3"/>
                <c:pt idx="0">
                  <c:v>Aukšt.lygmuo</c:v>
                </c:pt>
                <c:pt idx="1">
                  <c:v>Pagr.lygmuo</c:v>
                </c:pt>
                <c:pt idx="2">
                  <c:v>Pat.lygmuo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2</c:v>
                </c:pt>
                <c:pt idx="1">
                  <c:v>20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II trim.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400" b="1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Lapas1!$A$2:$A$4</c:f>
              <c:strCache>
                <c:ptCount val="3"/>
                <c:pt idx="0">
                  <c:v>Aukšt.lygmuo</c:v>
                </c:pt>
                <c:pt idx="1">
                  <c:v>Pagr.lygmuo</c:v>
                </c:pt>
                <c:pt idx="2">
                  <c:v>Pat.lygmuo</c:v>
                </c:pt>
              </c:strCache>
            </c:strRef>
          </c:cat>
          <c:val>
            <c:numRef>
              <c:f>Lapas1!$C$2:$C$4</c:f>
              <c:numCache>
                <c:formatCode>General</c:formatCode>
                <c:ptCount val="3"/>
                <c:pt idx="0">
                  <c:v>4</c:v>
                </c:pt>
                <c:pt idx="1">
                  <c:v>19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03616"/>
        <c:axId val="123333632"/>
      </c:barChart>
      <c:catAx>
        <c:axId val="43903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lt-LT"/>
          </a:p>
        </c:txPr>
        <c:crossAx val="123333632"/>
        <c:crosses val="autoZero"/>
        <c:auto val="1"/>
        <c:lblAlgn val="ctr"/>
        <c:lblOffset val="100"/>
        <c:noMultiLvlLbl val="0"/>
      </c:catAx>
      <c:valAx>
        <c:axId val="1233336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lt-LT" dirty="0" smtClean="0"/>
                  <a:t>Viso</a:t>
                </a:r>
                <a:r>
                  <a:rPr lang="lt-LT" baseline="0" dirty="0" smtClean="0"/>
                  <a:t> </a:t>
                </a:r>
                <a:r>
                  <a:rPr lang="lt-LT" baseline="0" dirty="0" err="1" smtClean="0"/>
                  <a:t>koncentre</a:t>
                </a:r>
                <a:r>
                  <a:rPr lang="lt-LT" baseline="0" dirty="0" smtClean="0"/>
                  <a:t> – 41 mokinys</a:t>
                </a:r>
                <a:endParaRPr lang="lt-LT" dirty="0"/>
              </a:p>
            </c:rich>
          </c:tx>
          <c:layout>
            <c:manualLayout>
              <c:xMode val="edge"/>
              <c:yMode val="edge"/>
              <c:x val="4.4753086419753084E-2"/>
              <c:y val="7.9661892846192642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lt-LT"/>
          </a:p>
        </c:txPr>
        <c:crossAx val="4390361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GB" sz="2000"/>
              <a:t>Ig klas</a:t>
            </a:r>
            <a:r>
              <a:rPr lang="lt-LT" sz="2000"/>
              <a:t>ės</a:t>
            </a:r>
            <a:r>
              <a:rPr lang="en-GB" sz="2000"/>
              <a:t> ugdymosi rezultatai</a:t>
            </a:r>
          </a:p>
        </c:rich>
      </c:tx>
      <c:layout/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Ig!$A$2</c:f>
              <c:strCache>
                <c:ptCount val="1"/>
                <c:pt idx="0">
                  <c:v>I trim. dalykų vidurkiai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Ig!$B$1:$P$1</c:f>
              <c:strCache>
                <c:ptCount val="15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Geografija</c:v>
                </c:pt>
                <c:pt idx="5">
                  <c:v>Matematika</c:v>
                </c:pt>
                <c:pt idx="6">
                  <c:v>IT</c:v>
                </c:pt>
                <c:pt idx="7">
                  <c:v>Biologija</c:v>
                </c:pt>
                <c:pt idx="8">
                  <c:v>Chemija</c:v>
                </c:pt>
                <c:pt idx="9">
                  <c:v>Fizika</c:v>
                </c:pt>
                <c:pt idx="10">
                  <c:v>Muzika</c:v>
                </c:pt>
                <c:pt idx="11">
                  <c:v>Dailė</c:v>
                </c:pt>
                <c:pt idx="12">
                  <c:v>Technologijos</c:v>
                </c:pt>
                <c:pt idx="13">
                  <c:v>Kūno kultūra</c:v>
                </c:pt>
                <c:pt idx="14">
                  <c:v>Ekonomika ir verslumas</c:v>
                </c:pt>
              </c:strCache>
            </c:strRef>
          </c:cat>
          <c:val>
            <c:numRef>
              <c:f>Ig!$B$2:$P$2</c:f>
              <c:numCache>
                <c:formatCode>[$-1010427]#.##</c:formatCode>
                <c:ptCount val="15"/>
                <c:pt idx="0">
                  <c:v>6</c:v>
                </c:pt>
                <c:pt idx="1">
                  <c:v>5.6</c:v>
                </c:pt>
                <c:pt idx="2">
                  <c:v>5.4</c:v>
                </c:pt>
                <c:pt idx="3">
                  <c:v>6</c:v>
                </c:pt>
                <c:pt idx="4">
                  <c:v>6.05</c:v>
                </c:pt>
                <c:pt idx="5">
                  <c:v>5.15</c:v>
                </c:pt>
                <c:pt idx="6">
                  <c:v>6.7</c:v>
                </c:pt>
                <c:pt idx="7">
                  <c:v>5.0999999999999996</c:v>
                </c:pt>
                <c:pt idx="8">
                  <c:v>6.7</c:v>
                </c:pt>
                <c:pt idx="9">
                  <c:v>5.8</c:v>
                </c:pt>
                <c:pt idx="10">
                  <c:v>7.9</c:v>
                </c:pt>
                <c:pt idx="11">
                  <c:v>8.65</c:v>
                </c:pt>
                <c:pt idx="12">
                  <c:v>7.25</c:v>
                </c:pt>
                <c:pt idx="13">
                  <c:v>7.5</c:v>
                </c:pt>
                <c:pt idx="14">
                  <c:v>5.9</c:v>
                </c:pt>
              </c:numCache>
            </c:numRef>
          </c:val>
        </c:ser>
        <c:ser>
          <c:idx val="1"/>
          <c:order val="1"/>
          <c:tx>
            <c:strRef>
              <c:f>Ig!$A$3</c:f>
              <c:strCache>
                <c:ptCount val="1"/>
                <c:pt idx="0">
                  <c:v>II trim. dalykų vidurkiai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Ig!$B$1:$P$1</c:f>
              <c:strCache>
                <c:ptCount val="15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Geografija</c:v>
                </c:pt>
                <c:pt idx="5">
                  <c:v>Matematika</c:v>
                </c:pt>
                <c:pt idx="6">
                  <c:v>IT</c:v>
                </c:pt>
                <c:pt idx="7">
                  <c:v>Biologija</c:v>
                </c:pt>
                <c:pt idx="8">
                  <c:v>Chemija</c:v>
                </c:pt>
                <c:pt idx="9">
                  <c:v>Fizika</c:v>
                </c:pt>
                <c:pt idx="10">
                  <c:v>Muzika</c:v>
                </c:pt>
                <c:pt idx="11">
                  <c:v>Dailė</c:v>
                </c:pt>
                <c:pt idx="12">
                  <c:v>Technologijos</c:v>
                </c:pt>
                <c:pt idx="13">
                  <c:v>Kūno kultūra</c:v>
                </c:pt>
                <c:pt idx="14">
                  <c:v>Ekonomika ir verslumas</c:v>
                </c:pt>
              </c:strCache>
            </c:strRef>
          </c:cat>
          <c:val>
            <c:numRef>
              <c:f>Ig!$B$3:$P$3</c:f>
              <c:numCache>
                <c:formatCode>[$-1010427]#.##</c:formatCode>
                <c:ptCount val="15"/>
                <c:pt idx="0">
                  <c:v>6.37</c:v>
                </c:pt>
                <c:pt idx="1">
                  <c:v>5.79</c:v>
                </c:pt>
                <c:pt idx="2">
                  <c:v>6.21</c:v>
                </c:pt>
                <c:pt idx="3">
                  <c:v>6.42</c:v>
                </c:pt>
                <c:pt idx="4">
                  <c:v>6.37</c:v>
                </c:pt>
                <c:pt idx="5">
                  <c:v>5.21</c:v>
                </c:pt>
                <c:pt idx="6">
                  <c:v>8.0500000000000007</c:v>
                </c:pt>
                <c:pt idx="7">
                  <c:v>6.21</c:v>
                </c:pt>
                <c:pt idx="8">
                  <c:v>6.53</c:v>
                </c:pt>
                <c:pt idx="9">
                  <c:v>6.16</c:v>
                </c:pt>
                <c:pt idx="10">
                  <c:v>8.9499999999999993</c:v>
                </c:pt>
                <c:pt idx="11">
                  <c:v>9.3699999999999992</c:v>
                </c:pt>
                <c:pt idx="12">
                  <c:v>8.0500000000000007</c:v>
                </c:pt>
                <c:pt idx="13">
                  <c:v>8.11</c:v>
                </c:pt>
                <c:pt idx="14">
                  <c:v>6.26</c:v>
                </c:pt>
              </c:numCache>
            </c:numRef>
          </c:val>
        </c:ser>
        <c:ser>
          <c:idx val="2"/>
          <c:order val="2"/>
          <c:tx>
            <c:strRef>
              <c:f>Ig!$A$4</c:f>
              <c:strCache>
                <c:ptCount val="1"/>
                <c:pt idx="0">
                  <c:v>I trim. kl. vidurkis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Ig!$B$1:$P$1</c:f>
              <c:strCache>
                <c:ptCount val="15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Geografija</c:v>
                </c:pt>
                <c:pt idx="5">
                  <c:v>Matematika</c:v>
                </c:pt>
                <c:pt idx="6">
                  <c:v>IT</c:v>
                </c:pt>
                <c:pt idx="7">
                  <c:v>Biologija</c:v>
                </c:pt>
                <c:pt idx="8">
                  <c:v>Chemija</c:v>
                </c:pt>
                <c:pt idx="9">
                  <c:v>Fizika</c:v>
                </c:pt>
                <c:pt idx="10">
                  <c:v>Muzika</c:v>
                </c:pt>
                <c:pt idx="11">
                  <c:v>Dailė</c:v>
                </c:pt>
                <c:pt idx="12">
                  <c:v>Technologijos</c:v>
                </c:pt>
                <c:pt idx="13">
                  <c:v>Kūno kultūra</c:v>
                </c:pt>
                <c:pt idx="14">
                  <c:v>Ekonomika ir verslumas</c:v>
                </c:pt>
              </c:strCache>
            </c:strRef>
          </c:cat>
          <c:val>
            <c:numRef>
              <c:f>Ig!$B$4:$P$4</c:f>
              <c:numCache>
                <c:formatCode>[$-1010427]#.##</c:formatCode>
                <c:ptCount val="15"/>
                <c:pt idx="0">
                  <c:v>6.36</c:v>
                </c:pt>
                <c:pt idx="1">
                  <c:v>6.36</c:v>
                </c:pt>
                <c:pt idx="2">
                  <c:v>6.36</c:v>
                </c:pt>
                <c:pt idx="3">
                  <c:v>6.36</c:v>
                </c:pt>
                <c:pt idx="4">
                  <c:v>6.36</c:v>
                </c:pt>
                <c:pt idx="5">
                  <c:v>6.36</c:v>
                </c:pt>
                <c:pt idx="6">
                  <c:v>6.36</c:v>
                </c:pt>
                <c:pt idx="7">
                  <c:v>6.36</c:v>
                </c:pt>
                <c:pt idx="8">
                  <c:v>6.36</c:v>
                </c:pt>
                <c:pt idx="9">
                  <c:v>6.36</c:v>
                </c:pt>
                <c:pt idx="10">
                  <c:v>6.36</c:v>
                </c:pt>
                <c:pt idx="11">
                  <c:v>6.36</c:v>
                </c:pt>
                <c:pt idx="12">
                  <c:v>6.36</c:v>
                </c:pt>
                <c:pt idx="13">
                  <c:v>6.36</c:v>
                </c:pt>
                <c:pt idx="14">
                  <c:v>6.36</c:v>
                </c:pt>
              </c:numCache>
            </c:numRef>
          </c:val>
        </c:ser>
        <c:ser>
          <c:idx val="3"/>
          <c:order val="3"/>
          <c:tx>
            <c:strRef>
              <c:f>Ig!$A$5</c:f>
              <c:strCache>
                <c:ptCount val="1"/>
                <c:pt idx="0">
                  <c:v>II trim. kl. vidurkis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Ig!$B$1:$P$1</c:f>
              <c:strCache>
                <c:ptCount val="15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Geografija</c:v>
                </c:pt>
                <c:pt idx="5">
                  <c:v>Matematika</c:v>
                </c:pt>
                <c:pt idx="6">
                  <c:v>IT</c:v>
                </c:pt>
                <c:pt idx="7">
                  <c:v>Biologija</c:v>
                </c:pt>
                <c:pt idx="8">
                  <c:v>Chemija</c:v>
                </c:pt>
                <c:pt idx="9">
                  <c:v>Fizika</c:v>
                </c:pt>
                <c:pt idx="10">
                  <c:v>Muzika</c:v>
                </c:pt>
                <c:pt idx="11">
                  <c:v>Dailė</c:v>
                </c:pt>
                <c:pt idx="12">
                  <c:v>Technologijos</c:v>
                </c:pt>
                <c:pt idx="13">
                  <c:v>Kūno kultūra</c:v>
                </c:pt>
                <c:pt idx="14">
                  <c:v>Ekonomika ir verslumas</c:v>
                </c:pt>
              </c:strCache>
            </c:strRef>
          </c:cat>
          <c:val>
            <c:numRef>
              <c:f>Ig!$B$5:$P$5</c:f>
              <c:numCache>
                <c:formatCode>[$-1010427]#.##</c:formatCode>
                <c:ptCount val="15"/>
                <c:pt idx="0">
                  <c:v>6.94</c:v>
                </c:pt>
                <c:pt idx="1">
                  <c:v>6.94</c:v>
                </c:pt>
                <c:pt idx="2">
                  <c:v>6.94</c:v>
                </c:pt>
                <c:pt idx="3">
                  <c:v>6.94</c:v>
                </c:pt>
                <c:pt idx="4">
                  <c:v>6.94</c:v>
                </c:pt>
                <c:pt idx="5">
                  <c:v>6.94</c:v>
                </c:pt>
                <c:pt idx="6">
                  <c:v>6.94</c:v>
                </c:pt>
                <c:pt idx="7">
                  <c:v>6.94</c:v>
                </c:pt>
                <c:pt idx="8">
                  <c:v>6.94</c:v>
                </c:pt>
                <c:pt idx="9">
                  <c:v>6.94</c:v>
                </c:pt>
                <c:pt idx="10">
                  <c:v>6.94</c:v>
                </c:pt>
                <c:pt idx="11">
                  <c:v>6.94</c:v>
                </c:pt>
                <c:pt idx="12">
                  <c:v>6.94</c:v>
                </c:pt>
                <c:pt idx="13">
                  <c:v>6.94</c:v>
                </c:pt>
                <c:pt idx="14">
                  <c:v>6.94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8900096"/>
        <c:axId val="18906496"/>
      </c:radarChart>
      <c:catAx>
        <c:axId val="18900096"/>
        <c:scaling>
          <c:orientation val="maxMin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12700">
            <a:noFill/>
          </a:ln>
        </c:spPr>
        <c:txPr>
          <a:bodyPr rot="0" vert="horz"/>
          <a:lstStyle/>
          <a:p>
            <a:pPr>
              <a:defRPr sz="1800" b="0"/>
            </a:pPr>
            <a:endParaRPr lang="lt-LT"/>
          </a:p>
        </c:txPr>
        <c:crossAx val="18906496"/>
        <c:crosses val="autoZero"/>
        <c:auto val="0"/>
        <c:lblAlgn val="ctr"/>
        <c:lblOffset val="100"/>
        <c:noMultiLvlLbl val="0"/>
      </c:catAx>
      <c:valAx>
        <c:axId val="18906496"/>
        <c:scaling>
          <c:orientation val="minMax"/>
          <c:max val="1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lt-LT"/>
          </a:p>
        </c:txPr>
        <c:crossAx val="18900096"/>
        <c:crosses val="autoZero"/>
        <c:crossBetween val="between"/>
        <c:majorUnit val="2"/>
      </c:valAx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lt-LT"/>
        </a:p>
      </c:txPr>
    </c:legend>
    <c:plotVisOnly val="0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GB" sz="2000"/>
              <a:t>IIag klas</a:t>
            </a:r>
            <a:r>
              <a:rPr lang="lt-LT" sz="2000"/>
              <a:t>ės</a:t>
            </a:r>
            <a:r>
              <a:rPr lang="en-GB" sz="2000"/>
              <a:t> ugdymosi rezultatai</a:t>
            </a:r>
          </a:p>
        </c:rich>
      </c:tx>
      <c:layout/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IIag!$A$2</c:f>
              <c:strCache>
                <c:ptCount val="1"/>
                <c:pt idx="0">
                  <c:v>I trim. dalykų vidurkiai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IIag!$B$1:$R$1</c:f>
              <c:strCache>
                <c:ptCount val="17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Pilietiškumo pagrindai</c:v>
                </c:pt>
                <c:pt idx="5">
                  <c:v>Geografija</c:v>
                </c:pt>
                <c:pt idx="6">
                  <c:v>Matematika</c:v>
                </c:pt>
                <c:pt idx="7">
                  <c:v>IT programavimo pradmenys</c:v>
                </c:pt>
                <c:pt idx="8">
                  <c:v>IT el.leidybos pradmenys</c:v>
                </c:pt>
                <c:pt idx="9">
                  <c:v>IT tinklalapių kūrimo pradmenys</c:v>
                </c:pt>
                <c:pt idx="10">
                  <c:v>Biologija</c:v>
                </c:pt>
                <c:pt idx="11">
                  <c:v>Chemija</c:v>
                </c:pt>
                <c:pt idx="12">
                  <c:v>Fizika</c:v>
                </c:pt>
                <c:pt idx="13">
                  <c:v>Muzika</c:v>
                </c:pt>
                <c:pt idx="14">
                  <c:v>Dailė</c:v>
                </c:pt>
                <c:pt idx="15">
                  <c:v>Technologijos</c:v>
                </c:pt>
                <c:pt idx="16">
                  <c:v>Kūno kultūra</c:v>
                </c:pt>
              </c:strCache>
            </c:strRef>
          </c:cat>
          <c:val>
            <c:numRef>
              <c:f>IIag!$B$2:$R$2</c:f>
              <c:numCache>
                <c:formatCode>[$-1010427]#.##</c:formatCode>
                <c:ptCount val="17"/>
                <c:pt idx="0">
                  <c:v>6.88</c:v>
                </c:pt>
                <c:pt idx="1">
                  <c:v>6.63</c:v>
                </c:pt>
                <c:pt idx="2">
                  <c:v>6.31</c:v>
                </c:pt>
                <c:pt idx="3">
                  <c:v>6.94</c:v>
                </c:pt>
                <c:pt idx="4">
                  <c:v>8.5</c:v>
                </c:pt>
                <c:pt idx="5">
                  <c:v>8.1300000000000008</c:v>
                </c:pt>
                <c:pt idx="6">
                  <c:v>6.69</c:v>
                </c:pt>
                <c:pt idx="7">
                  <c:v>9.57</c:v>
                </c:pt>
                <c:pt idx="8">
                  <c:v>7.5</c:v>
                </c:pt>
                <c:pt idx="9">
                  <c:v>9</c:v>
                </c:pt>
                <c:pt idx="10">
                  <c:v>7.5</c:v>
                </c:pt>
                <c:pt idx="11">
                  <c:v>7.19</c:v>
                </c:pt>
                <c:pt idx="12">
                  <c:v>7.31</c:v>
                </c:pt>
                <c:pt idx="13">
                  <c:v>9.3800000000000008</c:v>
                </c:pt>
                <c:pt idx="14">
                  <c:v>9.6300000000000008</c:v>
                </c:pt>
                <c:pt idx="15">
                  <c:v>8.69</c:v>
                </c:pt>
                <c:pt idx="16">
                  <c:v>8.64</c:v>
                </c:pt>
              </c:numCache>
            </c:numRef>
          </c:val>
        </c:ser>
        <c:ser>
          <c:idx val="1"/>
          <c:order val="1"/>
          <c:tx>
            <c:strRef>
              <c:f>IIag!$A$3</c:f>
              <c:strCache>
                <c:ptCount val="1"/>
                <c:pt idx="0">
                  <c:v>II trim. dalykų vidurkiai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IIag!$B$1:$R$1</c:f>
              <c:strCache>
                <c:ptCount val="17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Pilietiškumo pagrindai</c:v>
                </c:pt>
                <c:pt idx="5">
                  <c:v>Geografija</c:v>
                </c:pt>
                <c:pt idx="6">
                  <c:v>Matematika</c:v>
                </c:pt>
                <c:pt idx="7">
                  <c:v>IT programavimo pradmenys</c:v>
                </c:pt>
                <c:pt idx="8">
                  <c:v>IT el.leidybos pradmenys</c:v>
                </c:pt>
                <c:pt idx="9">
                  <c:v>IT tinklalapių kūrimo pradmenys</c:v>
                </c:pt>
                <c:pt idx="10">
                  <c:v>Biologija</c:v>
                </c:pt>
                <c:pt idx="11">
                  <c:v>Chemija</c:v>
                </c:pt>
                <c:pt idx="12">
                  <c:v>Fizika</c:v>
                </c:pt>
                <c:pt idx="13">
                  <c:v>Muzika</c:v>
                </c:pt>
                <c:pt idx="14">
                  <c:v>Dailė</c:v>
                </c:pt>
                <c:pt idx="15">
                  <c:v>Technologijos</c:v>
                </c:pt>
                <c:pt idx="16">
                  <c:v>Kūno kultūra</c:v>
                </c:pt>
              </c:strCache>
            </c:strRef>
          </c:cat>
          <c:val>
            <c:numRef>
              <c:f>IIag!$B$3:$R$3</c:f>
              <c:numCache>
                <c:formatCode>[$-1010427]#.##</c:formatCode>
                <c:ptCount val="17"/>
                <c:pt idx="0">
                  <c:v>6.71</c:v>
                </c:pt>
                <c:pt idx="1">
                  <c:v>6.53</c:v>
                </c:pt>
                <c:pt idx="2">
                  <c:v>7.12</c:v>
                </c:pt>
                <c:pt idx="3">
                  <c:v>6.41</c:v>
                </c:pt>
                <c:pt idx="4">
                  <c:v>8.94</c:v>
                </c:pt>
                <c:pt idx="5">
                  <c:v>7.76</c:v>
                </c:pt>
                <c:pt idx="6">
                  <c:v>6.12</c:v>
                </c:pt>
                <c:pt idx="7">
                  <c:v>8.43</c:v>
                </c:pt>
                <c:pt idx="8">
                  <c:v>7</c:v>
                </c:pt>
                <c:pt idx="9">
                  <c:v>6.33</c:v>
                </c:pt>
                <c:pt idx="10">
                  <c:v>7.47</c:v>
                </c:pt>
                <c:pt idx="11">
                  <c:v>6.76</c:v>
                </c:pt>
                <c:pt idx="12">
                  <c:v>6.65</c:v>
                </c:pt>
                <c:pt idx="13">
                  <c:v>9.18</c:v>
                </c:pt>
                <c:pt idx="14">
                  <c:v>9.4700000000000006</c:v>
                </c:pt>
                <c:pt idx="15">
                  <c:v>8.1199999999999992</c:v>
                </c:pt>
                <c:pt idx="16">
                  <c:v>8.4700000000000006</c:v>
                </c:pt>
              </c:numCache>
            </c:numRef>
          </c:val>
        </c:ser>
        <c:ser>
          <c:idx val="2"/>
          <c:order val="2"/>
          <c:tx>
            <c:strRef>
              <c:f>IIag!$A$4</c:f>
              <c:strCache>
                <c:ptCount val="1"/>
                <c:pt idx="0">
                  <c:v>I trim. kl. vidurkis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IIag!$B$1:$R$1</c:f>
              <c:strCache>
                <c:ptCount val="17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Pilietiškumo pagrindai</c:v>
                </c:pt>
                <c:pt idx="5">
                  <c:v>Geografija</c:v>
                </c:pt>
                <c:pt idx="6">
                  <c:v>Matematika</c:v>
                </c:pt>
                <c:pt idx="7">
                  <c:v>IT programavimo pradmenys</c:v>
                </c:pt>
                <c:pt idx="8">
                  <c:v>IT el.leidybos pradmenys</c:v>
                </c:pt>
                <c:pt idx="9">
                  <c:v>IT tinklalapių kūrimo pradmenys</c:v>
                </c:pt>
                <c:pt idx="10">
                  <c:v>Biologija</c:v>
                </c:pt>
                <c:pt idx="11">
                  <c:v>Chemija</c:v>
                </c:pt>
                <c:pt idx="12">
                  <c:v>Fizika</c:v>
                </c:pt>
                <c:pt idx="13">
                  <c:v>Muzika</c:v>
                </c:pt>
                <c:pt idx="14">
                  <c:v>Dailė</c:v>
                </c:pt>
                <c:pt idx="15">
                  <c:v>Technologijos</c:v>
                </c:pt>
                <c:pt idx="16">
                  <c:v>Kūno kultūra</c:v>
                </c:pt>
              </c:strCache>
            </c:strRef>
          </c:cat>
          <c:val>
            <c:numRef>
              <c:f>IIag!$B$4:$R$4</c:f>
              <c:numCache>
                <c:formatCode>[$-1010427]#.##</c:formatCode>
                <c:ptCount val="17"/>
                <c:pt idx="0">
                  <c:v>7.8</c:v>
                </c:pt>
                <c:pt idx="1">
                  <c:v>7.8</c:v>
                </c:pt>
                <c:pt idx="2">
                  <c:v>7.8</c:v>
                </c:pt>
                <c:pt idx="3">
                  <c:v>7.8</c:v>
                </c:pt>
                <c:pt idx="4">
                  <c:v>7.8</c:v>
                </c:pt>
                <c:pt idx="5">
                  <c:v>7.8</c:v>
                </c:pt>
                <c:pt idx="6">
                  <c:v>7.8</c:v>
                </c:pt>
                <c:pt idx="7">
                  <c:v>7.8</c:v>
                </c:pt>
                <c:pt idx="8">
                  <c:v>7.8</c:v>
                </c:pt>
                <c:pt idx="9">
                  <c:v>7.8</c:v>
                </c:pt>
                <c:pt idx="10">
                  <c:v>7.8</c:v>
                </c:pt>
                <c:pt idx="11">
                  <c:v>7.8</c:v>
                </c:pt>
                <c:pt idx="12">
                  <c:v>7.8</c:v>
                </c:pt>
                <c:pt idx="13">
                  <c:v>7.8</c:v>
                </c:pt>
                <c:pt idx="14">
                  <c:v>7.8</c:v>
                </c:pt>
                <c:pt idx="15">
                  <c:v>7.8</c:v>
                </c:pt>
                <c:pt idx="16">
                  <c:v>7.8</c:v>
                </c:pt>
              </c:numCache>
            </c:numRef>
          </c:val>
        </c:ser>
        <c:ser>
          <c:idx val="3"/>
          <c:order val="3"/>
          <c:tx>
            <c:strRef>
              <c:f>IIag!$A$5</c:f>
              <c:strCache>
                <c:ptCount val="1"/>
                <c:pt idx="0">
                  <c:v>II trim. kl. vidurkis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IIag!$B$1:$R$1</c:f>
              <c:strCache>
                <c:ptCount val="17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Pilietiškumo pagrindai</c:v>
                </c:pt>
                <c:pt idx="5">
                  <c:v>Geografija</c:v>
                </c:pt>
                <c:pt idx="6">
                  <c:v>Matematika</c:v>
                </c:pt>
                <c:pt idx="7">
                  <c:v>IT programavimo pradmenys</c:v>
                </c:pt>
                <c:pt idx="8">
                  <c:v>IT el.leidybos pradmenys</c:v>
                </c:pt>
                <c:pt idx="9">
                  <c:v>IT tinklalapių kūrimo pradmenys</c:v>
                </c:pt>
                <c:pt idx="10">
                  <c:v>Biologija</c:v>
                </c:pt>
                <c:pt idx="11">
                  <c:v>Chemija</c:v>
                </c:pt>
                <c:pt idx="12">
                  <c:v>Fizika</c:v>
                </c:pt>
                <c:pt idx="13">
                  <c:v>Muzika</c:v>
                </c:pt>
                <c:pt idx="14">
                  <c:v>Dailė</c:v>
                </c:pt>
                <c:pt idx="15">
                  <c:v>Technologijos</c:v>
                </c:pt>
                <c:pt idx="16">
                  <c:v>Kūno kultūra</c:v>
                </c:pt>
              </c:strCache>
            </c:strRef>
          </c:cat>
          <c:val>
            <c:numRef>
              <c:f>IIag!$B$5:$R$5</c:f>
              <c:numCache>
                <c:formatCode>[$-1010427]#.##</c:formatCode>
                <c:ptCount val="17"/>
                <c:pt idx="0">
                  <c:v>7.54</c:v>
                </c:pt>
                <c:pt idx="1">
                  <c:v>7.54</c:v>
                </c:pt>
                <c:pt idx="2">
                  <c:v>7.54</c:v>
                </c:pt>
                <c:pt idx="3">
                  <c:v>7.54</c:v>
                </c:pt>
                <c:pt idx="4">
                  <c:v>7.54</c:v>
                </c:pt>
                <c:pt idx="5">
                  <c:v>7.54</c:v>
                </c:pt>
                <c:pt idx="6">
                  <c:v>7.54</c:v>
                </c:pt>
                <c:pt idx="7">
                  <c:v>7.54</c:v>
                </c:pt>
                <c:pt idx="8">
                  <c:v>7.54</c:v>
                </c:pt>
                <c:pt idx="9">
                  <c:v>7.54</c:v>
                </c:pt>
                <c:pt idx="10">
                  <c:v>7.54</c:v>
                </c:pt>
                <c:pt idx="11">
                  <c:v>7.54</c:v>
                </c:pt>
                <c:pt idx="12">
                  <c:v>7.54</c:v>
                </c:pt>
                <c:pt idx="13">
                  <c:v>7.54</c:v>
                </c:pt>
                <c:pt idx="14">
                  <c:v>7.54</c:v>
                </c:pt>
                <c:pt idx="15">
                  <c:v>7.54</c:v>
                </c:pt>
                <c:pt idx="16">
                  <c:v>7.54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9601664"/>
        <c:axId val="19632896"/>
      </c:radarChart>
      <c:catAx>
        <c:axId val="19601664"/>
        <c:scaling>
          <c:orientation val="maxMin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12700">
            <a:noFill/>
          </a:ln>
        </c:spPr>
        <c:txPr>
          <a:bodyPr rot="0" vert="horz"/>
          <a:lstStyle/>
          <a:p>
            <a:pPr>
              <a:defRPr sz="1400" b="1"/>
            </a:pPr>
            <a:endParaRPr lang="lt-LT"/>
          </a:p>
        </c:txPr>
        <c:crossAx val="19632896"/>
        <c:crosses val="autoZero"/>
        <c:auto val="0"/>
        <c:lblAlgn val="ctr"/>
        <c:lblOffset val="100"/>
        <c:noMultiLvlLbl val="0"/>
      </c:catAx>
      <c:valAx>
        <c:axId val="19632896"/>
        <c:scaling>
          <c:orientation val="minMax"/>
          <c:max val="1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lt-LT"/>
          </a:p>
        </c:txPr>
        <c:crossAx val="19601664"/>
        <c:crosses val="autoZero"/>
        <c:crossBetween val="between"/>
        <c:majorUnit val="2"/>
      </c:valAx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lt-LT"/>
        </a:p>
      </c:txPr>
    </c:legend>
    <c:plotVisOnly val="0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GB" sz="2000"/>
              <a:t>II</a:t>
            </a:r>
            <a:r>
              <a:rPr lang="lt-LT" sz="2000"/>
              <a:t>b</a:t>
            </a:r>
            <a:r>
              <a:rPr lang="en-GB" sz="2000"/>
              <a:t>g klas</a:t>
            </a:r>
            <a:r>
              <a:rPr lang="lt-LT" sz="2000"/>
              <a:t>ės</a:t>
            </a:r>
            <a:r>
              <a:rPr lang="en-GB" sz="2000"/>
              <a:t> ugdymosi rezultatai</a:t>
            </a:r>
          </a:p>
        </c:rich>
      </c:tx>
      <c:layout/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IIbg!$A$2</c:f>
              <c:strCache>
                <c:ptCount val="1"/>
                <c:pt idx="0">
                  <c:v>I trim. dalykų vidurkiai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IIbg!$B$1:$R$1</c:f>
              <c:strCache>
                <c:ptCount val="17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Pilietiškumo pagrindai</c:v>
                </c:pt>
                <c:pt idx="5">
                  <c:v>Geografija</c:v>
                </c:pt>
                <c:pt idx="6">
                  <c:v>Matematika</c:v>
                </c:pt>
                <c:pt idx="7">
                  <c:v>IT programavimo pradmenys</c:v>
                </c:pt>
                <c:pt idx="8">
                  <c:v>IT el.leidybos pradmenys</c:v>
                </c:pt>
                <c:pt idx="9">
                  <c:v>IT tinklalapių kūrimo pradmenys</c:v>
                </c:pt>
                <c:pt idx="10">
                  <c:v>Biologija</c:v>
                </c:pt>
                <c:pt idx="11">
                  <c:v>Chemija</c:v>
                </c:pt>
                <c:pt idx="12">
                  <c:v>Fizika</c:v>
                </c:pt>
                <c:pt idx="13">
                  <c:v>Muzika</c:v>
                </c:pt>
                <c:pt idx="14">
                  <c:v>Dailė</c:v>
                </c:pt>
                <c:pt idx="15">
                  <c:v>Technologijos</c:v>
                </c:pt>
                <c:pt idx="16">
                  <c:v>Kūno kultūra</c:v>
                </c:pt>
              </c:strCache>
            </c:strRef>
          </c:cat>
          <c:val>
            <c:numRef>
              <c:f>IIbg!$B$2:$R$2</c:f>
              <c:numCache>
                <c:formatCode>[$-1010427]#.##</c:formatCode>
                <c:ptCount val="17"/>
                <c:pt idx="0">
                  <c:v>5.82</c:v>
                </c:pt>
                <c:pt idx="1">
                  <c:v>5.47</c:v>
                </c:pt>
                <c:pt idx="2">
                  <c:v>5.24</c:v>
                </c:pt>
                <c:pt idx="3">
                  <c:v>5.88</c:v>
                </c:pt>
                <c:pt idx="4">
                  <c:v>8.1199999999999992</c:v>
                </c:pt>
                <c:pt idx="5">
                  <c:v>7.35</c:v>
                </c:pt>
                <c:pt idx="6">
                  <c:v>5.24</c:v>
                </c:pt>
                <c:pt idx="7">
                  <c:v>8.33</c:v>
                </c:pt>
                <c:pt idx="8">
                  <c:v>7.5</c:v>
                </c:pt>
                <c:pt idx="9">
                  <c:v>7.5</c:v>
                </c:pt>
                <c:pt idx="10">
                  <c:v>6.35</c:v>
                </c:pt>
                <c:pt idx="11">
                  <c:v>6.29</c:v>
                </c:pt>
                <c:pt idx="12">
                  <c:v>6.41</c:v>
                </c:pt>
                <c:pt idx="13">
                  <c:v>9.35</c:v>
                </c:pt>
                <c:pt idx="14">
                  <c:v>8.8800000000000008</c:v>
                </c:pt>
                <c:pt idx="15">
                  <c:v>8.1199999999999992</c:v>
                </c:pt>
                <c:pt idx="16">
                  <c:v>7.93</c:v>
                </c:pt>
              </c:numCache>
            </c:numRef>
          </c:val>
        </c:ser>
        <c:ser>
          <c:idx val="1"/>
          <c:order val="1"/>
          <c:tx>
            <c:strRef>
              <c:f>IIbg!$A$3</c:f>
              <c:strCache>
                <c:ptCount val="1"/>
                <c:pt idx="0">
                  <c:v>II trim. dalykų vidurkiai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IIbg!$B$1:$R$1</c:f>
              <c:strCache>
                <c:ptCount val="17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Pilietiškumo pagrindai</c:v>
                </c:pt>
                <c:pt idx="5">
                  <c:v>Geografija</c:v>
                </c:pt>
                <c:pt idx="6">
                  <c:v>Matematika</c:v>
                </c:pt>
                <c:pt idx="7">
                  <c:v>IT programavimo pradmenys</c:v>
                </c:pt>
                <c:pt idx="8">
                  <c:v>IT el.leidybos pradmenys</c:v>
                </c:pt>
                <c:pt idx="9">
                  <c:v>IT tinklalapių kūrimo pradmenys</c:v>
                </c:pt>
                <c:pt idx="10">
                  <c:v>Biologija</c:v>
                </c:pt>
                <c:pt idx="11">
                  <c:v>Chemija</c:v>
                </c:pt>
                <c:pt idx="12">
                  <c:v>Fizika</c:v>
                </c:pt>
                <c:pt idx="13">
                  <c:v>Muzika</c:v>
                </c:pt>
                <c:pt idx="14">
                  <c:v>Dailė</c:v>
                </c:pt>
                <c:pt idx="15">
                  <c:v>Technologijos</c:v>
                </c:pt>
                <c:pt idx="16">
                  <c:v>Kūno kultūra</c:v>
                </c:pt>
              </c:strCache>
            </c:strRef>
          </c:cat>
          <c:val>
            <c:numRef>
              <c:f>IIbg!$B$3:$R$3</c:f>
              <c:numCache>
                <c:formatCode>[$-1010427]#.##</c:formatCode>
                <c:ptCount val="17"/>
                <c:pt idx="0">
                  <c:v>5.69</c:v>
                </c:pt>
                <c:pt idx="1">
                  <c:v>5.31</c:v>
                </c:pt>
                <c:pt idx="2">
                  <c:v>5.63</c:v>
                </c:pt>
                <c:pt idx="3">
                  <c:v>5.56</c:v>
                </c:pt>
                <c:pt idx="4">
                  <c:v>7.59</c:v>
                </c:pt>
                <c:pt idx="5">
                  <c:v>6.94</c:v>
                </c:pt>
                <c:pt idx="6">
                  <c:v>5.19</c:v>
                </c:pt>
                <c:pt idx="7">
                  <c:v>8</c:v>
                </c:pt>
                <c:pt idx="8">
                  <c:v>7.5</c:v>
                </c:pt>
                <c:pt idx="9">
                  <c:v>5.5</c:v>
                </c:pt>
                <c:pt idx="10">
                  <c:v>6.13</c:v>
                </c:pt>
                <c:pt idx="11">
                  <c:v>6.75</c:v>
                </c:pt>
                <c:pt idx="12">
                  <c:v>5.94</c:v>
                </c:pt>
                <c:pt idx="13">
                  <c:v>9.31</c:v>
                </c:pt>
                <c:pt idx="14">
                  <c:v>8.94</c:v>
                </c:pt>
                <c:pt idx="15">
                  <c:v>8.06</c:v>
                </c:pt>
                <c:pt idx="16">
                  <c:v>8.67</c:v>
                </c:pt>
              </c:numCache>
            </c:numRef>
          </c:val>
        </c:ser>
        <c:ser>
          <c:idx val="2"/>
          <c:order val="2"/>
          <c:tx>
            <c:strRef>
              <c:f>IIbg!$A$4</c:f>
              <c:strCache>
                <c:ptCount val="1"/>
                <c:pt idx="0">
                  <c:v>I trim. kl. vidurkis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IIbg!$B$1:$R$1</c:f>
              <c:strCache>
                <c:ptCount val="17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Pilietiškumo pagrindai</c:v>
                </c:pt>
                <c:pt idx="5">
                  <c:v>Geografija</c:v>
                </c:pt>
                <c:pt idx="6">
                  <c:v>Matematika</c:v>
                </c:pt>
                <c:pt idx="7">
                  <c:v>IT programavimo pradmenys</c:v>
                </c:pt>
                <c:pt idx="8">
                  <c:v>IT el.leidybos pradmenys</c:v>
                </c:pt>
                <c:pt idx="9">
                  <c:v>IT tinklalapių kūrimo pradmenys</c:v>
                </c:pt>
                <c:pt idx="10">
                  <c:v>Biologija</c:v>
                </c:pt>
                <c:pt idx="11">
                  <c:v>Chemija</c:v>
                </c:pt>
                <c:pt idx="12">
                  <c:v>Fizika</c:v>
                </c:pt>
                <c:pt idx="13">
                  <c:v>Muzika</c:v>
                </c:pt>
                <c:pt idx="14">
                  <c:v>Dailė</c:v>
                </c:pt>
                <c:pt idx="15">
                  <c:v>Technologijos</c:v>
                </c:pt>
                <c:pt idx="16">
                  <c:v>Kūno kultūra</c:v>
                </c:pt>
              </c:strCache>
            </c:strRef>
          </c:cat>
          <c:val>
            <c:numRef>
              <c:f>IIbg!$B$4:$R$4</c:f>
              <c:numCache>
                <c:formatCode>[$-1010427]#.##</c:formatCode>
                <c:ptCount val="17"/>
                <c:pt idx="0">
                  <c:v>6.93</c:v>
                </c:pt>
                <c:pt idx="1">
                  <c:v>6.93</c:v>
                </c:pt>
                <c:pt idx="2">
                  <c:v>6.93</c:v>
                </c:pt>
                <c:pt idx="3">
                  <c:v>6.93</c:v>
                </c:pt>
                <c:pt idx="4">
                  <c:v>6.93</c:v>
                </c:pt>
                <c:pt idx="5">
                  <c:v>6.93</c:v>
                </c:pt>
                <c:pt idx="6">
                  <c:v>6.93</c:v>
                </c:pt>
                <c:pt idx="7">
                  <c:v>6.93</c:v>
                </c:pt>
                <c:pt idx="8">
                  <c:v>6.93</c:v>
                </c:pt>
                <c:pt idx="9">
                  <c:v>6.93</c:v>
                </c:pt>
                <c:pt idx="10">
                  <c:v>6.93</c:v>
                </c:pt>
                <c:pt idx="11">
                  <c:v>6.93</c:v>
                </c:pt>
                <c:pt idx="12">
                  <c:v>6.93</c:v>
                </c:pt>
                <c:pt idx="13">
                  <c:v>6.93</c:v>
                </c:pt>
                <c:pt idx="14">
                  <c:v>6.93</c:v>
                </c:pt>
                <c:pt idx="15">
                  <c:v>6.93</c:v>
                </c:pt>
                <c:pt idx="16">
                  <c:v>6.93</c:v>
                </c:pt>
              </c:numCache>
            </c:numRef>
          </c:val>
        </c:ser>
        <c:ser>
          <c:idx val="3"/>
          <c:order val="3"/>
          <c:tx>
            <c:strRef>
              <c:f>IIbg!$A$5</c:f>
              <c:strCache>
                <c:ptCount val="1"/>
                <c:pt idx="0">
                  <c:v>II trim. kl. vidurkis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IIbg!$B$1:$R$1</c:f>
              <c:strCache>
                <c:ptCount val="17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Pilietiškumo pagrindai</c:v>
                </c:pt>
                <c:pt idx="5">
                  <c:v>Geografija</c:v>
                </c:pt>
                <c:pt idx="6">
                  <c:v>Matematika</c:v>
                </c:pt>
                <c:pt idx="7">
                  <c:v>IT programavimo pradmenys</c:v>
                </c:pt>
                <c:pt idx="8">
                  <c:v>IT el.leidybos pradmenys</c:v>
                </c:pt>
                <c:pt idx="9">
                  <c:v>IT tinklalapių kūrimo pradmenys</c:v>
                </c:pt>
                <c:pt idx="10">
                  <c:v>Biologija</c:v>
                </c:pt>
                <c:pt idx="11">
                  <c:v>Chemija</c:v>
                </c:pt>
                <c:pt idx="12">
                  <c:v>Fizika</c:v>
                </c:pt>
                <c:pt idx="13">
                  <c:v>Muzika</c:v>
                </c:pt>
                <c:pt idx="14">
                  <c:v>Dailė</c:v>
                </c:pt>
                <c:pt idx="15">
                  <c:v>Technologijos</c:v>
                </c:pt>
                <c:pt idx="16">
                  <c:v>Kūno kultūra</c:v>
                </c:pt>
              </c:strCache>
            </c:strRef>
          </c:cat>
          <c:val>
            <c:numRef>
              <c:f>IIbg!$B$5:$R$5</c:f>
              <c:numCache>
                <c:formatCode>[$-1010427]#.##</c:formatCode>
                <c:ptCount val="17"/>
                <c:pt idx="0">
                  <c:v>6.85</c:v>
                </c:pt>
                <c:pt idx="1">
                  <c:v>6.85</c:v>
                </c:pt>
                <c:pt idx="2">
                  <c:v>6.85</c:v>
                </c:pt>
                <c:pt idx="3">
                  <c:v>6.85</c:v>
                </c:pt>
                <c:pt idx="4">
                  <c:v>6.85</c:v>
                </c:pt>
                <c:pt idx="5">
                  <c:v>6.85</c:v>
                </c:pt>
                <c:pt idx="6">
                  <c:v>6.85</c:v>
                </c:pt>
                <c:pt idx="7">
                  <c:v>6.85</c:v>
                </c:pt>
                <c:pt idx="8">
                  <c:v>6.85</c:v>
                </c:pt>
                <c:pt idx="9">
                  <c:v>6.85</c:v>
                </c:pt>
                <c:pt idx="10">
                  <c:v>6.85</c:v>
                </c:pt>
                <c:pt idx="11">
                  <c:v>6.85</c:v>
                </c:pt>
                <c:pt idx="12">
                  <c:v>6.85</c:v>
                </c:pt>
                <c:pt idx="13">
                  <c:v>6.85</c:v>
                </c:pt>
                <c:pt idx="14">
                  <c:v>6.85</c:v>
                </c:pt>
                <c:pt idx="15">
                  <c:v>6.85</c:v>
                </c:pt>
                <c:pt idx="16">
                  <c:v>6.85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9385344"/>
        <c:axId val="19432576"/>
      </c:radarChart>
      <c:catAx>
        <c:axId val="19385344"/>
        <c:scaling>
          <c:orientation val="maxMin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12700">
            <a:noFill/>
          </a:ln>
        </c:spPr>
        <c:txPr>
          <a:bodyPr rot="0" vert="horz"/>
          <a:lstStyle/>
          <a:p>
            <a:pPr>
              <a:defRPr sz="1400" b="1"/>
            </a:pPr>
            <a:endParaRPr lang="lt-LT"/>
          </a:p>
        </c:txPr>
        <c:crossAx val="19432576"/>
        <c:crosses val="autoZero"/>
        <c:auto val="0"/>
        <c:lblAlgn val="ctr"/>
        <c:lblOffset val="100"/>
        <c:noMultiLvlLbl val="0"/>
      </c:catAx>
      <c:valAx>
        <c:axId val="19432576"/>
        <c:scaling>
          <c:orientation val="minMax"/>
          <c:max val="1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lt-LT"/>
          </a:p>
        </c:txPr>
        <c:crossAx val="19385344"/>
        <c:crosses val="autoZero"/>
        <c:crossBetween val="between"/>
        <c:majorUnit val="2"/>
      </c:valAx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lt-LT"/>
        </a:p>
      </c:txPr>
    </c:legend>
    <c:plotVisOnly val="0"/>
    <c:dispBlanksAs val="zero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GB" sz="2000"/>
              <a:t>II</a:t>
            </a:r>
            <a:r>
              <a:rPr lang="lt-LT" sz="2000"/>
              <a:t>I</a:t>
            </a:r>
            <a:r>
              <a:rPr lang="en-GB" sz="2000"/>
              <a:t>g klas</a:t>
            </a:r>
            <a:r>
              <a:rPr lang="lt-LT" sz="2000"/>
              <a:t>ės</a:t>
            </a:r>
            <a:r>
              <a:rPr lang="en-GB" sz="2000"/>
              <a:t> ugdymosi rezultatai</a:t>
            </a:r>
          </a:p>
        </c:rich>
      </c:tx>
      <c:layout/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IIIg!$A$2</c:f>
              <c:strCache>
                <c:ptCount val="1"/>
                <c:pt idx="0">
                  <c:v>I trim. dalykų vidurkiai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IIIg!$B$1:$M$1</c:f>
              <c:strCache>
                <c:ptCount val="12"/>
                <c:pt idx="0">
                  <c:v>Lietuvių k.</c:v>
                </c:pt>
                <c:pt idx="1">
                  <c:v>Anglų k.</c:v>
                </c:pt>
                <c:pt idx="2">
                  <c:v>Istorija</c:v>
                </c:pt>
                <c:pt idx="3">
                  <c:v>Geografija</c:v>
                </c:pt>
                <c:pt idx="4">
                  <c:v>Matematika</c:v>
                </c:pt>
                <c:pt idx="5">
                  <c:v>Biologija</c:v>
                </c:pt>
                <c:pt idx="6">
                  <c:v>Chemija</c:v>
                </c:pt>
                <c:pt idx="7">
                  <c:v>Fizika</c:v>
                </c:pt>
                <c:pt idx="8">
                  <c:v>Dailė</c:v>
                </c:pt>
                <c:pt idx="9">
                  <c:v>Statyba ir medžio darbai</c:v>
                </c:pt>
                <c:pt idx="10">
                  <c:v>Turizmas ir mityba</c:v>
                </c:pt>
                <c:pt idx="11">
                  <c:v>Kūno kultūra</c:v>
                </c:pt>
              </c:strCache>
            </c:strRef>
          </c:cat>
          <c:val>
            <c:numRef>
              <c:f>IIIg!$B$2:$M$2</c:f>
              <c:numCache>
                <c:formatCode>[$-1010427]#.##</c:formatCode>
                <c:ptCount val="12"/>
                <c:pt idx="0">
                  <c:v>5.5</c:v>
                </c:pt>
                <c:pt idx="1">
                  <c:v>5.33</c:v>
                </c:pt>
                <c:pt idx="2">
                  <c:v>5.78</c:v>
                </c:pt>
                <c:pt idx="3">
                  <c:v>5.5</c:v>
                </c:pt>
                <c:pt idx="4">
                  <c:v>5.17</c:v>
                </c:pt>
                <c:pt idx="5">
                  <c:v>4.67</c:v>
                </c:pt>
                <c:pt idx="6">
                  <c:v>5.17</c:v>
                </c:pt>
                <c:pt idx="7">
                  <c:v>5.33</c:v>
                </c:pt>
                <c:pt idx="8">
                  <c:v>9.59</c:v>
                </c:pt>
                <c:pt idx="9">
                  <c:v>8.7799999999999994</c:v>
                </c:pt>
                <c:pt idx="10">
                  <c:v>8.67</c:v>
                </c:pt>
                <c:pt idx="11">
                  <c:v>8.7799999999999994</c:v>
                </c:pt>
              </c:numCache>
            </c:numRef>
          </c:val>
        </c:ser>
        <c:ser>
          <c:idx val="1"/>
          <c:order val="1"/>
          <c:tx>
            <c:strRef>
              <c:f>IIIg!$A$3</c:f>
              <c:strCache>
                <c:ptCount val="1"/>
                <c:pt idx="0">
                  <c:v>II trim. dalykų vidurkiai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IIIg!$B$1:$M$1</c:f>
              <c:strCache>
                <c:ptCount val="12"/>
                <c:pt idx="0">
                  <c:v>Lietuvių k.</c:v>
                </c:pt>
                <c:pt idx="1">
                  <c:v>Anglų k.</c:v>
                </c:pt>
                <c:pt idx="2">
                  <c:v>Istorija</c:v>
                </c:pt>
                <c:pt idx="3">
                  <c:v>Geografija</c:v>
                </c:pt>
                <c:pt idx="4">
                  <c:v>Matematika</c:v>
                </c:pt>
                <c:pt idx="5">
                  <c:v>Biologija</c:v>
                </c:pt>
                <c:pt idx="6">
                  <c:v>Chemija</c:v>
                </c:pt>
                <c:pt idx="7">
                  <c:v>Fizika</c:v>
                </c:pt>
                <c:pt idx="8">
                  <c:v>Dailė</c:v>
                </c:pt>
                <c:pt idx="9">
                  <c:v>Statyba ir medžio darbai</c:v>
                </c:pt>
                <c:pt idx="10">
                  <c:v>Turizmas ir mityba</c:v>
                </c:pt>
                <c:pt idx="11">
                  <c:v>Kūno kultūra</c:v>
                </c:pt>
              </c:strCache>
            </c:strRef>
          </c:cat>
          <c:val>
            <c:numRef>
              <c:f>IIIg!$B$3:$M$3</c:f>
              <c:numCache>
                <c:formatCode>[$-1010427]#.##</c:formatCode>
                <c:ptCount val="12"/>
                <c:pt idx="0">
                  <c:v>5.29</c:v>
                </c:pt>
                <c:pt idx="1">
                  <c:v>5.33</c:v>
                </c:pt>
                <c:pt idx="2">
                  <c:v>5.83</c:v>
                </c:pt>
                <c:pt idx="3">
                  <c:v>5.75</c:v>
                </c:pt>
                <c:pt idx="4">
                  <c:v>4.67</c:v>
                </c:pt>
                <c:pt idx="5">
                  <c:v>5.0599999999999996</c:v>
                </c:pt>
                <c:pt idx="6">
                  <c:v>5</c:v>
                </c:pt>
                <c:pt idx="7">
                  <c:v>5.17</c:v>
                </c:pt>
                <c:pt idx="8">
                  <c:v>9.7100000000000009</c:v>
                </c:pt>
                <c:pt idx="9">
                  <c:v>8.89</c:v>
                </c:pt>
                <c:pt idx="10">
                  <c:v>10</c:v>
                </c:pt>
                <c:pt idx="11">
                  <c:v>8.89</c:v>
                </c:pt>
              </c:numCache>
            </c:numRef>
          </c:val>
        </c:ser>
        <c:ser>
          <c:idx val="2"/>
          <c:order val="2"/>
          <c:tx>
            <c:strRef>
              <c:f>IIIg!$A$4</c:f>
              <c:strCache>
                <c:ptCount val="1"/>
                <c:pt idx="0">
                  <c:v>I trim. kl. vidurkis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IIIg!$B$1:$M$1</c:f>
              <c:strCache>
                <c:ptCount val="12"/>
                <c:pt idx="0">
                  <c:v>Lietuvių k.</c:v>
                </c:pt>
                <c:pt idx="1">
                  <c:v>Anglų k.</c:v>
                </c:pt>
                <c:pt idx="2">
                  <c:v>Istorija</c:v>
                </c:pt>
                <c:pt idx="3">
                  <c:v>Geografija</c:v>
                </c:pt>
                <c:pt idx="4">
                  <c:v>Matematika</c:v>
                </c:pt>
                <c:pt idx="5">
                  <c:v>Biologija</c:v>
                </c:pt>
                <c:pt idx="6">
                  <c:v>Chemija</c:v>
                </c:pt>
                <c:pt idx="7">
                  <c:v>Fizika</c:v>
                </c:pt>
                <c:pt idx="8">
                  <c:v>Dailė</c:v>
                </c:pt>
                <c:pt idx="9">
                  <c:v>Statyba ir medžio darbai</c:v>
                </c:pt>
                <c:pt idx="10">
                  <c:v>Turizmas ir mityba</c:v>
                </c:pt>
                <c:pt idx="11">
                  <c:v>Kūno kultūra</c:v>
                </c:pt>
              </c:strCache>
            </c:strRef>
          </c:cat>
          <c:val>
            <c:numRef>
              <c:f>IIIg!$B$4:$M$4</c:f>
              <c:numCache>
                <c:formatCode>[$-1010427]#.##</c:formatCode>
                <c:ptCount val="12"/>
                <c:pt idx="0">
                  <c:v>6.4</c:v>
                </c:pt>
                <c:pt idx="1">
                  <c:v>6.4</c:v>
                </c:pt>
                <c:pt idx="2">
                  <c:v>6.4</c:v>
                </c:pt>
                <c:pt idx="3">
                  <c:v>6.4</c:v>
                </c:pt>
                <c:pt idx="4">
                  <c:v>6.4</c:v>
                </c:pt>
                <c:pt idx="5">
                  <c:v>6.4</c:v>
                </c:pt>
                <c:pt idx="6">
                  <c:v>6.4</c:v>
                </c:pt>
                <c:pt idx="7">
                  <c:v>6.4</c:v>
                </c:pt>
                <c:pt idx="8">
                  <c:v>6.4</c:v>
                </c:pt>
                <c:pt idx="9">
                  <c:v>6.4</c:v>
                </c:pt>
                <c:pt idx="10">
                  <c:v>6.4</c:v>
                </c:pt>
                <c:pt idx="11">
                  <c:v>6.4</c:v>
                </c:pt>
              </c:numCache>
            </c:numRef>
          </c:val>
        </c:ser>
        <c:ser>
          <c:idx val="3"/>
          <c:order val="3"/>
          <c:tx>
            <c:strRef>
              <c:f>IIIg!$A$5</c:f>
              <c:strCache>
                <c:ptCount val="1"/>
                <c:pt idx="0">
                  <c:v>II trim. kl. vidurkis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IIIg!$B$1:$M$1</c:f>
              <c:strCache>
                <c:ptCount val="12"/>
                <c:pt idx="0">
                  <c:v>Lietuvių k.</c:v>
                </c:pt>
                <c:pt idx="1">
                  <c:v>Anglų k.</c:v>
                </c:pt>
                <c:pt idx="2">
                  <c:v>Istorija</c:v>
                </c:pt>
                <c:pt idx="3">
                  <c:v>Geografija</c:v>
                </c:pt>
                <c:pt idx="4">
                  <c:v>Matematika</c:v>
                </c:pt>
                <c:pt idx="5">
                  <c:v>Biologija</c:v>
                </c:pt>
                <c:pt idx="6">
                  <c:v>Chemija</c:v>
                </c:pt>
                <c:pt idx="7">
                  <c:v>Fizika</c:v>
                </c:pt>
                <c:pt idx="8">
                  <c:v>Dailė</c:v>
                </c:pt>
                <c:pt idx="9">
                  <c:v>Statyba ir medžio darbai</c:v>
                </c:pt>
                <c:pt idx="10">
                  <c:v>Turizmas ir mityba</c:v>
                </c:pt>
                <c:pt idx="11">
                  <c:v>Kūno kultūra</c:v>
                </c:pt>
              </c:strCache>
            </c:strRef>
          </c:cat>
          <c:val>
            <c:numRef>
              <c:f>IIIg!$B$5:$M$5</c:f>
              <c:numCache>
                <c:formatCode>[$-1010427]#.##</c:formatCode>
                <c:ptCount val="12"/>
                <c:pt idx="0">
                  <c:v>6.46</c:v>
                </c:pt>
                <c:pt idx="1">
                  <c:v>6.46</c:v>
                </c:pt>
                <c:pt idx="2">
                  <c:v>6.46</c:v>
                </c:pt>
                <c:pt idx="3">
                  <c:v>6.46</c:v>
                </c:pt>
                <c:pt idx="4">
                  <c:v>6.46</c:v>
                </c:pt>
                <c:pt idx="5">
                  <c:v>6.46</c:v>
                </c:pt>
                <c:pt idx="6">
                  <c:v>6.46</c:v>
                </c:pt>
                <c:pt idx="7">
                  <c:v>6.46</c:v>
                </c:pt>
                <c:pt idx="8">
                  <c:v>6.46</c:v>
                </c:pt>
                <c:pt idx="9">
                  <c:v>6.46</c:v>
                </c:pt>
                <c:pt idx="10">
                  <c:v>6.46</c:v>
                </c:pt>
                <c:pt idx="11">
                  <c:v>6.46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0057472"/>
        <c:axId val="21090688"/>
      </c:radarChart>
      <c:catAx>
        <c:axId val="20057472"/>
        <c:scaling>
          <c:orientation val="maxMin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12700">
            <a:noFill/>
          </a:ln>
        </c:spPr>
        <c:txPr>
          <a:bodyPr rot="0" vert="horz"/>
          <a:lstStyle/>
          <a:p>
            <a:pPr>
              <a:defRPr sz="1400" b="1"/>
            </a:pPr>
            <a:endParaRPr lang="lt-LT"/>
          </a:p>
        </c:txPr>
        <c:crossAx val="21090688"/>
        <c:crosses val="autoZero"/>
        <c:auto val="0"/>
        <c:lblAlgn val="ctr"/>
        <c:lblOffset val="100"/>
        <c:noMultiLvlLbl val="0"/>
      </c:catAx>
      <c:valAx>
        <c:axId val="21090688"/>
        <c:scaling>
          <c:orientation val="minMax"/>
          <c:max val="1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lt-LT"/>
          </a:p>
        </c:txPr>
        <c:crossAx val="20057472"/>
        <c:crosses val="autoZero"/>
        <c:crossBetween val="between"/>
        <c:majorUnit val="2"/>
      </c:valAx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lt-LT"/>
        </a:p>
      </c:txPr>
    </c:legend>
    <c:plotVisOnly val="0"/>
    <c:dispBlanksAs val="zero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GB" sz="2000"/>
              <a:t>I</a:t>
            </a:r>
            <a:r>
              <a:rPr lang="lt-LT" sz="2000"/>
              <a:t>V</a:t>
            </a:r>
            <a:r>
              <a:rPr lang="en-GB" sz="2000"/>
              <a:t>g klas</a:t>
            </a:r>
            <a:r>
              <a:rPr lang="lt-LT" sz="2000"/>
              <a:t>ės</a:t>
            </a:r>
            <a:r>
              <a:rPr lang="en-GB" sz="2000"/>
              <a:t> ugdymosi rezultatai</a:t>
            </a:r>
          </a:p>
        </c:rich>
      </c:tx>
      <c:layout/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IVg!$A$2</c:f>
              <c:strCache>
                <c:ptCount val="1"/>
                <c:pt idx="0">
                  <c:v>I trim. dalykų vidurkiai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IVg!$B$1:$N$1</c:f>
              <c:strCache>
                <c:ptCount val="13"/>
                <c:pt idx="0">
                  <c:v>Lietuvių k.</c:v>
                </c:pt>
                <c:pt idx="1">
                  <c:v>Anglų k.</c:v>
                </c:pt>
                <c:pt idx="2">
                  <c:v>Istorija</c:v>
                </c:pt>
                <c:pt idx="3">
                  <c:v>Geografija</c:v>
                </c:pt>
                <c:pt idx="4">
                  <c:v>Matematika</c:v>
                </c:pt>
                <c:pt idx="5">
                  <c:v>IT</c:v>
                </c:pt>
                <c:pt idx="6">
                  <c:v>Biologija</c:v>
                </c:pt>
                <c:pt idx="7">
                  <c:v>Chemija</c:v>
                </c:pt>
                <c:pt idx="8">
                  <c:v>Fizika</c:v>
                </c:pt>
                <c:pt idx="9">
                  <c:v>Dailė</c:v>
                </c:pt>
                <c:pt idx="10">
                  <c:v>Statyba ir medžio darbai</c:v>
                </c:pt>
                <c:pt idx="11">
                  <c:v>Turizmas ir mityba</c:v>
                </c:pt>
                <c:pt idx="12">
                  <c:v>Kūno kultūra</c:v>
                </c:pt>
              </c:strCache>
            </c:strRef>
          </c:cat>
          <c:val>
            <c:numRef>
              <c:f>IVg!$B$2:$N$2</c:f>
              <c:numCache>
                <c:formatCode>[$-1010427]#.##</c:formatCode>
                <c:ptCount val="13"/>
                <c:pt idx="0">
                  <c:v>6.32</c:v>
                </c:pt>
                <c:pt idx="1">
                  <c:v>6.05</c:v>
                </c:pt>
                <c:pt idx="2">
                  <c:v>6.58</c:v>
                </c:pt>
                <c:pt idx="3">
                  <c:v>7.91</c:v>
                </c:pt>
                <c:pt idx="4">
                  <c:v>6.05</c:v>
                </c:pt>
                <c:pt idx="5">
                  <c:v>8.6999999999999993</c:v>
                </c:pt>
                <c:pt idx="6">
                  <c:v>6.61</c:v>
                </c:pt>
                <c:pt idx="7">
                  <c:v>7.33</c:v>
                </c:pt>
                <c:pt idx="8">
                  <c:v>6.54</c:v>
                </c:pt>
                <c:pt idx="9">
                  <c:v>9.6300000000000008</c:v>
                </c:pt>
                <c:pt idx="10">
                  <c:v>9.14</c:v>
                </c:pt>
                <c:pt idx="11">
                  <c:v>9.8000000000000007</c:v>
                </c:pt>
                <c:pt idx="12">
                  <c:v>9.32</c:v>
                </c:pt>
              </c:numCache>
            </c:numRef>
          </c:val>
        </c:ser>
        <c:ser>
          <c:idx val="1"/>
          <c:order val="1"/>
          <c:tx>
            <c:strRef>
              <c:f>IVg!$A$3</c:f>
              <c:strCache>
                <c:ptCount val="1"/>
                <c:pt idx="0">
                  <c:v>II trim. dalykų vidurkiai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IVg!$B$1:$N$1</c:f>
              <c:strCache>
                <c:ptCount val="13"/>
                <c:pt idx="0">
                  <c:v>Lietuvių k.</c:v>
                </c:pt>
                <c:pt idx="1">
                  <c:v>Anglų k.</c:v>
                </c:pt>
                <c:pt idx="2">
                  <c:v>Istorija</c:v>
                </c:pt>
                <c:pt idx="3">
                  <c:v>Geografija</c:v>
                </c:pt>
                <c:pt idx="4">
                  <c:v>Matematika</c:v>
                </c:pt>
                <c:pt idx="5">
                  <c:v>IT</c:v>
                </c:pt>
                <c:pt idx="6">
                  <c:v>Biologija</c:v>
                </c:pt>
                <c:pt idx="7">
                  <c:v>Chemija</c:v>
                </c:pt>
                <c:pt idx="8">
                  <c:v>Fizika</c:v>
                </c:pt>
                <c:pt idx="9">
                  <c:v>Dailė</c:v>
                </c:pt>
                <c:pt idx="10">
                  <c:v>Statyba ir medžio darbai</c:v>
                </c:pt>
                <c:pt idx="11">
                  <c:v>Turizmas ir mityba</c:v>
                </c:pt>
                <c:pt idx="12">
                  <c:v>Kūno kultūra</c:v>
                </c:pt>
              </c:strCache>
            </c:strRef>
          </c:cat>
          <c:val>
            <c:numRef>
              <c:f>IVg!$B$3:$N$3</c:f>
              <c:numCache>
                <c:formatCode>[$-1010427]#.##</c:formatCode>
                <c:ptCount val="13"/>
                <c:pt idx="0">
                  <c:v>6.5</c:v>
                </c:pt>
                <c:pt idx="1">
                  <c:v>5.32</c:v>
                </c:pt>
                <c:pt idx="2">
                  <c:v>6.32</c:v>
                </c:pt>
                <c:pt idx="3">
                  <c:v>8.27</c:v>
                </c:pt>
                <c:pt idx="4">
                  <c:v>6.14</c:v>
                </c:pt>
                <c:pt idx="5">
                  <c:v>7.7</c:v>
                </c:pt>
                <c:pt idx="6">
                  <c:v>6.5</c:v>
                </c:pt>
                <c:pt idx="7">
                  <c:v>7.17</c:v>
                </c:pt>
                <c:pt idx="8">
                  <c:v>5.92</c:v>
                </c:pt>
                <c:pt idx="9">
                  <c:v>9.56</c:v>
                </c:pt>
                <c:pt idx="10">
                  <c:v>9.7100000000000009</c:v>
                </c:pt>
                <c:pt idx="11">
                  <c:v>9.5299999999999994</c:v>
                </c:pt>
                <c:pt idx="12">
                  <c:v>9.77</c:v>
                </c:pt>
              </c:numCache>
            </c:numRef>
          </c:val>
        </c:ser>
        <c:ser>
          <c:idx val="2"/>
          <c:order val="2"/>
          <c:tx>
            <c:strRef>
              <c:f>IVg!$A$4</c:f>
              <c:strCache>
                <c:ptCount val="1"/>
                <c:pt idx="0">
                  <c:v>I trim. kl. vidurkis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IVg!$B$1:$N$1</c:f>
              <c:strCache>
                <c:ptCount val="13"/>
                <c:pt idx="0">
                  <c:v>Lietuvių k.</c:v>
                </c:pt>
                <c:pt idx="1">
                  <c:v>Anglų k.</c:v>
                </c:pt>
                <c:pt idx="2">
                  <c:v>Istorija</c:v>
                </c:pt>
                <c:pt idx="3">
                  <c:v>Geografija</c:v>
                </c:pt>
                <c:pt idx="4">
                  <c:v>Matematika</c:v>
                </c:pt>
                <c:pt idx="5">
                  <c:v>IT</c:v>
                </c:pt>
                <c:pt idx="6">
                  <c:v>Biologija</c:v>
                </c:pt>
                <c:pt idx="7">
                  <c:v>Chemija</c:v>
                </c:pt>
                <c:pt idx="8">
                  <c:v>Fizika</c:v>
                </c:pt>
                <c:pt idx="9">
                  <c:v>Dailė</c:v>
                </c:pt>
                <c:pt idx="10">
                  <c:v>Statyba ir medžio darbai</c:v>
                </c:pt>
                <c:pt idx="11">
                  <c:v>Turizmas ir mityba</c:v>
                </c:pt>
                <c:pt idx="12">
                  <c:v>Kūno kultūra</c:v>
                </c:pt>
              </c:strCache>
            </c:strRef>
          </c:cat>
          <c:val>
            <c:numRef>
              <c:f>IVg!$B$4:$N$4</c:f>
              <c:numCache>
                <c:formatCode>[$-1010427]#.##</c:formatCode>
                <c:ptCount val="13"/>
                <c:pt idx="0">
                  <c:v>7.41</c:v>
                </c:pt>
                <c:pt idx="1">
                  <c:v>7.41</c:v>
                </c:pt>
                <c:pt idx="2">
                  <c:v>7.41</c:v>
                </c:pt>
                <c:pt idx="3">
                  <c:v>7.41</c:v>
                </c:pt>
                <c:pt idx="4">
                  <c:v>7.41</c:v>
                </c:pt>
                <c:pt idx="5">
                  <c:v>7.41</c:v>
                </c:pt>
                <c:pt idx="6">
                  <c:v>7.41</c:v>
                </c:pt>
                <c:pt idx="7">
                  <c:v>7.41</c:v>
                </c:pt>
                <c:pt idx="8">
                  <c:v>7.41</c:v>
                </c:pt>
                <c:pt idx="9">
                  <c:v>7.41</c:v>
                </c:pt>
                <c:pt idx="10">
                  <c:v>7.41</c:v>
                </c:pt>
                <c:pt idx="11">
                  <c:v>7.41</c:v>
                </c:pt>
                <c:pt idx="12">
                  <c:v>7.41</c:v>
                </c:pt>
              </c:numCache>
            </c:numRef>
          </c:val>
        </c:ser>
        <c:ser>
          <c:idx val="3"/>
          <c:order val="3"/>
          <c:tx>
            <c:strRef>
              <c:f>IVg!$A$5</c:f>
              <c:strCache>
                <c:ptCount val="1"/>
                <c:pt idx="0">
                  <c:v>II trim. kl. vidurkis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IVg!$B$1:$N$1</c:f>
              <c:strCache>
                <c:ptCount val="13"/>
                <c:pt idx="0">
                  <c:v>Lietuvių k.</c:v>
                </c:pt>
                <c:pt idx="1">
                  <c:v>Anglų k.</c:v>
                </c:pt>
                <c:pt idx="2">
                  <c:v>Istorija</c:v>
                </c:pt>
                <c:pt idx="3">
                  <c:v>Geografija</c:v>
                </c:pt>
                <c:pt idx="4">
                  <c:v>Matematika</c:v>
                </c:pt>
                <c:pt idx="5">
                  <c:v>IT</c:v>
                </c:pt>
                <c:pt idx="6">
                  <c:v>Biologija</c:v>
                </c:pt>
                <c:pt idx="7">
                  <c:v>Chemija</c:v>
                </c:pt>
                <c:pt idx="8">
                  <c:v>Fizika</c:v>
                </c:pt>
                <c:pt idx="9">
                  <c:v>Dailė</c:v>
                </c:pt>
                <c:pt idx="10">
                  <c:v>Statyba ir medžio darbai</c:v>
                </c:pt>
                <c:pt idx="11">
                  <c:v>Turizmas ir mityba</c:v>
                </c:pt>
                <c:pt idx="12">
                  <c:v>Kūno kultūra</c:v>
                </c:pt>
              </c:strCache>
            </c:strRef>
          </c:cat>
          <c:val>
            <c:numRef>
              <c:f>IVg!$B$5:$N$5</c:f>
              <c:numCache>
                <c:formatCode>[$-1010427]#.##</c:formatCode>
                <c:ptCount val="13"/>
                <c:pt idx="0">
                  <c:v>7.3</c:v>
                </c:pt>
                <c:pt idx="1">
                  <c:v>7.3</c:v>
                </c:pt>
                <c:pt idx="2">
                  <c:v>7.3</c:v>
                </c:pt>
                <c:pt idx="3">
                  <c:v>7.3</c:v>
                </c:pt>
                <c:pt idx="4">
                  <c:v>7.3</c:v>
                </c:pt>
                <c:pt idx="5">
                  <c:v>7.3</c:v>
                </c:pt>
                <c:pt idx="6">
                  <c:v>7.3</c:v>
                </c:pt>
                <c:pt idx="7">
                  <c:v>7.3</c:v>
                </c:pt>
                <c:pt idx="8">
                  <c:v>7.3</c:v>
                </c:pt>
                <c:pt idx="9">
                  <c:v>7.3</c:v>
                </c:pt>
                <c:pt idx="10">
                  <c:v>7.3</c:v>
                </c:pt>
                <c:pt idx="11">
                  <c:v>7.3</c:v>
                </c:pt>
                <c:pt idx="12">
                  <c:v>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9995648"/>
        <c:axId val="20004224"/>
      </c:radarChart>
      <c:catAx>
        <c:axId val="19995648"/>
        <c:scaling>
          <c:orientation val="maxMin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12700">
            <a:noFill/>
          </a:ln>
        </c:spPr>
        <c:txPr>
          <a:bodyPr rot="0" vert="horz"/>
          <a:lstStyle/>
          <a:p>
            <a:pPr>
              <a:defRPr sz="1400" b="1"/>
            </a:pPr>
            <a:endParaRPr lang="lt-LT"/>
          </a:p>
        </c:txPr>
        <c:crossAx val="20004224"/>
        <c:crosses val="autoZero"/>
        <c:auto val="0"/>
        <c:lblAlgn val="ctr"/>
        <c:lblOffset val="100"/>
        <c:noMultiLvlLbl val="0"/>
      </c:catAx>
      <c:valAx>
        <c:axId val="20004224"/>
        <c:scaling>
          <c:orientation val="minMax"/>
          <c:max val="1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lt-LT"/>
          </a:p>
        </c:txPr>
        <c:crossAx val="19995648"/>
        <c:crosses val="autoZero"/>
        <c:crossBetween val="between"/>
        <c:majorUnit val="2"/>
      </c:valAx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lt-LT"/>
        </a:p>
      </c:txPr>
    </c:legend>
    <c:plotVisOnly val="0"/>
    <c:dispBlanksAs val="zero"/>
    <c:showDLblsOverMax val="0"/>
  </c:chart>
  <c:txPr>
    <a:bodyPr/>
    <a:lstStyle/>
    <a:p>
      <a:pPr>
        <a:defRPr sz="1400"/>
      </a:pPr>
      <a:endParaRPr lang="lt-L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Lapas1!$B$2</c:f>
              <c:strCache>
                <c:ptCount val="1"/>
                <c:pt idx="0">
                  <c:v>I trim. Praleistų pamokų skaičius vienam mokiniui</c:v>
                </c:pt>
              </c:strCache>
            </c:strRef>
          </c:tx>
          <c:marker>
            <c:symbol val="none"/>
          </c:marker>
          <c:cat>
            <c:strRef>
              <c:f>Lapas1!$A$3:$A$15</c:f>
              <c:strCache>
                <c:ptCount val="13"/>
                <c:pt idx="0">
                  <c:v>1 kl.</c:v>
                </c:pt>
                <c:pt idx="1">
                  <c:v>2 kl.</c:v>
                </c:pt>
                <c:pt idx="2">
                  <c:v>3 kl.</c:v>
                </c:pt>
                <c:pt idx="3">
                  <c:v>4 kl.</c:v>
                </c:pt>
                <c:pt idx="4">
                  <c:v>5 kl.</c:v>
                </c:pt>
                <c:pt idx="5">
                  <c:v>6 kl.</c:v>
                </c:pt>
                <c:pt idx="6">
                  <c:v>7 kl.</c:v>
                </c:pt>
                <c:pt idx="7">
                  <c:v>8 kl.</c:v>
                </c:pt>
                <c:pt idx="8">
                  <c:v>Ig kl.</c:v>
                </c:pt>
                <c:pt idx="9">
                  <c:v>IIag kl.</c:v>
                </c:pt>
                <c:pt idx="10">
                  <c:v>IIbg kl.</c:v>
                </c:pt>
                <c:pt idx="11">
                  <c:v>IIIg kl</c:v>
                </c:pt>
                <c:pt idx="12">
                  <c:v>IVg kl.</c:v>
                </c:pt>
              </c:strCache>
            </c:strRef>
          </c:cat>
          <c:val>
            <c:numRef>
              <c:f>Lapas1!$B$3:$B$15</c:f>
              <c:numCache>
                <c:formatCode>General</c:formatCode>
                <c:ptCount val="13"/>
                <c:pt idx="0">
                  <c:v>9</c:v>
                </c:pt>
                <c:pt idx="1">
                  <c:v>3.07</c:v>
                </c:pt>
                <c:pt idx="2">
                  <c:v>1.8</c:v>
                </c:pt>
                <c:pt idx="3">
                  <c:v>3.55</c:v>
                </c:pt>
                <c:pt idx="4">
                  <c:v>14.5</c:v>
                </c:pt>
                <c:pt idx="5">
                  <c:v>6.67</c:v>
                </c:pt>
                <c:pt idx="6">
                  <c:v>10.11</c:v>
                </c:pt>
                <c:pt idx="7">
                  <c:v>13.78</c:v>
                </c:pt>
                <c:pt idx="8">
                  <c:v>15.25</c:v>
                </c:pt>
                <c:pt idx="9">
                  <c:v>16.12</c:v>
                </c:pt>
                <c:pt idx="10">
                  <c:v>20.47</c:v>
                </c:pt>
                <c:pt idx="11">
                  <c:v>16.170000000000002</c:v>
                </c:pt>
                <c:pt idx="12">
                  <c:v>8.32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Lapas1!$C$2</c:f>
              <c:strCache>
                <c:ptCount val="1"/>
                <c:pt idx="0">
                  <c:v>I trim. Nepateisintų pamokų skaičius vienam mokiniui</c:v>
                </c:pt>
              </c:strCache>
            </c:strRef>
          </c:tx>
          <c:marker>
            <c:symbol val="none"/>
          </c:marker>
          <c:cat>
            <c:strRef>
              <c:f>Lapas1!$A$3:$A$15</c:f>
              <c:strCache>
                <c:ptCount val="13"/>
                <c:pt idx="0">
                  <c:v>1 kl.</c:v>
                </c:pt>
                <c:pt idx="1">
                  <c:v>2 kl.</c:v>
                </c:pt>
                <c:pt idx="2">
                  <c:v>3 kl.</c:v>
                </c:pt>
                <c:pt idx="3">
                  <c:v>4 kl.</c:v>
                </c:pt>
                <c:pt idx="4">
                  <c:v>5 kl.</c:v>
                </c:pt>
                <c:pt idx="5">
                  <c:v>6 kl.</c:v>
                </c:pt>
                <c:pt idx="6">
                  <c:v>7 kl.</c:v>
                </c:pt>
                <c:pt idx="7">
                  <c:v>8 kl.</c:v>
                </c:pt>
                <c:pt idx="8">
                  <c:v>Ig kl.</c:v>
                </c:pt>
                <c:pt idx="9">
                  <c:v>IIag kl.</c:v>
                </c:pt>
                <c:pt idx="10">
                  <c:v>IIbg kl.</c:v>
                </c:pt>
                <c:pt idx="11">
                  <c:v>IIIg kl</c:v>
                </c:pt>
                <c:pt idx="12">
                  <c:v>IVg kl.</c:v>
                </c:pt>
              </c:strCache>
            </c:strRef>
          </c:cat>
          <c:val>
            <c:numRef>
              <c:f>Lapas1!$C$3:$C$15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1.2</c:v>
                </c:pt>
                <c:pt idx="6">
                  <c:v>0</c:v>
                </c:pt>
                <c:pt idx="7">
                  <c:v>1.1100000000000001</c:v>
                </c:pt>
                <c:pt idx="8">
                  <c:v>3.75</c:v>
                </c:pt>
                <c:pt idx="9">
                  <c:v>4.88</c:v>
                </c:pt>
                <c:pt idx="10">
                  <c:v>5.59</c:v>
                </c:pt>
                <c:pt idx="11">
                  <c:v>1.94</c:v>
                </c:pt>
                <c:pt idx="12">
                  <c:v>0.23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Lapas1!$D$2</c:f>
              <c:strCache>
                <c:ptCount val="1"/>
                <c:pt idx="0">
                  <c:v>II trim. Praleistų pamokų skaičius vienam mokiniui</c:v>
                </c:pt>
              </c:strCache>
            </c:strRef>
          </c:tx>
          <c:marker>
            <c:symbol val="none"/>
          </c:marker>
          <c:cat>
            <c:strRef>
              <c:f>Lapas1!$A$3:$A$15</c:f>
              <c:strCache>
                <c:ptCount val="13"/>
                <c:pt idx="0">
                  <c:v>1 kl.</c:v>
                </c:pt>
                <c:pt idx="1">
                  <c:v>2 kl.</c:v>
                </c:pt>
                <c:pt idx="2">
                  <c:v>3 kl.</c:v>
                </c:pt>
                <c:pt idx="3">
                  <c:v>4 kl.</c:v>
                </c:pt>
                <c:pt idx="4">
                  <c:v>5 kl.</c:v>
                </c:pt>
                <c:pt idx="5">
                  <c:v>6 kl.</c:v>
                </c:pt>
                <c:pt idx="6">
                  <c:v>7 kl.</c:v>
                </c:pt>
                <c:pt idx="7">
                  <c:v>8 kl.</c:v>
                </c:pt>
                <c:pt idx="8">
                  <c:v>Ig kl.</c:v>
                </c:pt>
                <c:pt idx="9">
                  <c:v>IIag kl.</c:v>
                </c:pt>
                <c:pt idx="10">
                  <c:v>IIbg kl.</c:v>
                </c:pt>
                <c:pt idx="11">
                  <c:v>IIIg kl</c:v>
                </c:pt>
                <c:pt idx="12">
                  <c:v>IVg kl.</c:v>
                </c:pt>
              </c:strCache>
            </c:strRef>
          </c:cat>
          <c:val>
            <c:numRef>
              <c:f>Lapas1!$D$3:$D$15</c:f>
              <c:numCache>
                <c:formatCode>General</c:formatCode>
                <c:ptCount val="13"/>
                <c:pt idx="0">
                  <c:v>19.100000000000001</c:v>
                </c:pt>
                <c:pt idx="1">
                  <c:v>9.7899999999999991</c:v>
                </c:pt>
                <c:pt idx="2">
                  <c:v>6.5</c:v>
                </c:pt>
                <c:pt idx="3">
                  <c:v>9.33</c:v>
                </c:pt>
                <c:pt idx="4">
                  <c:v>15.73</c:v>
                </c:pt>
                <c:pt idx="5">
                  <c:v>9</c:v>
                </c:pt>
                <c:pt idx="6">
                  <c:v>12.12</c:v>
                </c:pt>
                <c:pt idx="7">
                  <c:v>16.39</c:v>
                </c:pt>
                <c:pt idx="8">
                  <c:v>17.68</c:v>
                </c:pt>
                <c:pt idx="9">
                  <c:v>19.940000000000001</c:v>
                </c:pt>
                <c:pt idx="10">
                  <c:v>31.35</c:v>
                </c:pt>
                <c:pt idx="11">
                  <c:v>19.329999999999998</c:v>
                </c:pt>
                <c:pt idx="12">
                  <c:v>8.59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Lapas1!$E$2</c:f>
              <c:strCache>
                <c:ptCount val="1"/>
                <c:pt idx="0">
                  <c:v>II trim. Nepateisintų pamokų skaičius vienam mokiniui</c:v>
                </c:pt>
              </c:strCache>
            </c:strRef>
          </c:tx>
          <c:marker>
            <c:symbol val="none"/>
          </c:marker>
          <c:cat>
            <c:strRef>
              <c:f>Lapas1!$A$3:$A$15</c:f>
              <c:strCache>
                <c:ptCount val="13"/>
                <c:pt idx="0">
                  <c:v>1 kl.</c:v>
                </c:pt>
                <c:pt idx="1">
                  <c:v>2 kl.</c:v>
                </c:pt>
                <c:pt idx="2">
                  <c:v>3 kl.</c:v>
                </c:pt>
                <c:pt idx="3">
                  <c:v>4 kl.</c:v>
                </c:pt>
                <c:pt idx="4">
                  <c:v>5 kl.</c:v>
                </c:pt>
                <c:pt idx="5">
                  <c:v>6 kl.</c:v>
                </c:pt>
                <c:pt idx="6">
                  <c:v>7 kl.</c:v>
                </c:pt>
                <c:pt idx="7">
                  <c:v>8 kl.</c:v>
                </c:pt>
                <c:pt idx="8">
                  <c:v>Ig kl.</c:v>
                </c:pt>
                <c:pt idx="9">
                  <c:v>IIag kl.</c:v>
                </c:pt>
                <c:pt idx="10">
                  <c:v>IIbg kl.</c:v>
                </c:pt>
                <c:pt idx="11">
                  <c:v>IIIg kl</c:v>
                </c:pt>
                <c:pt idx="12">
                  <c:v>IVg kl.</c:v>
                </c:pt>
              </c:strCache>
            </c:strRef>
          </c:cat>
          <c:val>
            <c:numRef>
              <c:f>Lapas1!$E$3:$E$15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2.09</c:v>
                </c:pt>
                <c:pt idx="5">
                  <c:v>0.5</c:v>
                </c:pt>
                <c:pt idx="6">
                  <c:v>0</c:v>
                </c:pt>
                <c:pt idx="7">
                  <c:v>0.17</c:v>
                </c:pt>
                <c:pt idx="8">
                  <c:v>0</c:v>
                </c:pt>
                <c:pt idx="9">
                  <c:v>5.65</c:v>
                </c:pt>
                <c:pt idx="10">
                  <c:v>4.47</c:v>
                </c:pt>
                <c:pt idx="11">
                  <c:v>1.67</c:v>
                </c:pt>
                <c:pt idx="12">
                  <c:v>2.36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189184"/>
        <c:axId val="214190720"/>
      </c:lineChart>
      <c:catAx>
        <c:axId val="214189184"/>
        <c:scaling>
          <c:orientation val="minMax"/>
        </c:scaling>
        <c:delete val="0"/>
        <c:axPos val="b"/>
        <c:majorTickMark val="out"/>
        <c:minorTickMark val="none"/>
        <c:tickLblPos val="nextTo"/>
        <c:crossAx val="214190720"/>
        <c:crosses val="autoZero"/>
        <c:auto val="1"/>
        <c:lblAlgn val="ctr"/>
        <c:lblOffset val="100"/>
        <c:noMultiLvlLbl val="0"/>
      </c:catAx>
      <c:valAx>
        <c:axId val="214190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18918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39238845144354E-2"/>
          <c:y val="0.15451060922257276"/>
          <c:w val="0.943031131525226"/>
          <c:h val="0.74997077969925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I trim.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3000" b="1"/>
                    </a:pPr>
                    <a:r>
                      <a:rPr lang="lt-LT" sz="3000" b="1" dirty="0" smtClean="0"/>
                      <a:t>4</a:t>
                    </a:r>
                    <a:endParaRPr lang="en-US" sz="3000" b="1" dirty="0"/>
                  </a:p>
                </c:rich>
              </c:tx>
              <c:numFmt formatCode="General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lt-LT" sz="3200" b="1" dirty="0" smtClean="0"/>
                      <a:t>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lt-LT" sz="3200" b="1" dirty="0" smtClean="0"/>
                      <a:t>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Lapas1!$A$2:$A$4</c:f>
              <c:strCache>
                <c:ptCount val="3"/>
                <c:pt idx="0">
                  <c:v>Aukšt.lygmuo</c:v>
                </c:pt>
                <c:pt idx="1">
                  <c:v>Pagr.lygmuo</c:v>
                </c:pt>
                <c:pt idx="2">
                  <c:v>Pat.lygmuo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4</c:v>
                </c:pt>
                <c:pt idx="1">
                  <c:v>37</c:v>
                </c:pt>
                <c:pt idx="2">
                  <c:v>16</c:v>
                </c:pt>
              </c:numCache>
            </c:numRef>
          </c:val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II trim.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400" b="1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Lapas1!$A$2:$A$4</c:f>
              <c:strCache>
                <c:ptCount val="3"/>
                <c:pt idx="0">
                  <c:v>Aukšt.lygmuo</c:v>
                </c:pt>
                <c:pt idx="1">
                  <c:v>Pagr.lygmuo</c:v>
                </c:pt>
                <c:pt idx="2">
                  <c:v>Pat.lygmuo</c:v>
                </c:pt>
              </c:strCache>
            </c:strRef>
          </c:cat>
          <c:val>
            <c:numRef>
              <c:f>Lapas1!$C$2:$C$4</c:f>
              <c:numCache>
                <c:formatCode>General</c:formatCode>
                <c:ptCount val="3"/>
                <c:pt idx="0">
                  <c:v>7</c:v>
                </c:pt>
                <c:pt idx="1">
                  <c:v>38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90144"/>
        <c:axId val="123591680"/>
      </c:barChart>
      <c:catAx>
        <c:axId val="123590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lt-LT"/>
          </a:p>
        </c:txPr>
        <c:crossAx val="123591680"/>
        <c:crosses val="autoZero"/>
        <c:auto val="1"/>
        <c:lblAlgn val="ctr"/>
        <c:lblOffset val="100"/>
        <c:noMultiLvlLbl val="0"/>
      </c:catAx>
      <c:valAx>
        <c:axId val="12359168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lt-LT" dirty="0" smtClean="0"/>
                  <a:t>Viso </a:t>
                </a:r>
                <a:r>
                  <a:rPr lang="lt-LT" dirty="0" err="1" smtClean="0"/>
                  <a:t>koncentre</a:t>
                </a:r>
                <a:r>
                  <a:rPr lang="lt-LT" dirty="0" smtClean="0"/>
                  <a:t> – 59 mokiniai</a:t>
                </a:r>
                <a:endParaRPr lang="lt-LT" dirty="0"/>
              </a:p>
            </c:rich>
          </c:tx>
          <c:layout>
            <c:manualLayout>
              <c:xMode val="edge"/>
              <c:yMode val="edge"/>
              <c:x val="2.9198533806294544E-2"/>
              <c:y val="7.4640397466710171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lt-LT"/>
          </a:p>
        </c:txPr>
        <c:crossAx val="1235901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39238845144354E-2"/>
          <c:y val="0.15451060922257276"/>
          <c:w val="0.943031131525226"/>
          <c:h val="0.74997077969925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I trim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3000" b="1"/>
                    </a:pPr>
                    <a:r>
                      <a:rPr lang="lt-LT" sz="3000" b="1" dirty="0" smtClean="0"/>
                      <a:t>5</a:t>
                    </a:r>
                    <a:endParaRPr lang="en-US" sz="3000" b="1" dirty="0"/>
                  </a:p>
                </c:rich>
              </c:tx>
              <c:numFmt formatCode="General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lt-LT" sz="3200" b="1" dirty="0" smtClean="0"/>
                      <a:t>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lt-LT" sz="3200" b="1" dirty="0" smtClean="0"/>
                      <a:t>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Lapas1!$A$2:$A$4</c:f>
              <c:strCache>
                <c:ptCount val="3"/>
                <c:pt idx="0">
                  <c:v>Aukšt.lygmuo</c:v>
                </c:pt>
                <c:pt idx="1">
                  <c:v>Pagr.lygmuo</c:v>
                </c:pt>
                <c:pt idx="2">
                  <c:v>Pat.lygmuo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5</c:v>
                </c:pt>
                <c:pt idx="1">
                  <c:v>36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II trim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400" b="1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Lapas1!$A$2:$A$4</c:f>
              <c:strCache>
                <c:ptCount val="3"/>
                <c:pt idx="0">
                  <c:v>Aukšt.lygmuo</c:v>
                </c:pt>
                <c:pt idx="1">
                  <c:v>Pagr.lygmuo</c:v>
                </c:pt>
                <c:pt idx="2">
                  <c:v>Pat.lygmuo</c:v>
                </c:pt>
              </c:strCache>
            </c:strRef>
          </c:cat>
          <c:val>
            <c:numRef>
              <c:f>Lapas1!$C$2:$C$4</c:f>
              <c:numCache>
                <c:formatCode>General</c:formatCode>
                <c:ptCount val="3"/>
                <c:pt idx="0">
                  <c:v>4</c:v>
                </c:pt>
                <c:pt idx="1">
                  <c:v>39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248192"/>
        <c:axId val="120249728"/>
      </c:barChart>
      <c:catAx>
        <c:axId val="120248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lt-LT"/>
          </a:p>
        </c:txPr>
        <c:crossAx val="120249728"/>
        <c:crosses val="autoZero"/>
        <c:auto val="1"/>
        <c:lblAlgn val="ctr"/>
        <c:lblOffset val="100"/>
        <c:noMultiLvlLbl val="0"/>
      </c:catAx>
      <c:valAx>
        <c:axId val="12024972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lt-LT" dirty="0" smtClean="0"/>
                  <a:t>Viso </a:t>
                </a:r>
                <a:r>
                  <a:rPr lang="lt-LT" dirty="0" err="1" smtClean="0"/>
                  <a:t>koncentre</a:t>
                </a:r>
                <a:r>
                  <a:rPr lang="lt-LT" baseline="0" dirty="0" smtClean="0"/>
                  <a:t> – 53 mokiniai</a:t>
                </a:r>
                <a:endParaRPr lang="lt-LT" dirty="0"/>
              </a:p>
            </c:rich>
          </c:tx>
          <c:layout>
            <c:manualLayout>
              <c:xMode val="edge"/>
              <c:yMode val="edge"/>
              <c:x val="2.9198533806294544E-2"/>
              <c:y val="2.316522759716603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lt-LT"/>
          </a:p>
        </c:txPr>
        <c:crossAx val="12024819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39238845144354E-2"/>
          <c:y val="0.15451060922257276"/>
          <c:w val="0.943031131525226"/>
          <c:h val="0.74997077969925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I trim.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3400" b="1"/>
                    </a:pPr>
                    <a:r>
                      <a:rPr lang="lt-LT" sz="3400" b="1" dirty="0" smtClean="0"/>
                      <a:t>0</a:t>
                    </a:r>
                    <a:endParaRPr lang="en-US" sz="3000" b="1" dirty="0"/>
                  </a:p>
                </c:rich>
              </c:tx>
              <c:numFmt formatCode="General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lt-LT" sz="3400" b="1" dirty="0" smtClean="0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lt-LT" sz="3400" b="1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34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Lapas1!$A$2:$A$4</c:f>
              <c:strCache>
                <c:ptCount val="3"/>
                <c:pt idx="0">
                  <c:v>Aukšt.lygmuo</c:v>
                </c:pt>
                <c:pt idx="1">
                  <c:v>Pagr.lygmuo</c:v>
                </c:pt>
                <c:pt idx="2">
                  <c:v>Pat.lygmuo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0</c:v>
                </c:pt>
                <c:pt idx="1">
                  <c:v>15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II trim.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400" b="1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Lapas1!$A$2:$A$4</c:f>
              <c:strCache>
                <c:ptCount val="3"/>
                <c:pt idx="0">
                  <c:v>Aukšt.lygmuo</c:v>
                </c:pt>
                <c:pt idx="1">
                  <c:v>Pagr.lygmuo</c:v>
                </c:pt>
                <c:pt idx="2">
                  <c:v>Pat.lygmuo</c:v>
                </c:pt>
              </c:strCache>
            </c:strRef>
          </c:cat>
          <c:val>
            <c:numRef>
              <c:f>Lapas1!$C$2:$C$4</c:f>
              <c:numCache>
                <c:formatCode>General</c:formatCode>
                <c:ptCount val="3"/>
                <c:pt idx="0">
                  <c:v>0</c:v>
                </c:pt>
                <c:pt idx="1">
                  <c:v>15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876480"/>
        <c:axId val="123878784"/>
      </c:barChart>
      <c:catAx>
        <c:axId val="123876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lt-LT"/>
          </a:p>
        </c:txPr>
        <c:crossAx val="123878784"/>
        <c:crosses val="autoZero"/>
        <c:auto val="1"/>
        <c:lblAlgn val="ctr"/>
        <c:lblOffset val="100"/>
        <c:noMultiLvlLbl val="0"/>
      </c:catAx>
      <c:valAx>
        <c:axId val="12387878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lt-LT" dirty="0" smtClean="0"/>
                  <a:t>Viso – 18 mokinių</a:t>
                </a:r>
                <a:endParaRPr lang="lt-LT" dirty="0"/>
              </a:p>
            </c:rich>
          </c:tx>
          <c:layout>
            <c:manualLayout>
              <c:xMode val="edge"/>
              <c:yMode val="edge"/>
              <c:x val="4.7476237676614692E-2"/>
              <c:y val="2.316522759716603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lt-LT"/>
          </a:p>
        </c:txPr>
        <c:crossAx val="12387648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39238845144354E-2"/>
          <c:y val="0.15451060922257276"/>
          <c:w val="0.943031131525226"/>
          <c:h val="0.74997077969925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I trim.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3400" b="1"/>
                    </a:pPr>
                    <a:r>
                      <a:rPr lang="lt-LT" sz="3400" b="1" dirty="0" smtClean="0"/>
                      <a:t>1</a:t>
                    </a:r>
                    <a:endParaRPr lang="en-US" sz="3000" b="1" dirty="0"/>
                  </a:p>
                </c:rich>
              </c:tx>
              <c:numFmt formatCode="General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592592592592587E-3"/>
                  <c:y val="5.2337292834983397E-3"/>
                </c:manualLayout>
              </c:layout>
              <c:tx>
                <c:rich>
                  <a:bodyPr/>
                  <a:lstStyle/>
                  <a:p>
                    <a:r>
                      <a:rPr lang="lt-LT" sz="3400" b="1" dirty="0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lt-LT" sz="3400" b="1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34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Lapas1!$A$2:$A$4</c:f>
              <c:strCache>
                <c:ptCount val="3"/>
                <c:pt idx="0">
                  <c:v>Aukšt.lygmuo</c:v>
                </c:pt>
                <c:pt idx="1">
                  <c:v>Pagr.lygmuo</c:v>
                </c:pt>
                <c:pt idx="2">
                  <c:v>Pat.lygmuo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1</c:v>
                </c:pt>
                <c:pt idx="1">
                  <c:v>19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II trim.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400" b="1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Lapas1!$A$2:$A$4</c:f>
              <c:strCache>
                <c:ptCount val="3"/>
                <c:pt idx="0">
                  <c:v>Aukšt.lygmuo</c:v>
                </c:pt>
                <c:pt idx="1">
                  <c:v>Pagr.lygmuo</c:v>
                </c:pt>
                <c:pt idx="2">
                  <c:v>Pat.lygmuo</c:v>
                </c:pt>
              </c:strCache>
            </c:strRef>
          </c:cat>
          <c:val>
            <c:numRef>
              <c:f>Lapas1!$C$2:$C$4</c:f>
              <c:numCache>
                <c:formatCode>General</c:formatCode>
                <c:ptCount val="3"/>
                <c:pt idx="0">
                  <c:v>1</c:v>
                </c:pt>
                <c:pt idx="1">
                  <c:v>20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573184"/>
        <c:axId val="127271296"/>
      </c:barChart>
      <c:catAx>
        <c:axId val="126573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lt-LT"/>
          </a:p>
        </c:txPr>
        <c:crossAx val="127271296"/>
        <c:crosses val="autoZero"/>
        <c:auto val="1"/>
        <c:lblAlgn val="ctr"/>
        <c:lblOffset val="100"/>
        <c:noMultiLvlLbl val="0"/>
      </c:catAx>
      <c:valAx>
        <c:axId val="12727129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lt-LT" dirty="0" smtClean="0"/>
                  <a:t>Viso – 22 mokiniai</a:t>
                </a:r>
                <a:endParaRPr lang="lt-LT" dirty="0"/>
              </a:p>
            </c:rich>
          </c:tx>
          <c:layout>
            <c:manualLayout>
              <c:xMode val="edge"/>
              <c:yMode val="edge"/>
              <c:x val="4.7476237676614692E-2"/>
              <c:y val="2.316522759716603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lt-LT"/>
          </a:p>
        </c:txPr>
        <c:crossAx val="12657318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100"/>
            </a:pPr>
            <a:r>
              <a:rPr lang="lt-LT" sz="2100"/>
              <a:t>5 klasės ugdymosi rezultatai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777142349232289"/>
          <c:y val="0.21898541848935549"/>
          <c:w val="0.59574546547977691"/>
          <c:h val="0.73494663167104113"/>
        </c:manualLayout>
      </c:layout>
      <c:radarChart>
        <c:radarStyle val="marker"/>
        <c:varyColors val="0"/>
        <c:ser>
          <c:idx val="0"/>
          <c:order val="0"/>
          <c:tx>
            <c:strRef>
              <c:f>'5 kl.'!$A$7</c:f>
              <c:strCache>
                <c:ptCount val="1"/>
                <c:pt idx="0">
                  <c:v>I trim. dalykų vidurkiai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'5 kl.'!$B$6:$L$6</c:f>
              <c:strCache>
                <c:ptCount val="11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Matematika</c:v>
                </c:pt>
                <c:pt idx="5">
                  <c:v>IT</c:v>
                </c:pt>
                <c:pt idx="6">
                  <c:v>Gamta ir žmogus</c:v>
                </c:pt>
                <c:pt idx="7">
                  <c:v>Muzika</c:v>
                </c:pt>
                <c:pt idx="8">
                  <c:v>Dailė</c:v>
                </c:pt>
                <c:pt idx="9">
                  <c:v>Technologijos</c:v>
                </c:pt>
                <c:pt idx="10">
                  <c:v>Kūno kultūra</c:v>
                </c:pt>
              </c:strCache>
            </c:strRef>
          </c:cat>
          <c:val>
            <c:numRef>
              <c:f>'5 kl.'!$B$7:$L$7</c:f>
              <c:numCache>
                <c:formatCode>General</c:formatCode>
                <c:ptCount val="11"/>
                <c:pt idx="0">
                  <c:v>5.7</c:v>
                </c:pt>
                <c:pt idx="1">
                  <c:v>6.3</c:v>
                </c:pt>
                <c:pt idx="2">
                  <c:v>6.8</c:v>
                </c:pt>
                <c:pt idx="3">
                  <c:v>7.8</c:v>
                </c:pt>
                <c:pt idx="4">
                  <c:v>5.7</c:v>
                </c:pt>
                <c:pt idx="5">
                  <c:v>7.8</c:v>
                </c:pt>
                <c:pt idx="6">
                  <c:v>7.3</c:v>
                </c:pt>
                <c:pt idx="7">
                  <c:v>8.9</c:v>
                </c:pt>
                <c:pt idx="8">
                  <c:v>8.9</c:v>
                </c:pt>
                <c:pt idx="9">
                  <c:v>7.4</c:v>
                </c:pt>
                <c:pt idx="10">
                  <c:v>7.7</c:v>
                </c:pt>
              </c:numCache>
            </c:numRef>
          </c:val>
        </c:ser>
        <c:ser>
          <c:idx val="1"/>
          <c:order val="1"/>
          <c:tx>
            <c:strRef>
              <c:f>'5 kl.'!$A$8</c:f>
              <c:strCache>
                <c:ptCount val="1"/>
                <c:pt idx="0">
                  <c:v>II trim. dalykų vidurkiai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'5 kl.'!$B$6:$L$6</c:f>
              <c:strCache>
                <c:ptCount val="11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Matematika</c:v>
                </c:pt>
                <c:pt idx="5">
                  <c:v>IT</c:v>
                </c:pt>
                <c:pt idx="6">
                  <c:v>Gamta ir žmogus</c:v>
                </c:pt>
                <c:pt idx="7">
                  <c:v>Muzika</c:v>
                </c:pt>
                <c:pt idx="8">
                  <c:v>Dailė</c:v>
                </c:pt>
                <c:pt idx="9">
                  <c:v>Technologijos</c:v>
                </c:pt>
                <c:pt idx="10">
                  <c:v>Kūno kultūra</c:v>
                </c:pt>
              </c:strCache>
            </c:strRef>
          </c:cat>
          <c:val>
            <c:numRef>
              <c:f>'5 kl.'!$B$8:$L$8</c:f>
              <c:numCache>
                <c:formatCode>[$-1010427]#.##</c:formatCode>
                <c:ptCount val="11"/>
                <c:pt idx="0">
                  <c:v>6.09</c:v>
                </c:pt>
                <c:pt idx="1">
                  <c:v>5.73</c:v>
                </c:pt>
                <c:pt idx="2">
                  <c:v>7.09</c:v>
                </c:pt>
                <c:pt idx="3">
                  <c:v>7.27</c:v>
                </c:pt>
                <c:pt idx="4">
                  <c:v>5.64</c:v>
                </c:pt>
                <c:pt idx="5">
                  <c:v>7.45</c:v>
                </c:pt>
                <c:pt idx="6">
                  <c:v>7.73</c:v>
                </c:pt>
                <c:pt idx="7">
                  <c:v>8.5500000000000007</c:v>
                </c:pt>
                <c:pt idx="8">
                  <c:v>9.5500000000000007</c:v>
                </c:pt>
                <c:pt idx="9">
                  <c:v>8.5500000000000007</c:v>
                </c:pt>
                <c:pt idx="10">
                  <c:v>7.36</c:v>
                </c:pt>
              </c:numCache>
            </c:numRef>
          </c:val>
        </c:ser>
        <c:ser>
          <c:idx val="2"/>
          <c:order val="2"/>
          <c:tx>
            <c:strRef>
              <c:f>'5 kl.'!$A$9</c:f>
              <c:strCache>
                <c:ptCount val="1"/>
                <c:pt idx="0">
                  <c:v>I trimestro kl. vidurkis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'5 kl.'!$B$6:$L$6</c:f>
              <c:strCache>
                <c:ptCount val="11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Matematika</c:v>
                </c:pt>
                <c:pt idx="5">
                  <c:v>IT</c:v>
                </c:pt>
                <c:pt idx="6">
                  <c:v>Gamta ir žmogus</c:v>
                </c:pt>
                <c:pt idx="7">
                  <c:v>Muzika</c:v>
                </c:pt>
                <c:pt idx="8">
                  <c:v>Dailė</c:v>
                </c:pt>
                <c:pt idx="9">
                  <c:v>Technologijos</c:v>
                </c:pt>
                <c:pt idx="10">
                  <c:v>Kūno kultūra</c:v>
                </c:pt>
              </c:strCache>
            </c:strRef>
          </c:cat>
          <c:val>
            <c:numRef>
              <c:f>'5 kl.'!$B$9:$L$9</c:f>
              <c:numCache>
                <c:formatCode>General</c:formatCode>
                <c:ptCount val="11"/>
                <c:pt idx="0">
                  <c:v>7.3</c:v>
                </c:pt>
                <c:pt idx="1">
                  <c:v>7.3</c:v>
                </c:pt>
                <c:pt idx="2">
                  <c:v>7.3</c:v>
                </c:pt>
                <c:pt idx="3">
                  <c:v>7.3</c:v>
                </c:pt>
                <c:pt idx="4">
                  <c:v>7.3</c:v>
                </c:pt>
                <c:pt idx="5">
                  <c:v>7.3</c:v>
                </c:pt>
                <c:pt idx="6">
                  <c:v>7.3</c:v>
                </c:pt>
                <c:pt idx="7">
                  <c:v>7.3</c:v>
                </c:pt>
                <c:pt idx="8">
                  <c:v>7.3</c:v>
                </c:pt>
                <c:pt idx="9">
                  <c:v>7.3</c:v>
                </c:pt>
                <c:pt idx="10">
                  <c:v>7.3</c:v>
                </c:pt>
              </c:numCache>
            </c:numRef>
          </c:val>
        </c:ser>
        <c:ser>
          <c:idx val="3"/>
          <c:order val="3"/>
          <c:tx>
            <c:strRef>
              <c:f>'5 kl.'!$A$10</c:f>
              <c:strCache>
                <c:ptCount val="1"/>
                <c:pt idx="0">
                  <c:v>II trimestro kl. vidurkis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'5 kl.'!$B$6:$L$6</c:f>
              <c:strCache>
                <c:ptCount val="11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Matematika</c:v>
                </c:pt>
                <c:pt idx="5">
                  <c:v>IT</c:v>
                </c:pt>
                <c:pt idx="6">
                  <c:v>Gamta ir žmogus</c:v>
                </c:pt>
                <c:pt idx="7">
                  <c:v>Muzika</c:v>
                </c:pt>
                <c:pt idx="8">
                  <c:v>Dailė</c:v>
                </c:pt>
                <c:pt idx="9">
                  <c:v>Technologijos</c:v>
                </c:pt>
                <c:pt idx="10">
                  <c:v>Kūno kultūra</c:v>
                </c:pt>
              </c:strCache>
            </c:strRef>
          </c:cat>
          <c:val>
            <c:numRef>
              <c:f>'5 kl.'!$B$10:$L$10</c:f>
              <c:numCache>
                <c:formatCode>General</c:formatCode>
                <c:ptCount val="11"/>
                <c:pt idx="0">
                  <c:v>7.4</c:v>
                </c:pt>
                <c:pt idx="1">
                  <c:v>7.4</c:v>
                </c:pt>
                <c:pt idx="2">
                  <c:v>7.4</c:v>
                </c:pt>
                <c:pt idx="3">
                  <c:v>7.4</c:v>
                </c:pt>
                <c:pt idx="4">
                  <c:v>7.4</c:v>
                </c:pt>
                <c:pt idx="5">
                  <c:v>7.4</c:v>
                </c:pt>
                <c:pt idx="6">
                  <c:v>7.4</c:v>
                </c:pt>
                <c:pt idx="7">
                  <c:v>7.4</c:v>
                </c:pt>
                <c:pt idx="8">
                  <c:v>7.4</c:v>
                </c:pt>
                <c:pt idx="9">
                  <c:v>7.4</c:v>
                </c:pt>
                <c:pt idx="10">
                  <c:v>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01576832"/>
        <c:axId val="201578752"/>
      </c:radarChart>
      <c:catAx>
        <c:axId val="201576832"/>
        <c:scaling>
          <c:orientation val="maxMin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lt-LT"/>
          </a:p>
        </c:txPr>
        <c:crossAx val="201578752"/>
        <c:crosses val="autoZero"/>
        <c:auto val="0"/>
        <c:lblAlgn val="ctr"/>
        <c:lblOffset val="100"/>
        <c:noMultiLvlLbl val="0"/>
      </c:catAx>
      <c:valAx>
        <c:axId val="201578752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lt-LT"/>
          </a:p>
        </c:txPr>
        <c:crossAx val="201576832"/>
        <c:crosses val="autoZero"/>
        <c:crossBetween val="between"/>
        <c:majorUnit val="2"/>
      </c:valAx>
    </c:plotArea>
    <c:legend>
      <c:legendPos val="t"/>
      <c:layout/>
      <c:overlay val="0"/>
    </c:legend>
    <c:plotVisOnly val="0"/>
    <c:dispBlanksAs val="zero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100"/>
            </a:pPr>
            <a:r>
              <a:rPr lang="en-US" sz="2100"/>
              <a:t>6</a:t>
            </a:r>
            <a:r>
              <a:rPr lang="lt-LT" sz="2100"/>
              <a:t> klasės ugdymosi rezultatai</a:t>
            </a:r>
            <a:endParaRPr lang="en-US" sz="2100"/>
          </a:p>
        </c:rich>
      </c:tx>
      <c:layout/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'6 kl.'!$A$2</c:f>
              <c:strCache>
                <c:ptCount val="1"/>
                <c:pt idx="0">
                  <c:v>I trim. dalykų vidurkiai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'6 kl.'!$B$1:$M$1</c:f>
              <c:strCache>
                <c:ptCount val="12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Geografija</c:v>
                </c:pt>
                <c:pt idx="5">
                  <c:v>Matematika</c:v>
                </c:pt>
                <c:pt idx="6">
                  <c:v>IT</c:v>
                </c:pt>
                <c:pt idx="7">
                  <c:v>Gamta ir žmogus</c:v>
                </c:pt>
                <c:pt idx="8">
                  <c:v>Muzika</c:v>
                </c:pt>
                <c:pt idx="9">
                  <c:v>Dailė</c:v>
                </c:pt>
                <c:pt idx="10">
                  <c:v>Technologijos</c:v>
                </c:pt>
                <c:pt idx="11">
                  <c:v>Kūno kultūra</c:v>
                </c:pt>
              </c:strCache>
            </c:strRef>
          </c:cat>
          <c:val>
            <c:numRef>
              <c:f>'6 kl.'!$B$2:$M$2</c:f>
              <c:numCache>
                <c:formatCode>[$-1010427]#.##</c:formatCode>
                <c:ptCount val="12"/>
                <c:pt idx="0" formatCode="General">
                  <c:v>6.27</c:v>
                </c:pt>
                <c:pt idx="1">
                  <c:v>5.93</c:v>
                </c:pt>
                <c:pt idx="2">
                  <c:v>6.87</c:v>
                </c:pt>
                <c:pt idx="3">
                  <c:v>6.33</c:v>
                </c:pt>
                <c:pt idx="4">
                  <c:v>5.8</c:v>
                </c:pt>
                <c:pt idx="5">
                  <c:v>5.4</c:v>
                </c:pt>
                <c:pt idx="6">
                  <c:v>8.33</c:v>
                </c:pt>
                <c:pt idx="7">
                  <c:v>7.2</c:v>
                </c:pt>
                <c:pt idx="8">
                  <c:v>7.27</c:v>
                </c:pt>
                <c:pt idx="9">
                  <c:v>9.4</c:v>
                </c:pt>
                <c:pt idx="10">
                  <c:v>8.33</c:v>
                </c:pt>
                <c:pt idx="11">
                  <c:v>8.4700000000000006</c:v>
                </c:pt>
              </c:numCache>
            </c:numRef>
          </c:val>
        </c:ser>
        <c:ser>
          <c:idx val="1"/>
          <c:order val="1"/>
          <c:tx>
            <c:strRef>
              <c:f>'6 kl.'!$A$3</c:f>
              <c:strCache>
                <c:ptCount val="1"/>
                <c:pt idx="0">
                  <c:v>II trim. dalykų vidurkiai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'6 kl.'!$B$1:$M$1</c:f>
              <c:strCache>
                <c:ptCount val="12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Geografija</c:v>
                </c:pt>
                <c:pt idx="5">
                  <c:v>Matematika</c:v>
                </c:pt>
                <c:pt idx="6">
                  <c:v>IT</c:v>
                </c:pt>
                <c:pt idx="7">
                  <c:v>Gamta ir žmogus</c:v>
                </c:pt>
                <c:pt idx="8">
                  <c:v>Muzika</c:v>
                </c:pt>
                <c:pt idx="9">
                  <c:v>Dailė</c:v>
                </c:pt>
                <c:pt idx="10">
                  <c:v>Technologijos</c:v>
                </c:pt>
                <c:pt idx="11">
                  <c:v>Kūno kultūra</c:v>
                </c:pt>
              </c:strCache>
            </c:strRef>
          </c:cat>
          <c:val>
            <c:numRef>
              <c:f>'6 kl.'!$B$3:$M$3</c:f>
              <c:numCache>
                <c:formatCode>[$-1010427]#.##</c:formatCode>
                <c:ptCount val="12"/>
                <c:pt idx="0">
                  <c:v>5.86</c:v>
                </c:pt>
                <c:pt idx="1">
                  <c:v>5.64</c:v>
                </c:pt>
                <c:pt idx="2">
                  <c:v>6.07</c:v>
                </c:pt>
                <c:pt idx="3">
                  <c:v>6.14</c:v>
                </c:pt>
                <c:pt idx="4">
                  <c:v>6.14</c:v>
                </c:pt>
                <c:pt idx="5">
                  <c:v>5.43</c:v>
                </c:pt>
                <c:pt idx="6">
                  <c:v>7.86</c:v>
                </c:pt>
                <c:pt idx="7">
                  <c:v>7</c:v>
                </c:pt>
                <c:pt idx="8">
                  <c:v>8.7899999999999991</c:v>
                </c:pt>
                <c:pt idx="9">
                  <c:v>9.14</c:v>
                </c:pt>
                <c:pt idx="10">
                  <c:v>8.5</c:v>
                </c:pt>
                <c:pt idx="11">
                  <c:v>8.5</c:v>
                </c:pt>
              </c:numCache>
            </c:numRef>
          </c:val>
        </c:ser>
        <c:ser>
          <c:idx val="2"/>
          <c:order val="2"/>
          <c:tx>
            <c:strRef>
              <c:f>'6 kl.'!$A$4</c:f>
              <c:strCache>
                <c:ptCount val="1"/>
                <c:pt idx="0">
                  <c:v>I trimestro kl. vidurkis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'6 kl.'!$B$1:$M$1</c:f>
              <c:strCache>
                <c:ptCount val="12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Geografija</c:v>
                </c:pt>
                <c:pt idx="5">
                  <c:v>Matematika</c:v>
                </c:pt>
                <c:pt idx="6">
                  <c:v>IT</c:v>
                </c:pt>
                <c:pt idx="7">
                  <c:v>Gamta ir žmogus</c:v>
                </c:pt>
                <c:pt idx="8">
                  <c:v>Muzika</c:v>
                </c:pt>
                <c:pt idx="9">
                  <c:v>Dailė</c:v>
                </c:pt>
                <c:pt idx="10">
                  <c:v>Technologijos</c:v>
                </c:pt>
                <c:pt idx="11">
                  <c:v>Kūno kultūra</c:v>
                </c:pt>
              </c:strCache>
            </c:strRef>
          </c:cat>
          <c:val>
            <c:numRef>
              <c:f>'6 kl.'!$B$4:$M$4</c:f>
              <c:numCache>
                <c:formatCode>[$-1010427]#.##</c:formatCode>
                <c:ptCount val="12"/>
                <c:pt idx="0">
                  <c:v>7.13</c:v>
                </c:pt>
                <c:pt idx="1">
                  <c:v>7.13</c:v>
                </c:pt>
                <c:pt idx="2">
                  <c:v>7.13</c:v>
                </c:pt>
                <c:pt idx="3">
                  <c:v>7.13</c:v>
                </c:pt>
                <c:pt idx="4">
                  <c:v>7.13</c:v>
                </c:pt>
                <c:pt idx="5">
                  <c:v>7.13</c:v>
                </c:pt>
                <c:pt idx="6">
                  <c:v>7.13</c:v>
                </c:pt>
                <c:pt idx="7">
                  <c:v>7.13</c:v>
                </c:pt>
                <c:pt idx="8">
                  <c:v>7.13</c:v>
                </c:pt>
                <c:pt idx="9">
                  <c:v>7.13</c:v>
                </c:pt>
                <c:pt idx="10">
                  <c:v>7.13</c:v>
                </c:pt>
                <c:pt idx="11">
                  <c:v>7.13</c:v>
                </c:pt>
              </c:numCache>
            </c:numRef>
          </c:val>
        </c:ser>
        <c:ser>
          <c:idx val="3"/>
          <c:order val="3"/>
          <c:tx>
            <c:strRef>
              <c:f>'6 kl.'!$A$5</c:f>
              <c:strCache>
                <c:ptCount val="1"/>
                <c:pt idx="0">
                  <c:v>II trimestro kl. vidurkis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'6 kl.'!$B$1:$M$1</c:f>
              <c:strCache>
                <c:ptCount val="12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Geografija</c:v>
                </c:pt>
                <c:pt idx="5">
                  <c:v>Matematika</c:v>
                </c:pt>
                <c:pt idx="6">
                  <c:v>IT</c:v>
                </c:pt>
                <c:pt idx="7">
                  <c:v>Gamta ir žmogus</c:v>
                </c:pt>
                <c:pt idx="8">
                  <c:v>Muzika</c:v>
                </c:pt>
                <c:pt idx="9">
                  <c:v>Dailė</c:v>
                </c:pt>
                <c:pt idx="10">
                  <c:v>Technologijos</c:v>
                </c:pt>
                <c:pt idx="11">
                  <c:v>Kūno kultūra</c:v>
                </c:pt>
              </c:strCache>
            </c:strRef>
          </c:cat>
          <c:val>
            <c:numRef>
              <c:f>'6 kl.'!$B$5:$M$5</c:f>
              <c:numCache>
                <c:formatCode>[$-1010427]#.##</c:formatCode>
                <c:ptCount val="12"/>
                <c:pt idx="0">
                  <c:v>7.09</c:v>
                </c:pt>
                <c:pt idx="1">
                  <c:v>7.09</c:v>
                </c:pt>
                <c:pt idx="2">
                  <c:v>7.09</c:v>
                </c:pt>
                <c:pt idx="3">
                  <c:v>7.09</c:v>
                </c:pt>
                <c:pt idx="4">
                  <c:v>7.09</c:v>
                </c:pt>
                <c:pt idx="5">
                  <c:v>7.09</c:v>
                </c:pt>
                <c:pt idx="6">
                  <c:v>7.09</c:v>
                </c:pt>
                <c:pt idx="7">
                  <c:v>7.09</c:v>
                </c:pt>
                <c:pt idx="8">
                  <c:v>7.09</c:v>
                </c:pt>
                <c:pt idx="9">
                  <c:v>7.09</c:v>
                </c:pt>
                <c:pt idx="10">
                  <c:v>7.09</c:v>
                </c:pt>
                <c:pt idx="11">
                  <c:v>7.09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8356480"/>
        <c:axId val="18396288"/>
      </c:radarChart>
      <c:catAx>
        <c:axId val="18356480"/>
        <c:scaling>
          <c:orientation val="maxMin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lt-LT"/>
          </a:p>
        </c:txPr>
        <c:crossAx val="18396288"/>
        <c:crosses val="autoZero"/>
        <c:auto val="0"/>
        <c:lblAlgn val="ctr"/>
        <c:lblOffset val="100"/>
        <c:noMultiLvlLbl val="0"/>
      </c:catAx>
      <c:valAx>
        <c:axId val="18396288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lt-LT"/>
          </a:p>
        </c:txPr>
        <c:crossAx val="18356480"/>
        <c:crosses val="autoZero"/>
        <c:crossBetween val="between"/>
        <c:majorUnit val="2"/>
      </c:valAx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lt-LT"/>
        </a:p>
      </c:txPr>
    </c:legend>
    <c:plotVisOnly val="0"/>
    <c:dispBlanksAs val="zero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100"/>
            </a:pPr>
            <a:r>
              <a:rPr lang="en-GB" sz="2100"/>
              <a:t>7</a:t>
            </a:r>
            <a:r>
              <a:rPr lang="lt-LT" sz="2100"/>
              <a:t> klasės ugdymosi rezultatai</a:t>
            </a:r>
            <a:endParaRPr lang="en-US" sz="2100"/>
          </a:p>
        </c:rich>
      </c:tx>
      <c:layout/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'7 kl.'!$A$51</c:f>
              <c:strCache>
                <c:ptCount val="1"/>
                <c:pt idx="0">
                  <c:v>I trim. dalykų vidurkiai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'7 kl.'!$B$50:$N$50</c:f>
              <c:strCache>
                <c:ptCount val="13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Geografija</c:v>
                </c:pt>
                <c:pt idx="5">
                  <c:v>Matematika</c:v>
                </c:pt>
                <c:pt idx="6">
                  <c:v>IT</c:v>
                </c:pt>
                <c:pt idx="7">
                  <c:v>Biologija</c:v>
                </c:pt>
                <c:pt idx="8">
                  <c:v>Fizika</c:v>
                </c:pt>
                <c:pt idx="9">
                  <c:v>Muzika</c:v>
                </c:pt>
                <c:pt idx="10">
                  <c:v>Dailė</c:v>
                </c:pt>
                <c:pt idx="11">
                  <c:v>Technologijos</c:v>
                </c:pt>
                <c:pt idx="12">
                  <c:v>Kūno kultūra</c:v>
                </c:pt>
              </c:strCache>
            </c:strRef>
          </c:cat>
          <c:val>
            <c:numRef>
              <c:f>'7 kl.'!$B$51:$N$51</c:f>
              <c:numCache>
                <c:formatCode>[$-1010427]#.##</c:formatCode>
                <c:ptCount val="13"/>
                <c:pt idx="0">
                  <c:v>6.76</c:v>
                </c:pt>
                <c:pt idx="1">
                  <c:v>6.06</c:v>
                </c:pt>
                <c:pt idx="2">
                  <c:v>5.47</c:v>
                </c:pt>
                <c:pt idx="3">
                  <c:v>7.12</c:v>
                </c:pt>
                <c:pt idx="4">
                  <c:v>5.41</c:v>
                </c:pt>
                <c:pt idx="5">
                  <c:v>5.41</c:v>
                </c:pt>
                <c:pt idx="6">
                  <c:v>7.94</c:v>
                </c:pt>
                <c:pt idx="7">
                  <c:v>6.29</c:v>
                </c:pt>
                <c:pt idx="8">
                  <c:v>7.41</c:v>
                </c:pt>
                <c:pt idx="9">
                  <c:v>7.94</c:v>
                </c:pt>
                <c:pt idx="10">
                  <c:v>9.35</c:v>
                </c:pt>
                <c:pt idx="11">
                  <c:v>8.18</c:v>
                </c:pt>
                <c:pt idx="12">
                  <c:v>9.41</c:v>
                </c:pt>
              </c:numCache>
            </c:numRef>
          </c:val>
        </c:ser>
        <c:ser>
          <c:idx val="1"/>
          <c:order val="1"/>
          <c:tx>
            <c:strRef>
              <c:f>'7 kl.'!$A$52</c:f>
              <c:strCache>
                <c:ptCount val="1"/>
                <c:pt idx="0">
                  <c:v>II trim. dalykų vidurkiai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'7 kl.'!$B$50:$N$50</c:f>
              <c:strCache>
                <c:ptCount val="13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Geografija</c:v>
                </c:pt>
                <c:pt idx="5">
                  <c:v>Matematika</c:v>
                </c:pt>
                <c:pt idx="6">
                  <c:v>IT</c:v>
                </c:pt>
                <c:pt idx="7">
                  <c:v>Biologija</c:v>
                </c:pt>
                <c:pt idx="8">
                  <c:v>Fizika</c:v>
                </c:pt>
                <c:pt idx="9">
                  <c:v>Muzika</c:v>
                </c:pt>
                <c:pt idx="10">
                  <c:v>Dailė</c:v>
                </c:pt>
                <c:pt idx="11">
                  <c:v>Technologijos</c:v>
                </c:pt>
                <c:pt idx="12">
                  <c:v>Kūno kultūra</c:v>
                </c:pt>
              </c:strCache>
            </c:strRef>
          </c:cat>
          <c:val>
            <c:numRef>
              <c:f>'7 kl.'!$B$52:$N$52</c:f>
              <c:numCache>
                <c:formatCode>[$-1010427]#.##</c:formatCode>
                <c:ptCount val="13"/>
                <c:pt idx="0">
                  <c:v>7.13</c:v>
                </c:pt>
                <c:pt idx="1">
                  <c:v>6.13</c:v>
                </c:pt>
                <c:pt idx="2">
                  <c:v>6.56</c:v>
                </c:pt>
                <c:pt idx="3">
                  <c:v>7</c:v>
                </c:pt>
                <c:pt idx="4">
                  <c:v>6.56</c:v>
                </c:pt>
                <c:pt idx="5">
                  <c:v>5.56</c:v>
                </c:pt>
                <c:pt idx="6">
                  <c:v>8.06</c:v>
                </c:pt>
                <c:pt idx="7">
                  <c:v>6.06</c:v>
                </c:pt>
                <c:pt idx="8">
                  <c:v>7.69</c:v>
                </c:pt>
                <c:pt idx="9">
                  <c:v>9.3800000000000008</c:v>
                </c:pt>
                <c:pt idx="10">
                  <c:v>9.19</c:v>
                </c:pt>
                <c:pt idx="11">
                  <c:v>9.06</c:v>
                </c:pt>
                <c:pt idx="12">
                  <c:v>9.3800000000000008</c:v>
                </c:pt>
              </c:numCache>
            </c:numRef>
          </c:val>
        </c:ser>
        <c:ser>
          <c:idx val="2"/>
          <c:order val="2"/>
          <c:tx>
            <c:strRef>
              <c:f>'7 kl.'!$A$53</c:f>
              <c:strCache>
                <c:ptCount val="1"/>
                <c:pt idx="0">
                  <c:v>I trim. kl. vidurkis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'7 kl.'!$B$50:$N$50</c:f>
              <c:strCache>
                <c:ptCount val="13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Geografija</c:v>
                </c:pt>
                <c:pt idx="5">
                  <c:v>Matematika</c:v>
                </c:pt>
                <c:pt idx="6">
                  <c:v>IT</c:v>
                </c:pt>
                <c:pt idx="7">
                  <c:v>Biologija</c:v>
                </c:pt>
                <c:pt idx="8">
                  <c:v>Fizika</c:v>
                </c:pt>
                <c:pt idx="9">
                  <c:v>Muzika</c:v>
                </c:pt>
                <c:pt idx="10">
                  <c:v>Dailė</c:v>
                </c:pt>
                <c:pt idx="11">
                  <c:v>Technologijos</c:v>
                </c:pt>
                <c:pt idx="12">
                  <c:v>Kūno kultūra</c:v>
                </c:pt>
              </c:strCache>
            </c:strRef>
          </c:cat>
          <c:val>
            <c:numRef>
              <c:f>'7 kl.'!$B$53:$N$53</c:f>
              <c:numCache>
                <c:formatCode>[$-1010427]#.##</c:formatCode>
                <c:ptCount val="13"/>
                <c:pt idx="0">
                  <c:v>7.14</c:v>
                </c:pt>
                <c:pt idx="1">
                  <c:v>7.14</c:v>
                </c:pt>
                <c:pt idx="2">
                  <c:v>7.14</c:v>
                </c:pt>
                <c:pt idx="3">
                  <c:v>7.14</c:v>
                </c:pt>
                <c:pt idx="4">
                  <c:v>7.14</c:v>
                </c:pt>
                <c:pt idx="5">
                  <c:v>7.14</c:v>
                </c:pt>
                <c:pt idx="6">
                  <c:v>7.14</c:v>
                </c:pt>
                <c:pt idx="7">
                  <c:v>7.14</c:v>
                </c:pt>
                <c:pt idx="8">
                  <c:v>7.14</c:v>
                </c:pt>
                <c:pt idx="9">
                  <c:v>7.14</c:v>
                </c:pt>
                <c:pt idx="10">
                  <c:v>7.14</c:v>
                </c:pt>
                <c:pt idx="11">
                  <c:v>7.14</c:v>
                </c:pt>
                <c:pt idx="12">
                  <c:v>7.14</c:v>
                </c:pt>
              </c:numCache>
            </c:numRef>
          </c:val>
        </c:ser>
        <c:ser>
          <c:idx val="3"/>
          <c:order val="3"/>
          <c:tx>
            <c:strRef>
              <c:f>'7 kl.'!$A$54</c:f>
              <c:strCache>
                <c:ptCount val="1"/>
                <c:pt idx="0">
                  <c:v>II trim. kl. vidurkis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'7 kl.'!$B$50:$N$50</c:f>
              <c:strCache>
                <c:ptCount val="13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Geografija</c:v>
                </c:pt>
                <c:pt idx="5">
                  <c:v>Matematika</c:v>
                </c:pt>
                <c:pt idx="6">
                  <c:v>IT</c:v>
                </c:pt>
                <c:pt idx="7">
                  <c:v>Biologija</c:v>
                </c:pt>
                <c:pt idx="8">
                  <c:v>Fizika</c:v>
                </c:pt>
                <c:pt idx="9">
                  <c:v>Muzika</c:v>
                </c:pt>
                <c:pt idx="10">
                  <c:v>Dailė</c:v>
                </c:pt>
                <c:pt idx="11">
                  <c:v>Technologijos</c:v>
                </c:pt>
                <c:pt idx="12">
                  <c:v>Kūno kultūra</c:v>
                </c:pt>
              </c:strCache>
            </c:strRef>
          </c:cat>
          <c:val>
            <c:numRef>
              <c:f>'7 kl.'!$B$54:$N$54</c:f>
              <c:numCache>
                <c:formatCode>General</c:formatCode>
                <c:ptCount val="13"/>
                <c:pt idx="0">
                  <c:v>7.52</c:v>
                </c:pt>
                <c:pt idx="1">
                  <c:v>7.52</c:v>
                </c:pt>
                <c:pt idx="2">
                  <c:v>7.52</c:v>
                </c:pt>
                <c:pt idx="3">
                  <c:v>7.52</c:v>
                </c:pt>
                <c:pt idx="4">
                  <c:v>7.52</c:v>
                </c:pt>
                <c:pt idx="5">
                  <c:v>7.52</c:v>
                </c:pt>
                <c:pt idx="6">
                  <c:v>7.52</c:v>
                </c:pt>
                <c:pt idx="7">
                  <c:v>7.52</c:v>
                </c:pt>
                <c:pt idx="8">
                  <c:v>7.52</c:v>
                </c:pt>
                <c:pt idx="9">
                  <c:v>7.52</c:v>
                </c:pt>
                <c:pt idx="10">
                  <c:v>7.52</c:v>
                </c:pt>
                <c:pt idx="11">
                  <c:v>7.52</c:v>
                </c:pt>
                <c:pt idx="12">
                  <c:v>7.52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9339520"/>
        <c:axId val="19383808"/>
      </c:radarChart>
      <c:catAx>
        <c:axId val="19339520"/>
        <c:scaling>
          <c:orientation val="maxMin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lt-LT"/>
          </a:p>
        </c:txPr>
        <c:crossAx val="19383808"/>
        <c:crosses val="autoZero"/>
        <c:auto val="0"/>
        <c:lblAlgn val="ctr"/>
        <c:lblOffset val="100"/>
        <c:noMultiLvlLbl val="0"/>
      </c:catAx>
      <c:valAx>
        <c:axId val="19383808"/>
        <c:scaling>
          <c:orientation val="minMax"/>
          <c:max val="1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lt-LT"/>
          </a:p>
        </c:txPr>
        <c:crossAx val="19339520"/>
        <c:crosses val="autoZero"/>
        <c:crossBetween val="between"/>
        <c:majorUnit val="2"/>
      </c:valAx>
    </c:plotArea>
    <c:legend>
      <c:legendPos val="t"/>
      <c:layout/>
      <c:overlay val="0"/>
    </c:legend>
    <c:plotVisOnly val="0"/>
    <c:dispBlanksAs val="zero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100"/>
            </a:pPr>
            <a:r>
              <a:rPr lang="en-GB" sz="2100"/>
              <a:t>8 klas</a:t>
            </a:r>
            <a:r>
              <a:rPr lang="lt-LT" sz="2100"/>
              <a:t>ės</a:t>
            </a:r>
            <a:r>
              <a:rPr lang="en-GB" sz="2100"/>
              <a:t> ugdymosi rezultatai</a:t>
            </a:r>
          </a:p>
        </c:rich>
      </c:tx>
      <c:layout/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'8 kl.'!$A$53</c:f>
              <c:strCache>
                <c:ptCount val="1"/>
                <c:pt idx="0">
                  <c:v>I trim. dalykų vidurkiai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'8 kl.'!$B$52:$O$52</c:f>
              <c:strCache>
                <c:ptCount val="14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Geografija</c:v>
                </c:pt>
                <c:pt idx="5">
                  <c:v>Matematika</c:v>
                </c:pt>
                <c:pt idx="6">
                  <c:v>IT</c:v>
                </c:pt>
                <c:pt idx="7">
                  <c:v>Biologija</c:v>
                </c:pt>
                <c:pt idx="8">
                  <c:v>Chemija</c:v>
                </c:pt>
                <c:pt idx="9">
                  <c:v>Fizika</c:v>
                </c:pt>
                <c:pt idx="10">
                  <c:v>Muzika</c:v>
                </c:pt>
                <c:pt idx="11">
                  <c:v>Dailė</c:v>
                </c:pt>
                <c:pt idx="12">
                  <c:v>Technologijos</c:v>
                </c:pt>
                <c:pt idx="13">
                  <c:v>Kūno kultūra</c:v>
                </c:pt>
              </c:strCache>
            </c:strRef>
          </c:cat>
          <c:val>
            <c:numRef>
              <c:f>'8 kl.'!$B$53:$O$53</c:f>
              <c:numCache>
                <c:formatCode>[$-1010427]#.##</c:formatCode>
                <c:ptCount val="14"/>
                <c:pt idx="0">
                  <c:v>6.17</c:v>
                </c:pt>
                <c:pt idx="1">
                  <c:v>5.61</c:v>
                </c:pt>
                <c:pt idx="2">
                  <c:v>5.61</c:v>
                </c:pt>
                <c:pt idx="3">
                  <c:v>6.39</c:v>
                </c:pt>
                <c:pt idx="4">
                  <c:v>5.72</c:v>
                </c:pt>
                <c:pt idx="5">
                  <c:v>5.44</c:v>
                </c:pt>
                <c:pt idx="6">
                  <c:v>7.83</c:v>
                </c:pt>
                <c:pt idx="7">
                  <c:v>6.39</c:v>
                </c:pt>
                <c:pt idx="8">
                  <c:v>6.28</c:v>
                </c:pt>
                <c:pt idx="9">
                  <c:v>6.78</c:v>
                </c:pt>
                <c:pt idx="10">
                  <c:v>8.39</c:v>
                </c:pt>
                <c:pt idx="11">
                  <c:v>9.39</c:v>
                </c:pt>
                <c:pt idx="12">
                  <c:v>8.7799999999999994</c:v>
                </c:pt>
                <c:pt idx="13">
                  <c:v>9.33</c:v>
                </c:pt>
              </c:numCache>
            </c:numRef>
          </c:val>
        </c:ser>
        <c:ser>
          <c:idx val="1"/>
          <c:order val="1"/>
          <c:tx>
            <c:strRef>
              <c:f>'8 kl.'!$A$54</c:f>
              <c:strCache>
                <c:ptCount val="1"/>
                <c:pt idx="0">
                  <c:v>II trim. dalykų vidurkiai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'8 kl.'!$B$52:$O$52</c:f>
              <c:strCache>
                <c:ptCount val="14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Geografija</c:v>
                </c:pt>
                <c:pt idx="5">
                  <c:v>Matematika</c:v>
                </c:pt>
                <c:pt idx="6">
                  <c:v>IT</c:v>
                </c:pt>
                <c:pt idx="7">
                  <c:v>Biologija</c:v>
                </c:pt>
                <c:pt idx="8">
                  <c:v>Chemija</c:v>
                </c:pt>
                <c:pt idx="9">
                  <c:v>Fizika</c:v>
                </c:pt>
                <c:pt idx="10">
                  <c:v>Muzika</c:v>
                </c:pt>
                <c:pt idx="11">
                  <c:v>Dailė</c:v>
                </c:pt>
                <c:pt idx="12">
                  <c:v>Technologijos</c:v>
                </c:pt>
                <c:pt idx="13">
                  <c:v>Kūno kultūra</c:v>
                </c:pt>
              </c:strCache>
            </c:strRef>
          </c:cat>
          <c:val>
            <c:numRef>
              <c:f>'8 kl.'!$B$54:$O$54</c:f>
              <c:numCache>
                <c:formatCode>[$-1010427]#.##</c:formatCode>
                <c:ptCount val="14"/>
                <c:pt idx="0">
                  <c:v>6.61</c:v>
                </c:pt>
                <c:pt idx="1">
                  <c:v>5.44</c:v>
                </c:pt>
                <c:pt idx="2">
                  <c:v>5.72</c:v>
                </c:pt>
                <c:pt idx="3">
                  <c:v>5.78</c:v>
                </c:pt>
                <c:pt idx="4">
                  <c:v>5.83</c:v>
                </c:pt>
                <c:pt idx="5">
                  <c:v>5.5</c:v>
                </c:pt>
                <c:pt idx="6">
                  <c:v>7.67</c:v>
                </c:pt>
                <c:pt idx="7">
                  <c:v>6.33</c:v>
                </c:pt>
                <c:pt idx="8">
                  <c:v>6.78</c:v>
                </c:pt>
                <c:pt idx="9">
                  <c:v>5.44</c:v>
                </c:pt>
                <c:pt idx="10">
                  <c:v>9.61</c:v>
                </c:pt>
                <c:pt idx="11">
                  <c:v>8.89</c:v>
                </c:pt>
                <c:pt idx="12">
                  <c:v>9.06</c:v>
                </c:pt>
                <c:pt idx="13">
                  <c:v>8.83</c:v>
                </c:pt>
              </c:numCache>
            </c:numRef>
          </c:val>
        </c:ser>
        <c:ser>
          <c:idx val="2"/>
          <c:order val="2"/>
          <c:tx>
            <c:strRef>
              <c:f>'8 kl.'!$A$55</c:f>
              <c:strCache>
                <c:ptCount val="1"/>
                <c:pt idx="0">
                  <c:v>I trim. kl. vidurkis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'8 kl.'!$B$52:$O$52</c:f>
              <c:strCache>
                <c:ptCount val="14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Geografija</c:v>
                </c:pt>
                <c:pt idx="5">
                  <c:v>Matematika</c:v>
                </c:pt>
                <c:pt idx="6">
                  <c:v>IT</c:v>
                </c:pt>
                <c:pt idx="7">
                  <c:v>Biologija</c:v>
                </c:pt>
                <c:pt idx="8">
                  <c:v>Chemija</c:v>
                </c:pt>
                <c:pt idx="9">
                  <c:v>Fizika</c:v>
                </c:pt>
                <c:pt idx="10">
                  <c:v>Muzika</c:v>
                </c:pt>
                <c:pt idx="11">
                  <c:v>Dailė</c:v>
                </c:pt>
                <c:pt idx="12">
                  <c:v>Technologijos</c:v>
                </c:pt>
                <c:pt idx="13">
                  <c:v>Kūno kultūra</c:v>
                </c:pt>
              </c:strCache>
            </c:strRef>
          </c:cat>
          <c:val>
            <c:numRef>
              <c:f>'8 kl.'!$B$55:$O$55</c:f>
              <c:numCache>
                <c:formatCode>[$-1010427]#.##</c:formatCode>
                <c:ptCount val="14"/>
                <c:pt idx="0">
                  <c:v>7.01</c:v>
                </c:pt>
                <c:pt idx="1">
                  <c:v>7.01</c:v>
                </c:pt>
                <c:pt idx="2">
                  <c:v>7.01</c:v>
                </c:pt>
                <c:pt idx="3">
                  <c:v>7.01</c:v>
                </c:pt>
                <c:pt idx="4">
                  <c:v>7.01</c:v>
                </c:pt>
                <c:pt idx="5">
                  <c:v>7.01</c:v>
                </c:pt>
                <c:pt idx="6">
                  <c:v>7.01</c:v>
                </c:pt>
                <c:pt idx="7">
                  <c:v>7.01</c:v>
                </c:pt>
                <c:pt idx="8">
                  <c:v>7.01</c:v>
                </c:pt>
                <c:pt idx="9">
                  <c:v>7.01</c:v>
                </c:pt>
                <c:pt idx="10">
                  <c:v>7.01</c:v>
                </c:pt>
                <c:pt idx="11">
                  <c:v>7.01</c:v>
                </c:pt>
                <c:pt idx="12">
                  <c:v>7.01</c:v>
                </c:pt>
                <c:pt idx="13">
                  <c:v>7.01</c:v>
                </c:pt>
              </c:numCache>
            </c:numRef>
          </c:val>
        </c:ser>
        <c:ser>
          <c:idx val="3"/>
          <c:order val="3"/>
          <c:tx>
            <c:strRef>
              <c:f>'8 kl.'!$A$56</c:f>
              <c:strCache>
                <c:ptCount val="1"/>
                <c:pt idx="0">
                  <c:v>II trim. kl. vidurkis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'8 kl.'!$B$52:$O$52</c:f>
              <c:strCache>
                <c:ptCount val="14"/>
                <c:pt idx="0">
                  <c:v>Lietuvių k.</c:v>
                </c:pt>
                <c:pt idx="1">
                  <c:v>Anglų k.</c:v>
                </c:pt>
                <c:pt idx="2">
                  <c:v>Rusų k.</c:v>
                </c:pt>
                <c:pt idx="3">
                  <c:v>Istorija</c:v>
                </c:pt>
                <c:pt idx="4">
                  <c:v>Geografija</c:v>
                </c:pt>
                <c:pt idx="5">
                  <c:v>Matematika</c:v>
                </c:pt>
                <c:pt idx="6">
                  <c:v>IT</c:v>
                </c:pt>
                <c:pt idx="7">
                  <c:v>Biologija</c:v>
                </c:pt>
                <c:pt idx="8">
                  <c:v>Chemija</c:v>
                </c:pt>
                <c:pt idx="9">
                  <c:v>Fizika</c:v>
                </c:pt>
                <c:pt idx="10">
                  <c:v>Muzika</c:v>
                </c:pt>
                <c:pt idx="11">
                  <c:v>Dailė</c:v>
                </c:pt>
                <c:pt idx="12">
                  <c:v>Technologijos</c:v>
                </c:pt>
                <c:pt idx="13">
                  <c:v>Kūno kultūra</c:v>
                </c:pt>
              </c:strCache>
            </c:strRef>
          </c:cat>
          <c:val>
            <c:numRef>
              <c:f>'8 kl.'!$B$56:$O$56</c:f>
              <c:numCache>
                <c:formatCode>[$-1010427]#.##</c:formatCode>
                <c:ptCount val="14"/>
                <c:pt idx="0">
                  <c:v>6.96</c:v>
                </c:pt>
                <c:pt idx="1">
                  <c:v>6.96</c:v>
                </c:pt>
                <c:pt idx="2">
                  <c:v>6.96</c:v>
                </c:pt>
                <c:pt idx="3">
                  <c:v>6.96</c:v>
                </c:pt>
                <c:pt idx="4">
                  <c:v>6.96</c:v>
                </c:pt>
                <c:pt idx="5">
                  <c:v>6.96</c:v>
                </c:pt>
                <c:pt idx="6">
                  <c:v>6.96</c:v>
                </c:pt>
                <c:pt idx="7">
                  <c:v>6.96</c:v>
                </c:pt>
                <c:pt idx="8">
                  <c:v>6.96</c:v>
                </c:pt>
                <c:pt idx="9">
                  <c:v>6.96</c:v>
                </c:pt>
                <c:pt idx="10">
                  <c:v>6.96</c:v>
                </c:pt>
                <c:pt idx="11">
                  <c:v>6.96</c:v>
                </c:pt>
                <c:pt idx="12">
                  <c:v>6.96</c:v>
                </c:pt>
                <c:pt idx="13">
                  <c:v>6.96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8876672"/>
        <c:axId val="18897536"/>
      </c:radarChart>
      <c:catAx>
        <c:axId val="18876672"/>
        <c:scaling>
          <c:orientation val="maxMin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12700">
            <a:noFill/>
          </a:ln>
        </c:spPr>
        <c:txPr>
          <a:bodyPr rot="0" vert="horz"/>
          <a:lstStyle/>
          <a:p>
            <a:pPr>
              <a:defRPr sz="1800" b="0"/>
            </a:pPr>
            <a:endParaRPr lang="lt-LT"/>
          </a:p>
        </c:txPr>
        <c:crossAx val="18897536"/>
        <c:crosses val="autoZero"/>
        <c:auto val="0"/>
        <c:lblAlgn val="ctr"/>
        <c:lblOffset val="100"/>
        <c:noMultiLvlLbl val="0"/>
      </c:catAx>
      <c:valAx>
        <c:axId val="18897536"/>
        <c:scaling>
          <c:orientation val="minMax"/>
          <c:max val="1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lt-LT"/>
          </a:p>
        </c:txPr>
        <c:crossAx val="18876672"/>
        <c:crosses val="autoZero"/>
        <c:crossBetween val="between"/>
        <c:majorUnit val="2"/>
      </c:valAx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lt-LT"/>
        </a:p>
      </c:txPr>
    </c:legend>
    <c:plotVisOnly val="0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11260-1060-4226-98D1-6E9B790DF699}" type="datetimeFigureOut">
              <a:rPr lang="lt-LT" smtClean="0"/>
              <a:t>2017-03-10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9AA31-0CDF-4473-9EE7-688BD7E5F3C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21026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0672E-A6ED-4130-BA60-C0623A8A0631}" type="datetimeFigureOut">
              <a:rPr lang="lt-LT" smtClean="0"/>
              <a:t>2017-03-10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F800E-A66F-46D5-AF97-D9FBFEF4D5A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08914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D8C8-C84F-4032-9A89-AEAF37ECB3FB}" type="datetime1">
              <a:rPr lang="lt-LT" smtClean="0"/>
              <a:t>2017-03-10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0C2A-CCE5-4DF5-B894-60ED7B985D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7B34-9976-4A88-B93F-7F4BB9D3F0D6}" type="datetime1">
              <a:rPr lang="lt-LT" smtClean="0"/>
              <a:t>2017-03-10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0C2A-CCE5-4DF5-B894-60ED7B985D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D01B-3639-40CC-B722-E329ACFE7D3E}" type="datetime1">
              <a:rPr lang="lt-LT" smtClean="0"/>
              <a:t>2017-03-10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0C2A-CCE5-4DF5-B894-60ED7B985D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FBCA-D0F1-4D50-B3FC-C5B437F900CB}" type="datetime1">
              <a:rPr lang="lt-LT" smtClean="0"/>
              <a:t>2017-03-10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0C2A-CCE5-4DF5-B894-60ED7B985D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F9A6-3E96-476B-B7B1-841D433A98E1}" type="datetime1">
              <a:rPr lang="lt-LT" smtClean="0"/>
              <a:t>2017-03-10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0C2A-CCE5-4DF5-B894-60ED7B985D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5D99-A49D-4637-BE81-2B16F20AA474}" type="datetime1">
              <a:rPr lang="lt-LT" smtClean="0"/>
              <a:t>2017-03-10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0C2A-CCE5-4DF5-B894-60ED7B985D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A439-B2E5-4FB7-A47A-F96158A6C614}" type="datetime1">
              <a:rPr lang="lt-LT" smtClean="0"/>
              <a:t>2017-03-10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0C2A-CCE5-4DF5-B894-60ED7B985D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9D8C-87C4-490B-AAD6-D0582C9169C6}" type="datetime1">
              <a:rPr lang="lt-LT" smtClean="0"/>
              <a:t>2017-03-10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0C2A-CCE5-4DF5-B894-60ED7B985D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58FC-AD99-4DA0-B126-B4C599BA73FA}" type="datetime1">
              <a:rPr lang="lt-LT" smtClean="0"/>
              <a:t>2017-03-10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0C2A-CCE5-4DF5-B894-60ED7B985D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8144-2D5E-480D-BB88-D53011242256}" type="datetime1">
              <a:rPr lang="lt-LT" smtClean="0"/>
              <a:t>2017-03-10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0C2A-CCE5-4DF5-B894-60ED7B985D44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C0BE-F497-48B3-A2D5-5771A7A75F99}" type="datetime1">
              <a:rPr lang="lt-LT" smtClean="0"/>
              <a:t>2017-03-10</a:t>
            </a:fld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40C2A-CCE5-4DF5-B894-60ED7B985D44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FA40C2A-CCE5-4DF5-B894-60ED7B985D44}" type="slidenum">
              <a:rPr lang="lt-LT" smtClean="0"/>
              <a:t>‹#›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8EED5EB-5C14-47BE-AA72-09C2F17F01FC}" type="datetime1">
              <a:rPr lang="lt-LT" smtClean="0"/>
              <a:t>2017-03-10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2339752" y="421198"/>
            <a:ext cx="6250104" cy="2190105"/>
          </a:xfrm>
        </p:spPr>
        <p:txBody>
          <a:bodyPr/>
          <a:lstStyle/>
          <a:p>
            <a:pPr algn="ctr"/>
            <a:r>
              <a:rPr lang="lt-LT" dirty="0" smtClean="0"/>
              <a:t>II-</a:t>
            </a:r>
            <a:r>
              <a:rPr lang="lt-LT" dirty="0" err="1" smtClean="0"/>
              <a:t>ojo</a:t>
            </a:r>
            <a:r>
              <a:rPr lang="lt-LT" dirty="0" smtClean="0"/>
              <a:t> trimestro rezultatai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416824" cy="1066800"/>
          </a:xfrm>
        </p:spPr>
        <p:txBody>
          <a:bodyPr>
            <a:noAutofit/>
          </a:bodyPr>
          <a:lstStyle/>
          <a:p>
            <a:pPr algn="ctr"/>
            <a:r>
              <a:rPr lang="lt-LT" sz="3200" b="1" dirty="0">
                <a:solidFill>
                  <a:schemeClr val="tx2">
                    <a:lumMod val="75000"/>
                  </a:schemeClr>
                </a:solidFill>
              </a:rPr>
              <a:t>Anykščių r. Svėdasų Juozo Tumo-Vaižganto gimnazija</a:t>
            </a:r>
          </a:p>
          <a:p>
            <a:pPr algn="ctr"/>
            <a:r>
              <a:rPr lang="lt-LT" sz="3200" b="1" dirty="0" smtClean="0"/>
              <a:t>Direktoriaus pavaduotoja ugdymui </a:t>
            </a:r>
          </a:p>
          <a:p>
            <a:pPr algn="ctr"/>
            <a:r>
              <a:rPr lang="lt-LT" sz="3200" b="1" dirty="0" err="1" smtClean="0"/>
              <a:t>Aina</a:t>
            </a:r>
            <a:r>
              <a:rPr lang="lt-LT" sz="3200" b="1" dirty="0" smtClean="0"/>
              <a:t> </a:t>
            </a:r>
            <a:r>
              <a:rPr lang="lt-LT" sz="3200" b="1" dirty="0" err="1" smtClean="0"/>
              <a:t>Tumienė</a:t>
            </a:r>
            <a:endParaRPr lang="lt-LT" sz="3200" b="1" dirty="0" smtClean="0"/>
          </a:p>
          <a:p>
            <a:pPr algn="ctr"/>
            <a:r>
              <a:rPr lang="lt-LT" sz="3200" b="1" dirty="0" smtClean="0"/>
              <a:t>2017-03-09</a:t>
            </a:r>
          </a:p>
        </p:txBody>
      </p:sp>
      <p:pic>
        <p:nvPicPr>
          <p:cNvPr id="4" name="Picture 2" descr="embl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2567568" cy="250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3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II-</a:t>
            </a:r>
            <a:r>
              <a:rPr lang="lt-LT" dirty="0" err="1" smtClean="0"/>
              <a:t>ojo</a:t>
            </a:r>
            <a:r>
              <a:rPr lang="lt-LT" dirty="0" smtClean="0"/>
              <a:t> trimestro I</a:t>
            </a:r>
            <a:r>
              <a:rPr lang="en-GB" dirty="0" smtClean="0"/>
              <a:t>V</a:t>
            </a:r>
            <a:r>
              <a:rPr lang="lt-LT" dirty="0" smtClean="0"/>
              <a:t> g </a:t>
            </a:r>
            <a:r>
              <a:rPr lang="lt-LT" dirty="0" err="1" smtClean="0"/>
              <a:t>kl</a:t>
            </a:r>
            <a:r>
              <a:rPr lang="lt-LT" dirty="0" smtClean="0"/>
              <a:t>. mokinių skaičius pagal pasiekimų lygmenis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636062"/>
              </p:ext>
            </p:extLst>
          </p:nvPr>
        </p:nvGraphicFramePr>
        <p:xfrm>
          <a:off x="457200" y="1600200"/>
          <a:ext cx="7643192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09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155100"/>
              </p:ext>
            </p:extLst>
          </p:nvPr>
        </p:nvGraphicFramePr>
        <p:xfrm>
          <a:off x="0" y="0"/>
          <a:ext cx="846043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549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727067"/>
              </p:ext>
            </p:extLst>
          </p:nvPr>
        </p:nvGraphicFramePr>
        <p:xfrm>
          <a:off x="0" y="0"/>
          <a:ext cx="846043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158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335501"/>
              </p:ext>
            </p:extLst>
          </p:nvPr>
        </p:nvGraphicFramePr>
        <p:xfrm>
          <a:off x="0" y="0"/>
          <a:ext cx="846043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609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890849"/>
              </p:ext>
            </p:extLst>
          </p:nvPr>
        </p:nvGraphicFramePr>
        <p:xfrm>
          <a:off x="0" y="0"/>
          <a:ext cx="846043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1288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75570"/>
              </p:ext>
            </p:extLst>
          </p:nvPr>
        </p:nvGraphicFramePr>
        <p:xfrm>
          <a:off x="0" y="0"/>
          <a:ext cx="846043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329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459591"/>
              </p:ext>
            </p:extLst>
          </p:nvPr>
        </p:nvGraphicFramePr>
        <p:xfrm>
          <a:off x="0" y="0"/>
          <a:ext cx="846043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819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810412"/>
              </p:ext>
            </p:extLst>
          </p:nvPr>
        </p:nvGraphicFramePr>
        <p:xfrm>
          <a:off x="0" y="0"/>
          <a:ext cx="846043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7028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274075"/>
              </p:ext>
            </p:extLst>
          </p:nvPr>
        </p:nvGraphicFramePr>
        <p:xfrm>
          <a:off x="-20618" y="-34942"/>
          <a:ext cx="8481050" cy="6892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2553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209091"/>
              </p:ext>
            </p:extLst>
          </p:nvPr>
        </p:nvGraphicFramePr>
        <p:xfrm>
          <a:off x="0" y="0"/>
          <a:ext cx="846043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778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Mokinių skaičius II-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ojo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trimestro pabaigoje: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lt-LT" sz="3600" b="1" dirty="0" smtClean="0"/>
              <a:t>Ikimokyklinio ugdymo </a:t>
            </a:r>
            <a:r>
              <a:rPr lang="lt-LT" sz="3600" b="1" dirty="0" err="1" smtClean="0"/>
              <a:t>gr</a:t>
            </a:r>
            <a:r>
              <a:rPr lang="lt-LT" sz="3600" b="1" dirty="0" smtClean="0"/>
              <a:t>. – 30 vaikų</a:t>
            </a:r>
          </a:p>
          <a:p>
            <a:pPr algn="ctr">
              <a:buFont typeface="Wingdings" pitchFamily="2" charset="2"/>
              <a:buNone/>
            </a:pPr>
            <a:r>
              <a:rPr lang="lt-LT" sz="3600" b="1" dirty="0" smtClean="0"/>
              <a:t>Priešmokyklinio ugdymo </a:t>
            </a:r>
            <a:r>
              <a:rPr lang="lt-LT" sz="3600" b="1" dirty="0" err="1" smtClean="0"/>
              <a:t>gr</a:t>
            </a:r>
            <a:r>
              <a:rPr lang="lt-LT" sz="3600" b="1" dirty="0" smtClean="0"/>
              <a:t>. – 12 vaikų</a:t>
            </a:r>
          </a:p>
          <a:p>
            <a:pPr algn="ctr">
              <a:buFont typeface="Wingdings" pitchFamily="2" charset="2"/>
              <a:buNone/>
            </a:pPr>
            <a:r>
              <a:rPr lang="lt-LT" sz="3600" b="1" dirty="0" smtClean="0"/>
              <a:t>1-4 </a:t>
            </a:r>
            <a:r>
              <a:rPr lang="lt-LT" sz="3600" b="1" dirty="0" err="1" smtClean="0"/>
              <a:t>kl</a:t>
            </a:r>
            <a:r>
              <a:rPr lang="lt-LT" sz="3600" b="1" dirty="0" smtClean="0"/>
              <a:t> – 41 mokinys</a:t>
            </a:r>
          </a:p>
          <a:p>
            <a:pPr algn="ctr">
              <a:buFont typeface="Wingdings" pitchFamily="2" charset="2"/>
              <a:buNone/>
            </a:pPr>
            <a:r>
              <a:rPr lang="lt-LT" sz="3600" b="1" dirty="0" smtClean="0"/>
              <a:t>5-8 </a:t>
            </a:r>
            <a:r>
              <a:rPr lang="lt-LT" sz="3600" b="1" dirty="0" err="1" smtClean="0"/>
              <a:t>kl</a:t>
            </a:r>
            <a:r>
              <a:rPr lang="lt-LT" sz="3600" b="1" dirty="0" smtClean="0"/>
              <a:t>. – 59 mokiniai</a:t>
            </a:r>
          </a:p>
          <a:p>
            <a:pPr algn="ctr">
              <a:buFont typeface="Wingdings" pitchFamily="2" charset="2"/>
              <a:buNone/>
            </a:pPr>
            <a:r>
              <a:rPr lang="lt-LT" sz="3600" b="1" dirty="0" smtClean="0"/>
              <a:t>I-II g </a:t>
            </a:r>
            <a:r>
              <a:rPr lang="lt-LT" sz="3600" b="1" dirty="0" err="1" smtClean="0"/>
              <a:t>kl</a:t>
            </a:r>
            <a:r>
              <a:rPr lang="lt-LT" sz="3600" b="1" dirty="0" smtClean="0"/>
              <a:t>. – 53 mokiniai</a:t>
            </a:r>
          </a:p>
          <a:p>
            <a:pPr algn="ctr">
              <a:buFont typeface="Wingdings" pitchFamily="2" charset="2"/>
              <a:buNone/>
            </a:pPr>
            <a:r>
              <a:rPr lang="lt-LT" sz="3600" b="1" dirty="0" smtClean="0"/>
              <a:t>III-IV g </a:t>
            </a:r>
            <a:r>
              <a:rPr lang="lt-LT" sz="3600" b="1" dirty="0" err="1" smtClean="0"/>
              <a:t>kl</a:t>
            </a:r>
            <a:r>
              <a:rPr lang="lt-LT" sz="3600" b="1" dirty="0" smtClean="0"/>
              <a:t>. – 40 mokinių</a:t>
            </a:r>
          </a:p>
          <a:p>
            <a:pPr algn="ctr">
              <a:buFont typeface="Wingdings" pitchFamily="2" charset="2"/>
              <a:buNone/>
            </a:pPr>
            <a:endParaRPr lang="lt-LT" sz="3600" b="1" dirty="0" smtClean="0"/>
          </a:p>
          <a:p>
            <a:pPr algn="ctr">
              <a:buFont typeface="Wingdings" pitchFamily="2" charset="2"/>
              <a:buNone/>
            </a:pPr>
            <a:r>
              <a:rPr lang="lt-LT" sz="3600" b="1" dirty="0" smtClean="0"/>
              <a:t>Iš viso gimnazijoje </a:t>
            </a:r>
            <a:r>
              <a:rPr lang="en-GB" sz="3600" b="1" dirty="0" smtClean="0"/>
              <a:t>201</a:t>
            </a:r>
            <a:r>
              <a:rPr lang="lt-LT" sz="3600" b="1" dirty="0" smtClean="0"/>
              <a:t>7</a:t>
            </a:r>
            <a:r>
              <a:rPr lang="en-GB" sz="3600" b="1" dirty="0" smtClean="0"/>
              <a:t>.</a:t>
            </a:r>
            <a:r>
              <a:rPr lang="lt-LT" sz="3600" b="1" dirty="0" smtClean="0"/>
              <a:t>02</a:t>
            </a:r>
            <a:r>
              <a:rPr lang="en-GB" sz="3600" b="1" dirty="0" smtClean="0"/>
              <a:t>.</a:t>
            </a:r>
            <a:r>
              <a:rPr lang="lt-LT" sz="3600" b="1" dirty="0" smtClean="0"/>
              <a:t>28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datai</a:t>
            </a:r>
            <a:r>
              <a:rPr lang="en-GB" sz="3600" b="1" dirty="0" smtClean="0"/>
              <a:t> </a:t>
            </a:r>
            <a:r>
              <a:rPr lang="lt-LT" sz="3600" b="1" dirty="0" smtClean="0"/>
              <a:t>– 193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mok</a:t>
            </a:r>
            <a:r>
              <a:rPr lang="lt-LT" sz="3600" b="1" dirty="0" err="1" smtClean="0"/>
              <a:t>iniai</a:t>
            </a:r>
            <a:r>
              <a:rPr lang="lt-LT" sz="36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3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t-LT" dirty="0" smtClean="0"/>
              <a:t>Lankomumas</a:t>
            </a:r>
            <a:endParaRPr lang="lt-LT" dirty="0"/>
          </a:p>
        </p:txBody>
      </p:sp>
      <p:sp>
        <p:nvSpPr>
          <p:cNvPr id="6" name="Antrinis pavadinima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58899"/>
          </a:xfrm>
        </p:spPr>
        <p:txBody>
          <a:bodyPr>
            <a:noAutofit/>
          </a:bodyPr>
          <a:lstStyle/>
          <a:p>
            <a:pPr algn="ctr"/>
            <a:r>
              <a:rPr lang="lt-LT" sz="2800" dirty="0" smtClean="0">
                <a:latin typeface="Calibri (Antraštės)"/>
              </a:rPr>
              <a:t>II-</a:t>
            </a:r>
            <a:r>
              <a:rPr lang="lt-LT" sz="2800" dirty="0" err="1" smtClean="0">
                <a:latin typeface="Calibri (Antraštės)"/>
              </a:rPr>
              <a:t>ojo</a:t>
            </a:r>
            <a:r>
              <a:rPr lang="lt-LT" sz="2800" dirty="0" smtClean="0">
                <a:latin typeface="Calibri (Antraštės)"/>
              </a:rPr>
              <a:t> trimestro klasių pažangumas</a:t>
            </a:r>
            <a:endParaRPr lang="lt-LT" sz="4000" dirty="0" smtClean="0">
              <a:latin typeface="Calibri (Antraštės)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512437"/>
              </p:ext>
            </p:extLst>
          </p:nvPr>
        </p:nvGraphicFramePr>
        <p:xfrm>
          <a:off x="-1" y="692696"/>
          <a:ext cx="8460432" cy="614484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20144"/>
                <a:gridCol w="2820144"/>
                <a:gridCol w="2820144"/>
              </a:tblGrid>
              <a:tr h="388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Klasė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 trimestras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II trimestras</a:t>
                      </a:r>
                      <a:endParaRPr kumimoji="0" lang="lt-LT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88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100 </a:t>
                      </a: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proc</a:t>
                      </a: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100 </a:t>
                      </a: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proc</a:t>
                      </a: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88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lt-L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100 </a:t>
                      </a: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proc</a:t>
                      </a: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100 </a:t>
                      </a: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proc</a:t>
                      </a: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88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lt-L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100 </a:t>
                      </a: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proc</a:t>
                      </a: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100 </a:t>
                      </a: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proc</a:t>
                      </a: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88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100 </a:t>
                      </a: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proc</a:t>
                      </a: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100 </a:t>
                      </a: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proc</a:t>
                      </a: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88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80 proc.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100 </a:t>
                      </a: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proc</a:t>
                      </a: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88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lt-L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100 proc.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100 </a:t>
                      </a: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proc</a:t>
                      </a: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88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endParaRPr kumimoji="0" lang="lt-L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100 proc.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100 </a:t>
                      </a: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proc</a:t>
                      </a: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88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2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88,89 proc.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94,44 </a:t>
                      </a:r>
                      <a:r>
                        <a:rPr kumimoji="0" lang="lt-L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proc</a:t>
                      </a: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/>
                </a:tc>
              </a:tr>
              <a:tr h="388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Ig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100 proc.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94,74 </a:t>
                      </a:r>
                      <a:r>
                        <a:rPr kumimoji="0" lang="lt-L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proc</a:t>
                      </a: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/>
                </a:tc>
              </a:tr>
              <a:tr h="388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IIag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2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93,75 proc.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100 </a:t>
                      </a: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proc</a:t>
                      </a: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88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IIbg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88,24 </a:t>
                      </a: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proc</a:t>
                      </a: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88,24 </a:t>
                      </a: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proc</a:t>
                      </a: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88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IIIg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100 proc.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94,44 </a:t>
                      </a:r>
                      <a:r>
                        <a:rPr kumimoji="0" lang="lt-L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proc</a:t>
                      </a: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88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IVg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2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95,45 proc.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90,91 </a:t>
                      </a:r>
                      <a:r>
                        <a:rPr kumimoji="0" lang="lt-L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proc</a:t>
                      </a: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/>
                </a:tc>
              </a:tr>
              <a:tr h="388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Vidutinis </a:t>
                      </a: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kl</a:t>
                      </a: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 pažangumas: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88,18 </a:t>
                      </a: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proc</a:t>
                      </a: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97,14 </a:t>
                      </a:r>
                      <a:r>
                        <a:rPr kumimoji="0" lang="lt-L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proc</a:t>
                      </a: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6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lt-LT" sz="3200" dirty="0" smtClean="0">
                <a:latin typeface="+mj-lt"/>
              </a:rPr>
              <a:t>SUP turinčių mokinių </a:t>
            </a:r>
            <a:r>
              <a:rPr lang="en-GB" sz="3200" dirty="0" err="1" smtClean="0">
                <a:latin typeface="+mj-lt"/>
              </a:rPr>
              <a:t>skaičius</a:t>
            </a:r>
            <a:r>
              <a:rPr lang="en-GB" sz="3200" dirty="0" smtClean="0">
                <a:latin typeface="+mj-lt"/>
              </a:rPr>
              <a:t>/proc.</a:t>
            </a:r>
            <a:r>
              <a:rPr lang="lt-LT" sz="3200" dirty="0" smtClean="0">
                <a:latin typeface="+mj-lt"/>
              </a:rPr>
              <a:t> </a:t>
            </a:r>
            <a:r>
              <a:rPr lang="lt-LT" sz="3200" dirty="0">
                <a:latin typeface="+mj-lt"/>
              </a:rPr>
              <a:t>(</a:t>
            </a:r>
            <a:r>
              <a:rPr lang="lt-LT" sz="3200" dirty="0" smtClean="0">
                <a:latin typeface="+mj-lt"/>
              </a:rPr>
              <a:t>nuo </a:t>
            </a:r>
            <a:r>
              <a:rPr lang="lt-LT" sz="3200" dirty="0" err="1" smtClean="0">
                <a:latin typeface="+mj-lt"/>
              </a:rPr>
              <a:t>koncentro</a:t>
            </a:r>
            <a:r>
              <a:rPr lang="lt-LT" sz="3200" dirty="0" smtClean="0">
                <a:latin typeface="+mj-lt"/>
              </a:rPr>
              <a:t>)</a:t>
            </a:r>
            <a:r>
              <a:rPr lang="en-GB" sz="3200" dirty="0" smtClean="0">
                <a:latin typeface="+mj-lt"/>
              </a:rPr>
              <a:t> </a:t>
            </a:r>
            <a:r>
              <a:rPr lang="lt-LT" sz="3200" dirty="0" smtClean="0">
                <a:latin typeface="+mj-lt"/>
              </a:rPr>
              <a:t>2017.03.01 datai</a:t>
            </a:r>
            <a:endParaRPr lang="lt-LT" sz="3200" dirty="0">
              <a:latin typeface="+mj-lt"/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214822"/>
              </p:ext>
            </p:extLst>
          </p:nvPr>
        </p:nvGraphicFramePr>
        <p:xfrm>
          <a:off x="2" y="1525038"/>
          <a:ext cx="8460430" cy="432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5719"/>
                <a:gridCol w="1765719"/>
                <a:gridCol w="1232248"/>
                <a:gridCol w="1232248"/>
                <a:gridCol w="1232248"/>
                <a:gridCol w="1232248"/>
              </a:tblGrid>
              <a:tr h="720000">
                <a:tc>
                  <a:txBody>
                    <a:bodyPr/>
                    <a:lstStyle/>
                    <a:p>
                      <a:pPr marL="182563" indent="0" algn="ctr">
                        <a:spcAft>
                          <a:spcPts val="0"/>
                        </a:spcAft>
                      </a:pPr>
                      <a:endParaRPr lang="lt-LT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82563" indent="0" algn="ctr">
                        <a:spcAft>
                          <a:spcPts val="0"/>
                        </a:spcAft>
                      </a:pPr>
                      <a:r>
                        <a:rPr lang="en-GB" sz="1600" b="1" dirty="0" err="1" smtClean="0">
                          <a:effectLst/>
                          <a:latin typeface="+mn-lt"/>
                          <a:ea typeface="Times New Roman"/>
                        </a:rPr>
                        <a:t>Ikimokykl</a:t>
                      </a:r>
                      <a:r>
                        <a:rPr lang="en-GB" sz="1600" b="1" dirty="0" smtClean="0">
                          <a:effectLst/>
                          <a:latin typeface="+mn-lt"/>
                          <a:ea typeface="Times New Roman"/>
                        </a:rPr>
                        <a:t>. </a:t>
                      </a:r>
                      <a:r>
                        <a:rPr lang="lt-LT" sz="1600" b="1" dirty="0" smtClean="0">
                          <a:effectLst/>
                          <a:latin typeface="+mn-lt"/>
                          <a:ea typeface="Times New Roman"/>
                        </a:rPr>
                        <a:t>i</a:t>
                      </a:r>
                      <a:r>
                        <a:rPr lang="en-GB" sz="1600" b="1" dirty="0" smtClean="0">
                          <a:effectLst/>
                          <a:latin typeface="+mn-lt"/>
                          <a:ea typeface="Times New Roman"/>
                        </a:rPr>
                        <a:t>r </a:t>
                      </a:r>
                      <a:r>
                        <a:rPr lang="en-GB" sz="1600" b="1" dirty="0" err="1" smtClean="0">
                          <a:effectLst/>
                          <a:latin typeface="+mn-lt"/>
                          <a:ea typeface="Times New Roman"/>
                        </a:rPr>
                        <a:t>prie</a:t>
                      </a:r>
                      <a:r>
                        <a:rPr lang="lt-LT" sz="1600" b="1" dirty="0" smtClean="0">
                          <a:effectLst/>
                          <a:latin typeface="+mn-lt"/>
                          <a:ea typeface="Times New Roman"/>
                        </a:rPr>
                        <a:t>š</a:t>
                      </a:r>
                      <a:r>
                        <a:rPr lang="en-GB" sz="1600" b="1" dirty="0" err="1" smtClean="0">
                          <a:effectLst/>
                          <a:latin typeface="+mn-lt"/>
                          <a:ea typeface="Times New Roman"/>
                        </a:rPr>
                        <a:t>mokykl</a:t>
                      </a:r>
                      <a:r>
                        <a:rPr lang="lt-LT" sz="1600" b="1" dirty="0" smtClean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r>
                        <a:rPr lang="en-GB" sz="1600" b="1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lt-LT" sz="1600" b="1" dirty="0" smtClean="0">
                          <a:effectLst/>
                          <a:latin typeface="+mn-lt"/>
                          <a:ea typeface="Times New Roman"/>
                        </a:rPr>
                        <a:t>g</a:t>
                      </a:r>
                      <a:r>
                        <a:rPr lang="en-GB" sz="1600" b="1" dirty="0" smtClean="0">
                          <a:effectLst/>
                          <a:latin typeface="+mn-lt"/>
                          <a:ea typeface="Times New Roman"/>
                        </a:rPr>
                        <a:t>r.</a:t>
                      </a:r>
                      <a:endParaRPr lang="lt-LT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82563" indent="0" algn="ctr">
                        <a:spcAft>
                          <a:spcPts val="0"/>
                        </a:spcAft>
                      </a:pPr>
                      <a:r>
                        <a:rPr lang="lt-LT" sz="2000" b="1" dirty="0">
                          <a:effectLst/>
                          <a:latin typeface="+mn-lt"/>
                        </a:rPr>
                        <a:t>1-4 </a:t>
                      </a:r>
                      <a:r>
                        <a:rPr lang="lt-LT" sz="2000" b="1" dirty="0" err="1" smtClean="0">
                          <a:effectLst/>
                          <a:latin typeface="+mn-lt"/>
                        </a:rPr>
                        <a:t>kl</a:t>
                      </a:r>
                      <a:r>
                        <a:rPr lang="lt-LT" sz="2000" b="1" dirty="0" smtClean="0">
                          <a:effectLst/>
                          <a:latin typeface="+mn-lt"/>
                        </a:rPr>
                        <a:t>.</a:t>
                      </a:r>
                      <a:endParaRPr lang="lt-LT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5-8 kl.</a:t>
                      </a:r>
                      <a:endParaRPr lang="lt-LT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</a:rPr>
                        <a:t>I-II</a:t>
                      </a:r>
                      <a:r>
                        <a:rPr lang="lt-LT" sz="20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lt-LT" sz="2000" b="1" dirty="0" err="1" smtClean="0">
                          <a:effectLst/>
                          <a:latin typeface="+mn-lt"/>
                        </a:rPr>
                        <a:t>gimn</a:t>
                      </a:r>
                      <a:r>
                        <a:rPr lang="lt-LT" sz="2000" b="1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lt-LT" sz="20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+mn-lt"/>
                        </a:rPr>
                        <a:t>kl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.</a:t>
                      </a:r>
                      <a:endParaRPr lang="lt-LT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+mn-lt"/>
                          <a:ea typeface="Times New Roman"/>
                        </a:rPr>
                        <a:t>III-IV</a:t>
                      </a:r>
                      <a:r>
                        <a:rPr lang="en-GB" sz="2000" b="1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2000" b="1" baseline="0" dirty="0" err="1" smtClean="0">
                          <a:effectLst/>
                          <a:latin typeface="+mn-lt"/>
                          <a:ea typeface="Times New Roman"/>
                        </a:rPr>
                        <a:t>gimn</a:t>
                      </a:r>
                      <a:r>
                        <a:rPr lang="en-GB" sz="2000" b="1" baseline="0" dirty="0" smtClean="0">
                          <a:effectLst/>
                          <a:latin typeface="+mn-lt"/>
                          <a:ea typeface="Times New Roman"/>
                        </a:rPr>
                        <a:t>. Kl.</a:t>
                      </a:r>
                      <a:endParaRPr lang="lt-LT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</a:tr>
              <a:tr h="7200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lt-LT" sz="1800" b="1" dirty="0" smtClean="0">
                          <a:effectLst/>
                          <a:latin typeface="+mn-lt"/>
                          <a:ea typeface="Times New Roman"/>
                        </a:rPr>
                        <a:t>Individualizuota</a:t>
                      </a:r>
                      <a:r>
                        <a:rPr lang="lt-LT" sz="1800" b="1" baseline="0" dirty="0" smtClean="0">
                          <a:effectLst/>
                          <a:latin typeface="+mn-lt"/>
                          <a:ea typeface="Times New Roman"/>
                        </a:rPr>
                        <a:t> programa</a:t>
                      </a:r>
                      <a:endParaRPr lang="lt-LT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lt-LT" sz="2000" b="1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lt-LT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latin typeface="+mn-lt"/>
                        </a:rPr>
                        <a:t> 5 / 12 %</a:t>
                      </a:r>
                      <a:endParaRPr lang="lt-LT" sz="2000" b="1" dirty="0" smtClean="0">
                        <a:latin typeface="+mn-lt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lt-LT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+mn-lt"/>
                          <a:ea typeface="Times New Roman"/>
                        </a:rPr>
                        <a:t>2 / 3 %</a:t>
                      </a:r>
                      <a:endParaRPr lang="lt-LT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+mn-lt"/>
                          <a:ea typeface="Times New Roman"/>
                        </a:rPr>
                        <a:t>5 / 9 %</a:t>
                      </a:r>
                      <a:endParaRPr lang="lt-LT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lt-LT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</a:tr>
              <a:tr h="7200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lt-LT" sz="2000" b="1" dirty="0" smtClean="0">
                          <a:effectLst/>
                          <a:latin typeface="+mn-lt"/>
                          <a:ea typeface="Times New Roman"/>
                        </a:rPr>
                        <a:t>Pritaikyta programa</a:t>
                      </a:r>
                      <a:endParaRPr lang="lt-LT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lt-LT" sz="2000" b="1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lt-LT" sz="2000" b="1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lt-LT" sz="2000" b="1" dirty="0" smtClean="0">
                          <a:effectLst/>
                          <a:latin typeface="+mn-lt"/>
                          <a:ea typeface="Times New Roman"/>
                        </a:rPr>
                        <a:t>/</a:t>
                      </a:r>
                      <a:r>
                        <a:rPr lang="en-GB" sz="2000" b="1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lt-LT" sz="2000" b="1" dirty="0" smtClean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r>
                        <a:rPr lang="lt-LT" sz="2000" b="1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2000" b="1" baseline="0" dirty="0" smtClean="0">
                          <a:effectLst/>
                          <a:latin typeface="+mn-lt"/>
                          <a:ea typeface="Times New Roman"/>
                        </a:rPr>
                        <a:t>%</a:t>
                      </a:r>
                      <a:endParaRPr lang="lt-LT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lt-LT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6 / 15 </a:t>
                      </a: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%</a:t>
                      </a:r>
                      <a:endParaRPr lang="lt-LT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17 / 29 %</a:t>
                      </a:r>
                      <a:endParaRPr lang="lt-LT" sz="20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lt-LT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85738" indent="0"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8 / 15 %</a:t>
                      </a:r>
                      <a:endParaRPr lang="lt-LT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85738" indent="0"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+mn-lt"/>
                          <a:ea typeface="Times New Roman"/>
                        </a:rPr>
                        <a:t>1 / 2,5 %</a:t>
                      </a:r>
                      <a:endParaRPr lang="lt-LT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</a:tr>
              <a:tr h="7200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lt-LT" sz="2000" b="1" dirty="0" smtClean="0">
                          <a:effectLst/>
                          <a:latin typeface="+mn-lt"/>
                          <a:ea typeface="Times New Roman"/>
                        </a:rPr>
                        <a:t>SUP nedideli</a:t>
                      </a:r>
                      <a:endParaRPr lang="lt-LT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+mn-lt"/>
                        </a:rPr>
                        <a:t>-</a:t>
                      </a:r>
                      <a:endParaRPr lang="lt-LT" sz="2000" b="1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+mn-lt"/>
                        </a:rPr>
                        <a:t>-</a:t>
                      </a:r>
                      <a:endParaRPr lang="lt-LT" sz="2000" b="1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lt-LT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85738" indent="0"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+mn-lt"/>
                          <a:ea typeface="Times New Roman"/>
                        </a:rPr>
                        <a:t>2 / 3,5 %</a:t>
                      </a:r>
                      <a:endParaRPr lang="lt-LT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lt-LT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</a:tr>
              <a:tr h="7200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lt-LT" sz="2000" b="1" dirty="0" smtClean="0">
                          <a:effectLst/>
                          <a:latin typeface="+mn-lt"/>
                          <a:ea typeface="Times New Roman"/>
                        </a:rPr>
                        <a:t>SUP vidutiniai</a:t>
                      </a:r>
                      <a:endParaRPr lang="lt-LT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+mn-lt"/>
                        </a:rPr>
                        <a:t>-</a:t>
                      </a:r>
                      <a:endParaRPr lang="lt-LT" sz="2000" b="1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+mn-lt"/>
                        </a:rPr>
                        <a:t>4 / 10 %</a:t>
                      </a:r>
                      <a:endParaRPr lang="lt-LT" sz="2000" b="1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+mn-lt"/>
                          <a:ea typeface="Times New Roman"/>
                        </a:rPr>
                        <a:t>7 / 12 %</a:t>
                      </a:r>
                      <a:endParaRPr lang="lt-LT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85738" indent="0"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+mn-lt"/>
                          <a:ea typeface="Times New Roman"/>
                        </a:rPr>
                        <a:t>3 / 6</a:t>
                      </a:r>
                      <a:r>
                        <a:rPr lang="en-GB" sz="2000" b="1" baseline="0" dirty="0" smtClean="0">
                          <a:effectLst/>
                          <a:latin typeface="+mn-lt"/>
                          <a:ea typeface="Times New Roman"/>
                        </a:rPr>
                        <a:t> %</a:t>
                      </a:r>
                      <a:endParaRPr lang="lt-LT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lt-LT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</a:tr>
              <a:tr h="7200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lt-LT" sz="2000" b="1" dirty="0" smtClean="0">
                          <a:effectLst/>
                          <a:latin typeface="+mn-lt"/>
                          <a:ea typeface="Times New Roman"/>
                        </a:rPr>
                        <a:t>SUP dideli</a:t>
                      </a:r>
                      <a:endParaRPr lang="lt-LT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b="1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lt-LT" sz="2000" b="1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lt-LT" sz="2000" b="1" dirty="0" smtClean="0">
                          <a:effectLst/>
                          <a:latin typeface="+mn-lt"/>
                          <a:ea typeface="Times New Roman"/>
                        </a:rPr>
                        <a:t>/</a:t>
                      </a:r>
                      <a:r>
                        <a:rPr lang="en-GB" sz="2000" b="1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lt-LT" sz="2000" b="1" dirty="0" smtClean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r>
                        <a:rPr lang="lt-LT" sz="2000" b="1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2000" b="1" baseline="0" dirty="0" smtClean="0">
                          <a:effectLst/>
                          <a:latin typeface="+mn-lt"/>
                          <a:ea typeface="Times New Roman"/>
                        </a:rPr>
                        <a:t>%</a:t>
                      </a:r>
                      <a:endParaRPr lang="lt-LT" sz="2000" b="1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7 / 17 %</a:t>
                      </a:r>
                      <a:endParaRPr lang="lt-LT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11 / 19 %</a:t>
                      </a:r>
                      <a:endParaRPr lang="lt-LT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85738" indent="0"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9 / 17 %</a:t>
                      </a:r>
                      <a:endParaRPr lang="lt-LT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85738" indent="0"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+mn-lt"/>
                          <a:ea typeface="Times New Roman"/>
                        </a:rPr>
                        <a:t>1 / 2,5 %</a:t>
                      </a:r>
                      <a:endParaRPr lang="lt-LT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600" dirty="0" smtClean="0"/>
              <a:t>SUP turinčių mokinių pažangos ir pasiekimų vertinimas (1)</a:t>
            </a:r>
            <a:endParaRPr lang="lt-LT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lt-LT" sz="2400" dirty="0" smtClean="0"/>
              <a:t>20.1.2. </a:t>
            </a:r>
            <a:r>
              <a:rPr lang="lt-LT" sz="2400" dirty="0" err="1" smtClean="0"/>
              <a:t>p</a:t>
            </a:r>
            <a:r>
              <a:rPr lang="lt-LT" sz="2400" dirty="0" smtClean="0"/>
              <a:t>.: </a:t>
            </a:r>
            <a:r>
              <a:rPr lang="lt-LT" sz="2400" dirty="0"/>
              <a:t>mokytojas, planuodamas vertinimą, tariasi su mokiniais, kitais mokytojais, prireikus pasitelkia psichologą ar kitus specialistus, mokinių tėvus. </a:t>
            </a:r>
            <a:endParaRPr lang="lt-LT" sz="2400" dirty="0" smtClean="0"/>
          </a:p>
          <a:p>
            <a:pPr algn="just"/>
            <a:r>
              <a:rPr lang="lt-LT" sz="2400" dirty="0" smtClean="0"/>
              <a:t>20.4. </a:t>
            </a:r>
            <a:r>
              <a:rPr lang="lt-LT" sz="2400" dirty="0" err="1" smtClean="0"/>
              <a:t>p</a:t>
            </a:r>
            <a:r>
              <a:rPr lang="lt-LT" sz="2400" dirty="0" smtClean="0"/>
              <a:t>.: </a:t>
            </a:r>
            <a:r>
              <a:rPr lang="lt-LT" sz="2400" dirty="0"/>
              <a:t>Specialiųjų </a:t>
            </a:r>
            <a:r>
              <a:rPr lang="lt-LT" sz="2400" dirty="0" err="1"/>
              <a:t>ugdymo(si</a:t>
            </a:r>
            <a:r>
              <a:rPr lang="lt-LT" sz="2400" dirty="0"/>
              <a:t>) poreikių turinčių mokinių pažanga ir pasiekimai aptariami dalyvaujant specialistams. </a:t>
            </a:r>
            <a:endParaRPr lang="lt-LT" sz="2400" dirty="0" smtClean="0"/>
          </a:p>
          <a:p>
            <a:pPr algn="just"/>
            <a:r>
              <a:rPr lang="lt-LT" sz="2400" dirty="0" smtClean="0"/>
              <a:t>21 </a:t>
            </a:r>
            <a:r>
              <a:rPr lang="lt-LT" sz="2400" dirty="0" err="1" smtClean="0"/>
              <a:t>p</a:t>
            </a:r>
            <a:r>
              <a:rPr lang="lt-LT" sz="2400" dirty="0" smtClean="0"/>
              <a:t>.: Individualizuojant </a:t>
            </a:r>
            <a:r>
              <a:rPr lang="lt-LT" sz="2400" dirty="0"/>
              <a:t>ugdymo turinį specialiųjų ugdymosi poreikių turintiems mokiniams išsilavinimo standartai pritaikomi pagal jų išgales. </a:t>
            </a:r>
            <a:r>
              <a:rPr lang="lt-LT" sz="2400" dirty="0" smtClean="0"/>
              <a:t>Atitinkamai </a:t>
            </a:r>
            <a:r>
              <a:rPr lang="lt-LT" sz="2400" dirty="0"/>
              <a:t>individualizuojamas ir vertinimas. </a:t>
            </a:r>
            <a:endParaRPr lang="lt-LT" sz="2400" dirty="0" smtClean="0"/>
          </a:p>
          <a:p>
            <a:pPr algn="just"/>
            <a:r>
              <a:rPr lang="pt-B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MOKINIŲ </a:t>
            </a:r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PAŽANGOS IR PASIEKIMŲ VERTINIMO </a:t>
            </a:r>
            <a:r>
              <a:rPr lang="pt-B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SAMPRATA</a:t>
            </a:r>
            <a:r>
              <a:rPr lang="lt-L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PATVIRTINTA Lietuvos Respublikos švietimo ir mokslo ministro 2004 </a:t>
            </a:r>
            <a:r>
              <a:rPr lang="lt-LT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lt-L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vasario 25 </a:t>
            </a:r>
            <a:r>
              <a:rPr lang="lt-LT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lt-L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įsakymu </a:t>
            </a:r>
            <a:r>
              <a:rPr lang="lt-LT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</a:t>
            </a:r>
            <a:r>
              <a:rPr lang="lt-L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lt-L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ISAK-256</a:t>
            </a:r>
            <a:r>
              <a:rPr lang="lt-L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lt-L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600" dirty="0"/>
              <a:t>SUP turinčių mokinių pažangos ir pasiekimų </a:t>
            </a:r>
            <a:r>
              <a:rPr lang="lt-LT" sz="3600" dirty="0" smtClean="0"/>
              <a:t>vertinimas (2)</a:t>
            </a:r>
            <a:endParaRPr lang="lt-LT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lt-LT" sz="2400" dirty="0" smtClean="0"/>
              <a:t>(33 </a:t>
            </a:r>
            <a:r>
              <a:rPr lang="lt-LT" sz="2400" dirty="0" err="1" smtClean="0"/>
              <a:t>psl</a:t>
            </a:r>
            <a:r>
              <a:rPr lang="lt-LT" sz="2400" dirty="0" smtClean="0"/>
              <a:t>.) Mokiniui</a:t>
            </a:r>
            <a:r>
              <a:rPr lang="lt-LT" sz="2400" dirty="0"/>
              <a:t>, </a:t>
            </a:r>
            <a:r>
              <a:rPr lang="lt-LT" sz="2400" dirty="0" smtClean="0"/>
              <a:t>dirban</a:t>
            </a:r>
            <a:r>
              <a:rPr lang="lt-LT" sz="2400" dirty="0"/>
              <a:t>č</a:t>
            </a:r>
            <a:r>
              <a:rPr lang="lt-LT" sz="2400" dirty="0" smtClean="0"/>
              <a:t>iam </a:t>
            </a:r>
            <a:r>
              <a:rPr lang="lt-LT" sz="2400" dirty="0"/>
              <a:t>pagal </a:t>
            </a:r>
            <a:r>
              <a:rPr lang="lt-LT" sz="2400" dirty="0" smtClean="0"/>
              <a:t>individualią </a:t>
            </a:r>
            <a:r>
              <a:rPr lang="lt-LT" sz="2400" dirty="0"/>
              <a:t>ugdymo </a:t>
            </a:r>
            <a:r>
              <a:rPr lang="lt-LT" sz="2400" dirty="0" smtClean="0"/>
              <a:t>programą, greičiausiai reikės </a:t>
            </a:r>
            <a:r>
              <a:rPr lang="lt-LT" sz="2400" dirty="0"/>
              <a:t>ilgesnio laiko ilgalaikiams tikslams pasiekti, </a:t>
            </a:r>
            <a:r>
              <a:rPr lang="lt-LT" sz="2400" dirty="0" smtClean="0"/>
              <a:t>tačiau jų </a:t>
            </a:r>
            <a:r>
              <a:rPr lang="lt-LT" sz="2400" dirty="0"/>
              <a:t>siekdamas mokinys turi </a:t>
            </a:r>
            <a:r>
              <a:rPr lang="lt-LT" sz="2400" dirty="0" smtClean="0"/>
              <a:t>galimybę </a:t>
            </a:r>
            <a:r>
              <a:rPr lang="lt-LT" sz="2400" dirty="0"/>
              <a:t>gauti </a:t>
            </a:r>
            <a:r>
              <a:rPr lang="lt-LT" sz="2400" dirty="0" smtClean="0"/>
              <a:t>aukščiausią įvertinimą </a:t>
            </a:r>
            <a:r>
              <a:rPr lang="lt-LT" sz="2400" dirty="0"/>
              <a:t>pagal </a:t>
            </a:r>
            <a:r>
              <a:rPr lang="lt-LT" sz="2400" dirty="0" smtClean="0"/>
              <a:t>tą pačią sistemą, </a:t>
            </a:r>
            <a:r>
              <a:rPr lang="lt-LT" sz="2400" dirty="0"/>
              <a:t>pagal </a:t>
            </a:r>
            <a:r>
              <a:rPr lang="lt-LT" sz="2400" dirty="0" smtClean="0"/>
              <a:t>kurią </a:t>
            </a:r>
            <a:r>
              <a:rPr lang="lt-LT" sz="2400" dirty="0"/>
              <a:t>vertinami visi kiti mokiniai. </a:t>
            </a:r>
            <a:endParaRPr lang="lt-LT" sz="2400" dirty="0" smtClean="0"/>
          </a:p>
          <a:p>
            <a:pPr algn="just"/>
            <a:r>
              <a:rPr lang="lt-LT" sz="2400" b="1" dirty="0" smtClean="0"/>
              <a:t>Mokinių pasiekimų lygmenį </a:t>
            </a:r>
            <a:r>
              <a:rPr lang="lt-LT" sz="2400" b="1" dirty="0"/>
              <a:t>rodo ne </a:t>
            </a:r>
            <a:r>
              <a:rPr lang="lt-LT" sz="2400" b="1" dirty="0" smtClean="0"/>
              <a:t>įvertinimo </a:t>
            </a:r>
            <a:r>
              <a:rPr lang="lt-LT" sz="2400" b="1" dirty="0"/>
              <a:t>balai, bet programos tikslai </a:t>
            </a:r>
            <a:r>
              <a:rPr lang="lt-LT" sz="2400" dirty="0"/>
              <a:t>(vadinasi, </a:t>
            </a:r>
            <a:r>
              <a:rPr lang="lt-LT" sz="2400" dirty="0" smtClean="0"/>
              <a:t>tą patį balą gavusio kito asmens </a:t>
            </a:r>
            <a:r>
              <a:rPr lang="lt-LT" sz="2400" dirty="0"/>
              <a:t>pasiekimai bus kitokie</a:t>
            </a:r>
            <a:r>
              <a:rPr lang="lt-LT" sz="2400" dirty="0" smtClean="0"/>
              <a:t>).</a:t>
            </a:r>
          </a:p>
          <a:p>
            <a:pPr algn="just"/>
            <a:endParaRPr lang="lt-LT" sz="2400" dirty="0" smtClean="0"/>
          </a:p>
          <a:p>
            <a:r>
              <a:rPr lang="lt-L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MOKINIŲ, TURINČIŲ SPECIALIŲJŲ </a:t>
            </a:r>
            <a:r>
              <a:rPr lang="lt-L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UGDYMO(SI) </a:t>
            </a:r>
            <a:r>
              <a:rPr lang="lt-L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POREIKIŲ, </a:t>
            </a:r>
            <a:r>
              <a:rPr lang="lt-L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UGDYMO TURINIO </a:t>
            </a:r>
            <a:r>
              <a:rPr lang="lt-L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INDIVIDUALIZAVIMAS. </a:t>
            </a:r>
            <a:r>
              <a:rPr lang="lt-L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Rekomendacijos mokytojams, ugdantiems </a:t>
            </a:r>
            <a:r>
              <a:rPr lang="lt-L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skirtingŲ</a:t>
            </a:r>
            <a:r>
              <a:rPr lang="lt-L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poreikių </a:t>
            </a:r>
            <a:r>
              <a:rPr lang="lt-L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 </a:t>
            </a:r>
            <a:r>
              <a:rPr lang="lt-L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gebėjimų mokinius, 2007.</a:t>
            </a:r>
            <a:endParaRPr lang="lt-L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67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t-LT" dirty="0"/>
              <a:t>L</a:t>
            </a:r>
            <a:r>
              <a:rPr lang="lt-LT" dirty="0" smtClean="0"/>
              <a:t>ankomumas</a:t>
            </a:r>
            <a:endParaRPr lang="lt-LT" dirty="0"/>
          </a:p>
        </p:txBody>
      </p:sp>
      <p:sp>
        <p:nvSpPr>
          <p:cNvPr id="7" name="Antrinis pavadinima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28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Per II-</a:t>
            </a:r>
            <a:r>
              <a:rPr lang="lt-LT" dirty="0" err="1" smtClean="0"/>
              <a:t>ąjį</a:t>
            </a:r>
            <a:r>
              <a:rPr lang="lt-LT" dirty="0" smtClean="0"/>
              <a:t> trimestrą nepraleido nei vienos pamokos</a:t>
            </a:r>
            <a:r>
              <a:rPr lang="en-GB" dirty="0" smtClean="0"/>
              <a:t>!</a:t>
            </a:r>
            <a:r>
              <a:rPr lang="lt-LT" dirty="0"/>
              <a:t> </a:t>
            </a:r>
            <a:r>
              <a:rPr lang="lt-LT" dirty="0" smtClean="0"/>
              <a:t>1-4 </a:t>
            </a:r>
            <a:r>
              <a:rPr lang="lt-LT" dirty="0" err="1" smtClean="0"/>
              <a:t>kl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3657600" cy="4590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t-LT" b="1" dirty="0" smtClean="0"/>
              <a:t>1 klasė:</a:t>
            </a:r>
          </a:p>
          <a:p>
            <a:pPr marL="0" indent="0" algn="ctr">
              <a:buNone/>
            </a:pPr>
            <a:r>
              <a:rPr lang="lt-LT" dirty="0" err="1" smtClean="0"/>
              <a:t>Galvonaitė</a:t>
            </a:r>
            <a:r>
              <a:rPr lang="lt-LT" dirty="0" smtClean="0"/>
              <a:t> Nomeda</a:t>
            </a:r>
          </a:p>
          <a:p>
            <a:pPr marL="0" indent="0" algn="ctr">
              <a:buNone/>
            </a:pPr>
            <a:r>
              <a:rPr lang="lt-LT" b="1" dirty="0"/>
              <a:t>3 klasė:</a:t>
            </a:r>
          </a:p>
          <a:p>
            <a:pPr marL="0" indent="0" algn="ctr">
              <a:buNone/>
            </a:pPr>
            <a:r>
              <a:rPr lang="lt-LT" dirty="0" err="1"/>
              <a:t>Gončerovas</a:t>
            </a:r>
            <a:r>
              <a:rPr lang="lt-LT" dirty="0"/>
              <a:t> Kęstutis</a:t>
            </a:r>
          </a:p>
          <a:p>
            <a:pPr marL="0" indent="0" algn="ctr">
              <a:buNone/>
            </a:pPr>
            <a:r>
              <a:rPr lang="lt-LT" dirty="0"/>
              <a:t>Kazlauskas Egidijus</a:t>
            </a:r>
          </a:p>
          <a:p>
            <a:pPr marL="0" indent="0" algn="ctr">
              <a:buNone/>
            </a:pPr>
            <a:r>
              <a:rPr lang="lt-LT" b="1" dirty="0"/>
              <a:t>4 klasė:</a:t>
            </a:r>
          </a:p>
          <a:p>
            <a:pPr marL="0" indent="0" algn="ctr">
              <a:buNone/>
            </a:pPr>
            <a:r>
              <a:rPr lang="lt-LT" dirty="0"/>
              <a:t>Paulauskas Erikas</a:t>
            </a:r>
          </a:p>
          <a:p>
            <a:pPr marL="0" indent="0" algn="ctr">
              <a:buNone/>
            </a:pPr>
            <a:endParaRPr lang="lt-LT" dirty="0" smtClean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half" idx="2"/>
          </p:nvPr>
        </p:nvSpPr>
        <p:spPr>
          <a:xfrm>
            <a:off x="4427984" y="1791040"/>
            <a:ext cx="3657600" cy="4590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lt-LT" b="1" dirty="0"/>
              <a:t>2 klasė:</a:t>
            </a:r>
          </a:p>
          <a:p>
            <a:pPr marL="0" indent="0" algn="ctr">
              <a:buNone/>
            </a:pPr>
            <a:r>
              <a:rPr lang="lt-LT" dirty="0"/>
              <a:t>Adamonis Aidas</a:t>
            </a:r>
          </a:p>
          <a:p>
            <a:pPr marL="0" indent="0" algn="ctr">
              <a:buNone/>
            </a:pPr>
            <a:r>
              <a:rPr lang="lt-LT" dirty="0" err="1"/>
              <a:t>Eigėlytė</a:t>
            </a:r>
            <a:r>
              <a:rPr lang="lt-LT" dirty="0"/>
              <a:t> Monika</a:t>
            </a:r>
          </a:p>
          <a:p>
            <a:pPr marL="0" indent="0" algn="ctr">
              <a:buNone/>
            </a:pPr>
            <a:r>
              <a:rPr lang="lt-LT" dirty="0" err="1"/>
              <a:t>Galvonaitė</a:t>
            </a:r>
            <a:r>
              <a:rPr lang="lt-LT" dirty="0"/>
              <a:t> Agnė</a:t>
            </a:r>
          </a:p>
          <a:p>
            <a:pPr marL="0" indent="0" algn="ctr">
              <a:buNone/>
            </a:pPr>
            <a:r>
              <a:rPr lang="lt-LT" dirty="0" err="1"/>
              <a:t>Gončerovas</a:t>
            </a:r>
            <a:r>
              <a:rPr lang="lt-LT" dirty="0"/>
              <a:t> Karolis</a:t>
            </a:r>
          </a:p>
          <a:p>
            <a:pPr marL="0" indent="0" algn="ctr">
              <a:buNone/>
            </a:pPr>
            <a:r>
              <a:rPr lang="lt-LT" dirty="0"/>
              <a:t>Juknevičius Laurynas</a:t>
            </a:r>
          </a:p>
          <a:p>
            <a:pPr marL="0" indent="0" algn="ctr">
              <a:buNone/>
            </a:pPr>
            <a:r>
              <a:rPr lang="lt-LT" dirty="0" err="1"/>
              <a:t>Špalovaitė</a:t>
            </a:r>
            <a:r>
              <a:rPr lang="lt-LT" dirty="0"/>
              <a:t> Beata</a:t>
            </a:r>
          </a:p>
          <a:p>
            <a:pPr marL="0" indent="0" algn="ctr">
              <a:buNone/>
            </a:pPr>
            <a:r>
              <a:rPr lang="lt-LT" dirty="0" err="1"/>
              <a:t>Tutkutė</a:t>
            </a:r>
            <a:r>
              <a:rPr lang="lt-LT" dirty="0"/>
              <a:t> Gabrielė</a:t>
            </a:r>
          </a:p>
          <a:p>
            <a:pPr marL="0" indent="0" algn="ctr">
              <a:buNone/>
            </a:pPr>
            <a:r>
              <a:rPr lang="lt-LT" dirty="0"/>
              <a:t>Žilys Džiugas</a:t>
            </a:r>
          </a:p>
          <a:p>
            <a:pPr marL="0" indent="0" algn="ctr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441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3888432" cy="45902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lt-LT" sz="3200" b="1" dirty="0" smtClean="0"/>
              <a:t>5 </a:t>
            </a:r>
            <a:r>
              <a:rPr lang="lt-LT" sz="3200" b="1" dirty="0"/>
              <a:t>klasė:</a:t>
            </a:r>
          </a:p>
          <a:p>
            <a:pPr marL="114300" indent="0" algn="ctr">
              <a:buNone/>
            </a:pPr>
            <a:r>
              <a:rPr lang="lt-LT" sz="3200" dirty="0" err="1" smtClean="0"/>
              <a:t>Petrėtytė</a:t>
            </a:r>
            <a:r>
              <a:rPr lang="lt-LT" sz="3200" dirty="0" smtClean="0"/>
              <a:t> Ugnė</a:t>
            </a:r>
          </a:p>
          <a:p>
            <a:pPr marL="114300" indent="0" algn="ctr">
              <a:buNone/>
            </a:pPr>
            <a:r>
              <a:rPr lang="lt-LT" sz="3200" dirty="0" smtClean="0"/>
              <a:t>Sakalauskaitė </a:t>
            </a:r>
            <a:r>
              <a:rPr lang="lt-LT" sz="3200" dirty="0" err="1" smtClean="0"/>
              <a:t>Lauryna</a:t>
            </a:r>
            <a:endParaRPr lang="lt-LT" sz="3200" dirty="0" smtClean="0"/>
          </a:p>
          <a:p>
            <a:pPr marL="114300" indent="0" algn="ctr">
              <a:buNone/>
            </a:pPr>
            <a:r>
              <a:rPr lang="lt-LT" sz="3200" b="1" dirty="0"/>
              <a:t>6</a:t>
            </a:r>
            <a:r>
              <a:rPr lang="lt-LT" sz="3200" b="1" dirty="0" smtClean="0"/>
              <a:t> </a:t>
            </a:r>
            <a:r>
              <a:rPr lang="lt-LT" sz="3200" b="1" dirty="0"/>
              <a:t>klasė:</a:t>
            </a:r>
          </a:p>
          <a:p>
            <a:pPr marL="114300" indent="0" algn="ctr">
              <a:buNone/>
            </a:pPr>
            <a:r>
              <a:rPr lang="lt-LT" sz="3200" dirty="0" err="1" smtClean="0"/>
              <a:t>Eigėlis</a:t>
            </a:r>
            <a:r>
              <a:rPr lang="lt-LT" sz="3200" dirty="0" smtClean="0"/>
              <a:t> Gvidas</a:t>
            </a:r>
          </a:p>
          <a:p>
            <a:pPr marL="114300" indent="0" algn="ctr">
              <a:buNone/>
            </a:pPr>
            <a:r>
              <a:rPr lang="lt-LT" sz="3200" b="1" dirty="0" smtClean="0"/>
              <a:t>7 </a:t>
            </a:r>
            <a:r>
              <a:rPr lang="lt-LT" sz="3200" b="1" dirty="0"/>
              <a:t>klasė</a:t>
            </a:r>
            <a:r>
              <a:rPr lang="lt-LT" sz="3200" b="1" dirty="0" smtClean="0"/>
              <a:t>:</a:t>
            </a:r>
          </a:p>
          <a:p>
            <a:pPr marL="114300" indent="0" algn="ctr">
              <a:buNone/>
            </a:pPr>
            <a:r>
              <a:rPr lang="lt-LT" sz="3200" dirty="0" err="1" smtClean="0"/>
              <a:t>Kirvelaitė</a:t>
            </a:r>
            <a:r>
              <a:rPr lang="lt-LT" sz="3200" dirty="0" smtClean="0"/>
              <a:t> Milda</a:t>
            </a:r>
          </a:p>
          <a:p>
            <a:pPr marL="114300" indent="0" algn="ctr">
              <a:buNone/>
            </a:pPr>
            <a:r>
              <a:rPr lang="lt-LT" sz="3200" dirty="0" smtClean="0"/>
              <a:t>Pečiulytė Živilė</a:t>
            </a:r>
          </a:p>
          <a:p>
            <a:pPr marL="114300" indent="0" algn="ctr">
              <a:buNone/>
            </a:pPr>
            <a:r>
              <a:rPr lang="lt-LT" sz="3200" dirty="0" smtClean="0"/>
              <a:t>Žiūkas Domas</a:t>
            </a:r>
            <a:endParaRPr lang="lt-LT" sz="3200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427984" y="1772816"/>
            <a:ext cx="3657600" cy="45902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lt-LT" sz="3200" b="1" dirty="0" err="1" smtClean="0"/>
              <a:t>IVg</a:t>
            </a:r>
            <a:r>
              <a:rPr lang="lt-LT" sz="3200" b="1" dirty="0" smtClean="0"/>
              <a:t> klasė:</a:t>
            </a:r>
          </a:p>
          <a:p>
            <a:pPr marL="0" indent="0" algn="ctr">
              <a:buNone/>
            </a:pPr>
            <a:r>
              <a:rPr lang="lt-LT" sz="3200" dirty="0" smtClean="0"/>
              <a:t>Garbauskas Paulius</a:t>
            </a:r>
            <a:endParaRPr lang="lt-LT" sz="3200" dirty="0"/>
          </a:p>
        </p:txBody>
      </p:sp>
      <p:sp>
        <p:nvSpPr>
          <p:cNvPr id="7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Per II-</a:t>
            </a:r>
            <a:r>
              <a:rPr lang="lt-LT" dirty="0" err="1" smtClean="0"/>
              <a:t>ąjį</a:t>
            </a:r>
            <a:r>
              <a:rPr lang="lt-LT" dirty="0" smtClean="0"/>
              <a:t> trimestrą nepraleido nei vienos pamokos</a:t>
            </a:r>
            <a:r>
              <a:rPr lang="en-GB" dirty="0" smtClean="0"/>
              <a:t>!</a:t>
            </a:r>
            <a:r>
              <a:rPr lang="lt-LT" dirty="0"/>
              <a:t> </a:t>
            </a:r>
            <a:r>
              <a:rPr lang="lt-LT" dirty="0" smtClean="0"/>
              <a:t>5-12 </a:t>
            </a:r>
            <a:r>
              <a:rPr lang="lt-LT" dirty="0" err="1" smtClean="0"/>
              <a:t>kl</a:t>
            </a:r>
            <a:r>
              <a:rPr lang="lt-LT" dirty="0" smtClean="0"/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219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>
            <a:noAutofit/>
          </a:bodyPr>
          <a:lstStyle/>
          <a:p>
            <a:pPr algn="ctr"/>
            <a:r>
              <a:rPr lang="lt-LT" sz="3800" dirty="0" smtClean="0">
                <a:latin typeface="Calibri (Antraštės)"/>
              </a:rPr>
              <a:t>II-</a:t>
            </a:r>
            <a:r>
              <a:rPr lang="lt-LT" sz="3800" dirty="0" err="1" smtClean="0">
                <a:latin typeface="Calibri (Antraštės)"/>
              </a:rPr>
              <a:t>ojo</a:t>
            </a:r>
            <a:r>
              <a:rPr lang="lt-LT" sz="3800" dirty="0" smtClean="0">
                <a:latin typeface="Calibri (Antraštės)"/>
              </a:rPr>
              <a:t> trimestro pamokų lankomumas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138118"/>
              </p:ext>
            </p:extLst>
          </p:nvPr>
        </p:nvGraphicFramePr>
        <p:xfrm>
          <a:off x="0" y="836712"/>
          <a:ext cx="8460431" cy="602129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19672"/>
                <a:gridCol w="3456384"/>
                <a:gridCol w="3384375"/>
              </a:tblGrid>
              <a:tr h="682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Klasė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Praleista iš viso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iš jų nepateisinta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Praleista iš viso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iš jų nepateisinta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54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90 / 0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191 / 0</a:t>
                      </a:r>
                    </a:p>
                  </a:txBody>
                  <a:tcPr marL="68580" marR="68580" marT="0" marB="0" horzOverflow="overflow"/>
                </a:tc>
              </a:tr>
              <a:tr h="354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46 / 0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137 / 0</a:t>
                      </a:r>
                    </a:p>
                  </a:txBody>
                  <a:tcPr marL="68580" marR="68580" marT="0" marB="0" horzOverflow="overflow"/>
                </a:tc>
              </a:tr>
              <a:tr h="354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9 / 0 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39 / 0</a:t>
                      </a:r>
                    </a:p>
                  </a:txBody>
                  <a:tcPr marL="68580" marR="68580" marT="0" marB="0" horzOverflow="overflow"/>
                </a:tc>
              </a:tr>
              <a:tr h="354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39 / 0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112 / 0</a:t>
                      </a:r>
                    </a:p>
                  </a:txBody>
                  <a:tcPr marL="68580" marR="68580" marT="0" marB="0" horzOverflow="overflow"/>
                </a:tc>
              </a:tr>
              <a:tr h="354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lt-L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148 / 29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173 / 23</a:t>
                      </a:r>
                    </a:p>
                  </a:txBody>
                  <a:tcPr marL="68580" marR="68580" marT="0" marB="0" horzOverflow="overflow"/>
                </a:tc>
              </a:tr>
              <a:tr h="354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lt-L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99 / 17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126 / 7</a:t>
                      </a:r>
                    </a:p>
                  </a:txBody>
                  <a:tcPr marL="68580" marR="68580" marT="0" marB="0" horzOverflow="overflow"/>
                </a:tc>
              </a:tr>
              <a:tr h="354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endParaRPr kumimoji="0" lang="lt-L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140 / </a:t>
                      </a: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194 / </a:t>
                      </a: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/>
                </a:tc>
              </a:tr>
              <a:tr h="354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252 / 21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295 / 3</a:t>
                      </a:r>
                    </a:p>
                  </a:txBody>
                  <a:tcPr marL="68580" marR="68580" marT="0" marB="0" horzOverflow="overflow"/>
                </a:tc>
              </a:tr>
              <a:tr h="354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Ig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237 / 5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336 / 0</a:t>
                      </a:r>
                    </a:p>
                  </a:txBody>
                  <a:tcPr marL="68580" marR="68580" marT="0" marB="0" horzOverflow="overflow"/>
                </a:tc>
              </a:tr>
              <a:tr h="354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IIag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261 / 79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339 / 96</a:t>
                      </a:r>
                    </a:p>
                  </a:txBody>
                  <a:tcPr marL="68580" marR="68580" marT="0" marB="0" horzOverflow="overflow"/>
                </a:tc>
              </a:tr>
              <a:tr h="354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IIbg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352 / 91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533 / 76</a:t>
                      </a:r>
                    </a:p>
                  </a:txBody>
                  <a:tcPr marL="68580" marR="68580" marT="0" marB="0" horzOverflow="overflow"/>
                </a:tc>
              </a:tr>
              <a:tr h="354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IIIg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291 / 29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348 / 30</a:t>
                      </a:r>
                    </a:p>
                  </a:txBody>
                  <a:tcPr marL="68580" marR="68580" marT="0" marB="0" horzOverflow="overflow"/>
                </a:tc>
              </a:tr>
              <a:tr h="354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IVg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183 / 5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189 / 52</a:t>
                      </a:r>
                    </a:p>
                  </a:txBody>
                  <a:tcPr marL="68580" marR="68580" marT="0" marB="0" horzOverflow="overflow"/>
                </a:tc>
              </a:tr>
              <a:tr h="366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Iš viso:</a:t>
                      </a:r>
                      <a:endParaRPr kumimoji="0" lang="lt-L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2147 / 278 </a:t>
                      </a:r>
                      <a:r>
                        <a:rPr kumimoji="0" lang="lt-L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pam</a:t>
                      </a: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3012 / 287 </a:t>
                      </a:r>
                      <a:r>
                        <a:rPr kumimoji="0" lang="lt-L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pam</a:t>
                      </a: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/>
                </a:tc>
              </a:tr>
              <a:tr h="366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Tenka 1 mok.: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 / 1,4 </a:t>
                      </a:r>
                      <a:r>
                        <a:rPr kumimoji="0" lang="lt-L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pam</a:t>
                      </a: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 / 1,4 </a:t>
                      </a:r>
                      <a:r>
                        <a:rPr kumimoji="0" lang="lt-L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pam</a:t>
                      </a:r>
                      <a:r>
                        <a:rPr kumimoji="0" lang="lt-L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3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4000" dirty="0" smtClean="0"/>
              <a:t>I-</a:t>
            </a:r>
            <a:r>
              <a:rPr lang="lt-LT" sz="4000" dirty="0" err="1" smtClean="0"/>
              <a:t>ojo</a:t>
            </a:r>
            <a:r>
              <a:rPr lang="lt-LT" sz="4000" dirty="0" smtClean="0"/>
              <a:t> ir II-</a:t>
            </a:r>
            <a:r>
              <a:rPr lang="lt-LT" sz="4000" dirty="0" err="1" smtClean="0"/>
              <a:t>ojo</a:t>
            </a:r>
            <a:r>
              <a:rPr lang="lt-LT" sz="4000" dirty="0" smtClean="0"/>
              <a:t> trimestrų </a:t>
            </a:r>
            <a:r>
              <a:rPr lang="lt-LT" sz="4000" dirty="0"/>
              <a:t>k</a:t>
            </a:r>
            <a:r>
              <a:rPr lang="lt-LT" sz="4000" dirty="0" smtClean="0"/>
              <a:t>lasių lankomumo palyginimas</a:t>
            </a:r>
            <a:endParaRPr lang="lt-LT" sz="4000" dirty="0"/>
          </a:p>
        </p:txBody>
      </p:sp>
      <p:graphicFrame>
        <p:nvGraphicFramePr>
          <p:cNvPr id="9" name="Turinio vietos rezervavimo ženklas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883660"/>
              </p:ext>
            </p:extLst>
          </p:nvPr>
        </p:nvGraphicFramePr>
        <p:xfrm>
          <a:off x="0" y="1412776"/>
          <a:ext cx="8460432" cy="498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10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Ugdymosi rezultatai</a:t>
            </a:r>
            <a:endParaRPr lang="lt-LT" dirty="0"/>
          </a:p>
        </p:txBody>
      </p:sp>
      <p:sp>
        <p:nvSpPr>
          <p:cNvPr id="6" name="Antrinis pavadinima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651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198568" cy="2593975"/>
          </a:xfrm>
        </p:spPr>
        <p:txBody>
          <a:bodyPr/>
          <a:lstStyle/>
          <a:p>
            <a:pPr algn="ctr"/>
            <a:r>
              <a:rPr lang="lt-LT" dirty="0"/>
              <a:t>P</a:t>
            </a:r>
            <a:r>
              <a:rPr lang="lt-LT" dirty="0" smtClean="0"/>
              <a:t>asiekimai</a:t>
            </a:r>
            <a:endParaRPr lang="lt-LT" dirty="0"/>
          </a:p>
        </p:txBody>
      </p:sp>
      <p:sp>
        <p:nvSpPr>
          <p:cNvPr id="7" name="Antrinis pavadinima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23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pPr algn="ctr"/>
            <a:r>
              <a:rPr lang="lt-LT" sz="3200" dirty="0"/>
              <a:t>Olimpiados ir konkursai 2016-2017 </a:t>
            </a:r>
            <a:r>
              <a:rPr lang="lt-LT" sz="3200" dirty="0" err="1"/>
              <a:t>m.m</a:t>
            </a:r>
            <a:r>
              <a:rPr lang="lt-LT" sz="3200" dirty="0"/>
              <a:t>.</a:t>
            </a: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098394"/>
              </p:ext>
            </p:extLst>
          </p:nvPr>
        </p:nvGraphicFramePr>
        <p:xfrm>
          <a:off x="0" y="1196752"/>
          <a:ext cx="8448167" cy="5655474"/>
        </p:xfrm>
        <a:graphic>
          <a:graphicData uri="http://schemas.openxmlformats.org/drawingml/2006/table">
            <a:tbl>
              <a:tblPr/>
              <a:tblGrid>
                <a:gridCol w="8448167"/>
              </a:tblGrid>
              <a:tr h="429220"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Europos </a:t>
                      </a:r>
                      <a:r>
                        <a:rPr lang="lt-LT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Kyokushin</a:t>
                      </a:r>
                      <a:r>
                        <a:rPr lang="lt-LT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karate čempionatas (Bulgarija)</a:t>
                      </a:r>
                      <a:endParaRPr lang="lt-LT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665" marR="33665" marT="18607" marB="18607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220">
                <a:tc>
                  <a:txBody>
                    <a:bodyPr/>
                    <a:lstStyle/>
                    <a:p>
                      <a:pPr algn="ctr"/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Aušrinė </a:t>
                      </a:r>
                      <a:r>
                        <a:rPr lang="lt-LT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Neniškytė</a:t>
                      </a:r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III vieta (treneris Eugenijus </a:t>
                      </a:r>
                      <a:r>
                        <a:rPr lang="lt-LT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Šilaika</a:t>
                      </a:r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33665" marR="33665" marT="18607" marB="18607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220"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Rajono mokinių muzikos olimpiada</a:t>
                      </a:r>
                      <a:endParaRPr lang="lt-LT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665" marR="33665" marT="18607" marB="18607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220">
                <a:tc>
                  <a:txBody>
                    <a:bodyPr/>
                    <a:lstStyle/>
                    <a:p>
                      <a:pPr algn="ctr"/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Aušrinė </a:t>
                      </a:r>
                      <a:r>
                        <a:rPr lang="lt-LT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Neniškytė</a:t>
                      </a:r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lt-LT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IIag</a:t>
                      </a:r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klasė,  I vieta (mokyt. Kristina Dilienė)</a:t>
                      </a:r>
                    </a:p>
                  </a:txBody>
                  <a:tcPr marL="33665" marR="33665" marT="18607" marB="18607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220">
                <a:tc>
                  <a:txBody>
                    <a:bodyPr/>
                    <a:lstStyle/>
                    <a:p>
                      <a:pPr algn="ctr"/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Giedrius </a:t>
                      </a:r>
                      <a:r>
                        <a:rPr lang="lt-LT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Mirklys</a:t>
                      </a:r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lt-LT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IIag</a:t>
                      </a:r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klasė, III vieta (mokyt. Kristina Dilienė)</a:t>
                      </a:r>
                    </a:p>
                  </a:txBody>
                  <a:tcPr marL="33665" marR="33665" marT="18607" marB="18607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220">
                <a:tc>
                  <a:txBody>
                    <a:bodyPr/>
                    <a:lstStyle/>
                    <a:p>
                      <a:pPr algn="ctr"/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lt-LT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Rajono epistolinio rašinio konkursas</a:t>
                      </a:r>
                      <a:endParaRPr lang="lt-LT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665" marR="33665" marT="18607" marB="18607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220">
                <a:tc>
                  <a:txBody>
                    <a:bodyPr/>
                    <a:lstStyle/>
                    <a:p>
                      <a:pPr algn="ctr"/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Živilė Pečiulytė, 7 klasė, III vieta (mokyt. Regina Žvirblienė)</a:t>
                      </a:r>
                    </a:p>
                  </a:txBody>
                  <a:tcPr marL="33665" marR="33665" marT="18607" marB="18607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220">
                <a:tc>
                  <a:txBody>
                    <a:bodyPr/>
                    <a:lstStyle/>
                    <a:p>
                      <a:pPr algn="ctr"/>
                      <a:r>
                        <a:rPr lang="fi-FI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Rajono 10 (II) klasių mokinių biologijos olimpiada</a:t>
                      </a:r>
                      <a:endParaRPr lang="fi-FI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665" marR="33665" marT="18607" marB="18607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7027">
                <a:tc>
                  <a:txBody>
                    <a:bodyPr/>
                    <a:lstStyle/>
                    <a:p>
                      <a:pPr algn="ctr"/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Martynas Jakutis, </a:t>
                      </a:r>
                      <a:r>
                        <a:rPr lang="lt-LT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IIag</a:t>
                      </a:r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klasė, I vieta (mokyt. Regina Balčiūnienė)</a:t>
                      </a:r>
                    </a:p>
                  </a:txBody>
                  <a:tcPr marL="33665" marR="33665" marT="18607" marB="18607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7027">
                <a:tc>
                  <a:txBody>
                    <a:bodyPr/>
                    <a:lstStyle/>
                    <a:p>
                      <a:pPr algn="ctr"/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Aušrinė </a:t>
                      </a:r>
                      <a:r>
                        <a:rPr lang="lt-LT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Neniškytė</a:t>
                      </a:r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lt-LT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IIag</a:t>
                      </a:r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klasė, II vieta (mokyt. Regina Balčiūnienė)</a:t>
                      </a:r>
                    </a:p>
                  </a:txBody>
                  <a:tcPr marL="33665" marR="33665" marT="18607" marB="18607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220">
                <a:tc>
                  <a:txBody>
                    <a:bodyPr/>
                    <a:lstStyle/>
                    <a:p>
                      <a:pPr algn="ctr"/>
                      <a:r>
                        <a:rPr lang="fi-FI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fi-FI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Rajono 9-12 klasių mokinių chemijos olimpiada</a:t>
                      </a:r>
                      <a:endParaRPr lang="fi-FI" sz="2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665" marR="33665" marT="18607" marB="18607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220">
                <a:tc>
                  <a:txBody>
                    <a:bodyPr/>
                    <a:lstStyle/>
                    <a:p>
                      <a:pPr algn="ctr"/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Martynas Jakutis, </a:t>
                      </a:r>
                      <a:r>
                        <a:rPr lang="lt-LT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IIag</a:t>
                      </a:r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klasė, I vieta (mokyt. Laima </a:t>
                      </a:r>
                      <a:r>
                        <a:rPr lang="lt-LT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Bernotaitė</a:t>
                      </a:r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33665" marR="33665" marT="18607" marB="18607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220">
                <a:tc>
                  <a:txBody>
                    <a:bodyPr/>
                    <a:lstStyle/>
                    <a:p>
                      <a:pPr algn="ctr"/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Giedrius </a:t>
                      </a:r>
                      <a:r>
                        <a:rPr lang="lt-LT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Mirklys</a:t>
                      </a:r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lt-LT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IIag</a:t>
                      </a:r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klasė, II vieta (mokyt. Laima </a:t>
                      </a:r>
                      <a:r>
                        <a:rPr lang="lt-LT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Bernotaitė</a:t>
                      </a:r>
                      <a:r>
                        <a:rPr lang="lt-LT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33665" marR="33665" marT="18607" marB="18607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74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pPr algn="ctr"/>
            <a:r>
              <a:rPr lang="lt-LT" sz="3200" dirty="0" smtClean="0"/>
              <a:t>Olimpiados ir konkursai 2016-2017 </a:t>
            </a:r>
            <a:r>
              <a:rPr lang="lt-LT" sz="3200" dirty="0" err="1" smtClean="0"/>
              <a:t>m.m</a:t>
            </a:r>
            <a:r>
              <a:rPr lang="lt-LT" sz="3200" dirty="0" smtClean="0"/>
              <a:t>.</a:t>
            </a:r>
            <a:endParaRPr lang="lt-LT" sz="3200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079408"/>
              </p:ext>
            </p:extLst>
          </p:nvPr>
        </p:nvGraphicFramePr>
        <p:xfrm>
          <a:off x="0" y="1196752"/>
          <a:ext cx="8460432" cy="566124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460432"/>
              </a:tblGrid>
              <a:tr h="1286647">
                <a:tc>
                  <a:txBody>
                    <a:bodyPr/>
                    <a:lstStyle/>
                    <a:p>
                      <a:pPr marL="114300" indent="0" algn="ctr" fontAlgn="ctr">
                        <a:buNone/>
                      </a:pPr>
                      <a:r>
                        <a:rPr lang="lt-LT" sz="2000" dirty="0" smtClean="0"/>
                        <a:t>Rajono 10(IIg) klasių mokinių fizikos olimpiada</a:t>
                      </a:r>
                    </a:p>
                    <a:p>
                      <a:pPr marL="114300" indent="0" algn="ctr" fontAlgn="ctr">
                        <a:buNone/>
                      </a:pPr>
                      <a:r>
                        <a:rPr lang="lt-LT" sz="2000" dirty="0" smtClean="0"/>
                        <a:t> </a:t>
                      </a:r>
                      <a:r>
                        <a:rPr lang="lt-LT" sz="2000" b="0" dirty="0" smtClean="0"/>
                        <a:t>Giedrius </a:t>
                      </a:r>
                      <a:r>
                        <a:rPr lang="lt-LT" sz="2000" b="0" dirty="0" err="1" smtClean="0"/>
                        <a:t>Mirklys</a:t>
                      </a:r>
                      <a:r>
                        <a:rPr lang="lt-LT" sz="2000" b="0" dirty="0" smtClean="0"/>
                        <a:t>, </a:t>
                      </a:r>
                      <a:r>
                        <a:rPr lang="lt-LT" sz="2000" b="0" dirty="0" err="1" smtClean="0"/>
                        <a:t>IIag</a:t>
                      </a:r>
                      <a:r>
                        <a:rPr lang="lt-LT" sz="2000" b="0" dirty="0" smtClean="0"/>
                        <a:t> klasė, I vieta (mokyt. Birutė </a:t>
                      </a:r>
                      <a:r>
                        <a:rPr lang="lt-LT" sz="2000" b="0" dirty="0" err="1" smtClean="0"/>
                        <a:t>Bukauskienė</a:t>
                      </a:r>
                      <a:r>
                        <a:rPr lang="lt-LT" sz="2000" b="0" dirty="0" smtClean="0"/>
                        <a:t>)</a:t>
                      </a:r>
                    </a:p>
                    <a:p>
                      <a:pPr marL="114300" indent="0" algn="ctr" fontAlgn="ctr">
                        <a:buNone/>
                      </a:pPr>
                      <a:r>
                        <a:rPr lang="lt-LT" sz="2000" b="0" dirty="0" smtClean="0"/>
                        <a:t> Martynas Jakutis, </a:t>
                      </a:r>
                      <a:r>
                        <a:rPr lang="lt-LT" sz="2000" b="0" dirty="0" err="1" smtClean="0"/>
                        <a:t>IIag</a:t>
                      </a:r>
                      <a:r>
                        <a:rPr lang="lt-LT" sz="2000" b="0" dirty="0" smtClean="0"/>
                        <a:t> klasė, II vieta (mokyt. Birutė </a:t>
                      </a:r>
                      <a:r>
                        <a:rPr lang="lt-LT" sz="2000" b="0" dirty="0" err="1" smtClean="0"/>
                        <a:t>Bukauskienė</a:t>
                      </a:r>
                      <a:r>
                        <a:rPr lang="lt-LT" sz="2000" b="0" dirty="0" smtClean="0"/>
                        <a:t>)</a:t>
                      </a:r>
                      <a:endParaRPr lang="lt-LT" sz="2000" b="0" dirty="0"/>
                    </a:p>
                  </a:txBody>
                  <a:tcPr/>
                </a:tc>
              </a:tr>
              <a:tr h="900653">
                <a:tc>
                  <a:txBody>
                    <a:bodyPr/>
                    <a:lstStyle/>
                    <a:p>
                      <a:pPr marL="114300" indent="0" algn="ctr" fontAlgn="ctr">
                        <a:buNone/>
                      </a:pPr>
                      <a:r>
                        <a:rPr lang="lt-LT" sz="2000" b="1" dirty="0" smtClean="0"/>
                        <a:t>2016 </a:t>
                      </a:r>
                      <a:r>
                        <a:rPr lang="lt-LT" sz="2000" b="1" dirty="0" err="1" smtClean="0"/>
                        <a:t>m</a:t>
                      </a:r>
                      <a:r>
                        <a:rPr lang="lt-LT" sz="2000" b="1" dirty="0" smtClean="0"/>
                        <a:t>. lietuvių kalbos Kengūros projekto Lyderių turas</a:t>
                      </a:r>
                    </a:p>
                    <a:p>
                      <a:pPr marL="114300" indent="0" algn="ctr" fontAlgn="ctr">
                        <a:buNone/>
                      </a:pPr>
                      <a:r>
                        <a:rPr lang="lt-LT" sz="2000" dirty="0" smtClean="0"/>
                        <a:t> Martynas Jakutis, </a:t>
                      </a:r>
                      <a:r>
                        <a:rPr lang="lt-LT" sz="2000" dirty="0" err="1" smtClean="0"/>
                        <a:t>IIag</a:t>
                      </a:r>
                      <a:r>
                        <a:rPr lang="lt-LT" sz="2000" dirty="0" smtClean="0"/>
                        <a:t> klasė (mokyt. Rimutė </a:t>
                      </a:r>
                      <a:r>
                        <a:rPr lang="lt-LT" sz="2000" dirty="0" err="1" smtClean="0"/>
                        <a:t>Kniežienė</a:t>
                      </a:r>
                      <a:r>
                        <a:rPr lang="lt-LT" sz="2000" dirty="0" smtClean="0"/>
                        <a:t>)</a:t>
                      </a:r>
                      <a:endParaRPr lang="lt-LT" sz="2000" dirty="0"/>
                    </a:p>
                  </a:txBody>
                  <a:tcPr/>
                </a:tc>
              </a:tr>
              <a:tr h="1286647">
                <a:tc>
                  <a:txBody>
                    <a:bodyPr/>
                    <a:lstStyle/>
                    <a:p>
                      <a:pPr marL="114300" indent="0" algn="ctr" fontAlgn="ctr">
                        <a:buNone/>
                      </a:pPr>
                      <a:r>
                        <a:rPr lang="fi-FI" sz="2000" b="1" dirty="0" smtClean="0"/>
                        <a:t> Rajono 5-12 klasių matematikos olimpiada</a:t>
                      </a:r>
                      <a:endParaRPr lang="lt-LT" sz="2000" b="1" dirty="0" smtClean="0"/>
                    </a:p>
                    <a:p>
                      <a:pPr marL="114300" indent="0" algn="ctr" fontAlgn="ctr">
                        <a:buNone/>
                      </a:pPr>
                      <a:r>
                        <a:rPr lang="lt-LT" sz="2000" dirty="0" smtClean="0"/>
                        <a:t>Martynas Jakutis, </a:t>
                      </a:r>
                      <a:r>
                        <a:rPr lang="lt-LT" sz="2000" dirty="0" err="1" smtClean="0"/>
                        <a:t>IIag</a:t>
                      </a:r>
                      <a:r>
                        <a:rPr lang="lt-LT" sz="2000" dirty="0" smtClean="0"/>
                        <a:t> klasė, III vieta (mokyt. Ona Banienė)</a:t>
                      </a:r>
                    </a:p>
                    <a:p>
                      <a:pPr marL="114300" indent="0" algn="ctr" fontAlgn="ctr">
                        <a:buNone/>
                      </a:pPr>
                      <a:r>
                        <a:rPr lang="lt-LT" sz="2000" dirty="0" smtClean="0"/>
                        <a:t>Greta </a:t>
                      </a:r>
                      <a:r>
                        <a:rPr lang="lt-LT" sz="2000" dirty="0" err="1" smtClean="0"/>
                        <a:t>Šinkūnaitė</a:t>
                      </a:r>
                      <a:r>
                        <a:rPr lang="lt-LT" sz="2000" dirty="0" smtClean="0"/>
                        <a:t>, </a:t>
                      </a:r>
                      <a:r>
                        <a:rPr lang="lt-LT" sz="2000" dirty="0" err="1" smtClean="0"/>
                        <a:t>IVg</a:t>
                      </a:r>
                      <a:r>
                        <a:rPr lang="lt-LT" sz="2000" dirty="0" smtClean="0"/>
                        <a:t> klasė, III vieta (mokyt. Loreta </a:t>
                      </a:r>
                      <a:r>
                        <a:rPr lang="lt-LT" sz="2000" dirty="0" err="1" smtClean="0"/>
                        <a:t>Dragančukienė</a:t>
                      </a:r>
                      <a:r>
                        <a:rPr lang="lt-LT" sz="2000" dirty="0" smtClean="0"/>
                        <a:t>)</a:t>
                      </a:r>
                      <a:endParaRPr lang="lt-LT" sz="2000" dirty="0"/>
                    </a:p>
                  </a:txBody>
                  <a:tcPr/>
                </a:tc>
              </a:tr>
              <a:tr h="900653">
                <a:tc>
                  <a:txBody>
                    <a:bodyPr/>
                    <a:lstStyle/>
                    <a:p>
                      <a:pPr marL="114300" indent="0" algn="ctr" fontAlgn="ctr">
                        <a:buNone/>
                      </a:pPr>
                      <a:r>
                        <a:rPr lang="lt-LT" sz="2000" b="1" dirty="0" smtClean="0"/>
                        <a:t>Rajono mokinių rusų kalbos olimpiada</a:t>
                      </a:r>
                    </a:p>
                    <a:p>
                      <a:pPr marL="114300" indent="0" algn="ctr" fontAlgn="ctr">
                        <a:buNone/>
                      </a:pPr>
                      <a:r>
                        <a:rPr lang="lt-LT" sz="2000" dirty="0" smtClean="0"/>
                        <a:t>Martynas Jakutis, </a:t>
                      </a:r>
                      <a:r>
                        <a:rPr lang="lt-LT" sz="2000" dirty="0" err="1" smtClean="0"/>
                        <a:t>IIag</a:t>
                      </a:r>
                      <a:r>
                        <a:rPr lang="lt-LT" sz="2000" dirty="0" smtClean="0"/>
                        <a:t> klasė, III vieta (mokyt. Auksė Žilinskienė)</a:t>
                      </a:r>
                      <a:endParaRPr lang="lt-LT" sz="2000" dirty="0"/>
                    </a:p>
                  </a:txBody>
                  <a:tcPr/>
                </a:tc>
              </a:tr>
              <a:tr h="1286647">
                <a:tc>
                  <a:txBody>
                    <a:bodyPr/>
                    <a:lstStyle/>
                    <a:p>
                      <a:pPr marL="114300" indent="0" algn="ctr" fontAlgn="ctr">
                        <a:buNone/>
                      </a:pPr>
                      <a:r>
                        <a:rPr lang="fi-FI" sz="2000" b="1" dirty="0" smtClean="0"/>
                        <a:t>Rajono 9-12 klasių mokinių istorijos olimpiada</a:t>
                      </a:r>
                      <a:endParaRPr lang="lt-LT" sz="2000" b="1" dirty="0" smtClean="0"/>
                    </a:p>
                    <a:p>
                      <a:pPr marL="114300" indent="0" algn="ctr" fontAlgn="ctr">
                        <a:buNone/>
                      </a:pPr>
                      <a:r>
                        <a:rPr lang="lt-LT" sz="2000" dirty="0" smtClean="0"/>
                        <a:t>Martynas Jakutis, </a:t>
                      </a:r>
                      <a:r>
                        <a:rPr lang="lt-LT" sz="2000" dirty="0" err="1" smtClean="0"/>
                        <a:t>IIag</a:t>
                      </a:r>
                      <a:r>
                        <a:rPr lang="lt-LT" sz="2000" dirty="0" smtClean="0"/>
                        <a:t> klasė, I vieta (mokyt. Gražina </a:t>
                      </a:r>
                      <a:r>
                        <a:rPr lang="lt-LT" sz="2000" dirty="0" err="1" smtClean="0"/>
                        <a:t>Gvozdaitė</a:t>
                      </a:r>
                      <a:r>
                        <a:rPr lang="lt-LT" sz="2000" dirty="0" smtClean="0"/>
                        <a:t>)</a:t>
                      </a:r>
                    </a:p>
                    <a:p>
                      <a:pPr marL="114300" indent="0" algn="ctr" fontAlgn="ctr">
                        <a:buNone/>
                      </a:pPr>
                      <a:r>
                        <a:rPr lang="lt-LT" sz="2000" dirty="0" smtClean="0"/>
                        <a:t>Greta </a:t>
                      </a:r>
                      <a:r>
                        <a:rPr lang="lt-LT" sz="2000" dirty="0" err="1" smtClean="0"/>
                        <a:t>Šinkūnaitė</a:t>
                      </a:r>
                      <a:r>
                        <a:rPr lang="lt-LT" sz="2000" dirty="0" smtClean="0"/>
                        <a:t>, </a:t>
                      </a:r>
                      <a:r>
                        <a:rPr lang="lt-LT" sz="2000" dirty="0" err="1" smtClean="0"/>
                        <a:t>IVg</a:t>
                      </a:r>
                      <a:r>
                        <a:rPr lang="lt-LT" sz="2000" dirty="0" smtClean="0"/>
                        <a:t> klasė, III vieta (mokyt. Gražina </a:t>
                      </a:r>
                      <a:r>
                        <a:rPr lang="lt-LT" sz="2000" dirty="0" err="1" smtClean="0"/>
                        <a:t>Gvozdaitė</a:t>
                      </a:r>
                      <a:r>
                        <a:rPr lang="lt-LT" sz="2000" dirty="0" smtClean="0"/>
                        <a:t>)</a:t>
                      </a:r>
                      <a:endParaRPr lang="lt-LT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7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8460432" cy="5923172"/>
          </a:xfrm>
        </p:spPr>
      </p:pic>
    </p:spTree>
    <p:extLst>
      <p:ext uri="{BB962C8B-B14F-4D97-AF65-F5344CB8AC3E}">
        <p14:creationId xmlns:p14="http://schemas.microsoft.com/office/powerpoint/2010/main" val="7982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748155" cy="6444492"/>
          </a:xfrm>
        </p:spPr>
      </p:pic>
      <p:pic>
        <p:nvPicPr>
          <p:cNvPr id="5" name="Turinio vietos rezervavimo ženkla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42" y="188640"/>
            <a:ext cx="4505159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" y="1108490"/>
            <a:ext cx="8386682" cy="573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0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738628"/>
              </p:ext>
            </p:extLst>
          </p:nvPr>
        </p:nvGraphicFramePr>
        <p:xfrm>
          <a:off x="-1" y="1"/>
          <a:ext cx="8460434" cy="6858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60328"/>
                <a:gridCol w="5918175"/>
                <a:gridCol w="1881931"/>
              </a:tblGrid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dirty="0" err="1">
                          <a:effectLst/>
                        </a:rPr>
                        <a:t>Nr</a:t>
                      </a:r>
                      <a:r>
                        <a:rPr lang="lt-LT" sz="2400" b="1" u="none" strike="noStrike" dirty="0">
                          <a:effectLst/>
                        </a:rPr>
                        <a:t>.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dirty="0">
                          <a:effectLst/>
                        </a:rPr>
                        <a:t>Mokinys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dirty="0">
                          <a:effectLst/>
                        </a:rPr>
                        <a:t>Vidurkis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>
                          <a:effectLst/>
                        </a:rPr>
                        <a:t>1</a:t>
                      </a:r>
                      <a:endParaRPr lang="lt-LT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dirty="0">
                          <a:effectLst/>
                        </a:rPr>
                        <a:t>Jakutis </a:t>
                      </a:r>
                      <a:r>
                        <a:rPr lang="lt-LT" sz="2400" b="1" u="none" strike="noStrike" dirty="0" smtClean="0">
                          <a:effectLst/>
                        </a:rPr>
                        <a:t>Martynas, </a:t>
                      </a:r>
                      <a:r>
                        <a:rPr lang="lt-LT" sz="2400" b="1" u="none" strike="noStrike" dirty="0" err="1" smtClean="0">
                          <a:effectLst/>
                        </a:rPr>
                        <a:t>IIag</a:t>
                      </a:r>
                      <a:r>
                        <a:rPr lang="lt-LT" sz="2400" b="1" u="none" strike="noStrike" dirty="0" smtClean="0">
                          <a:effectLst/>
                        </a:rPr>
                        <a:t> </a:t>
                      </a:r>
                      <a:r>
                        <a:rPr lang="lt-LT" sz="2400" b="1" u="none" strike="noStrike" dirty="0" err="1" smtClean="0">
                          <a:effectLst/>
                        </a:rPr>
                        <a:t>kl</a:t>
                      </a:r>
                      <a:r>
                        <a:rPr lang="lt-LT" sz="2400" b="1" u="none" strike="noStrike" dirty="0" smtClean="0">
                          <a:effectLst/>
                        </a:rPr>
                        <a:t>.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>
                          <a:effectLst/>
                        </a:rPr>
                        <a:t>9,73</a:t>
                      </a:r>
                      <a:endParaRPr lang="lt-LT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>
                          <a:effectLst/>
                        </a:rPr>
                        <a:t>2</a:t>
                      </a:r>
                      <a:endParaRPr lang="lt-LT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dirty="0" err="1">
                          <a:effectLst/>
                        </a:rPr>
                        <a:t>Neniškytė</a:t>
                      </a:r>
                      <a:r>
                        <a:rPr lang="lt-LT" sz="2400" b="1" u="none" strike="noStrike" dirty="0">
                          <a:effectLst/>
                        </a:rPr>
                        <a:t> </a:t>
                      </a:r>
                      <a:r>
                        <a:rPr lang="lt-LT" sz="2400" b="1" u="none" strike="noStrike" dirty="0" smtClean="0">
                          <a:effectLst/>
                        </a:rPr>
                        <a:t>Aušrinė, </a:t>
                      </a:r>
                      <a:r>
                        <a:rPr lang="lt-LT" sz="2400" b="1" u="none" strike="noStrike" dirty="0" err="1" smtClean="0">
                          <a:effectLst/>
                        </a:rPr>
                        <a:t>IIag</a:t>
                      </a:r>
                      <a:r>
                        <a:rPr lang="lt-LT" sz="2400" b="1" u="none" strike="noStrike" dirty="0" smtClean="0">
                          <a:effectLst/>
                        </a:rPr>
                        <a:t> </a:t>
                      </a:r>
                      <a:r>
                        <a:rPr lang="lt-LT" sz="2400" b="1" u="none" strike="noStrike" dirty="0" err="1" smtClean="0">
                          <a:effectLst/>
                        </a:rPr>
                        <a:t>kl</a:t>
                      </a:r>
                      <a:r>
                        <a:rPr lang="lt-LT" sz="2400" b="1" u="none" strike="noStrike" dirty="0" smtClean="0">
                          <a:effectLst/>
                        </a:rPr>
                        <a:t>.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>
                          <a:effectLst/>
                        </a:rPr>
                        <a:t>9,68</a:t>
                      </a:r>
                      <a:endParaRPr lang="lt-LT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>
                          <a:effectLst/>
                        </a:rPr>
                        <a:t>3</a:t>
                      </a:r>
                      <a:endParaRPr lang="lt-LT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dirty="0" err="1">
                          <a:effectLst/>
                        </a:rPr>
                        <a:t>Petrėtytė</a:t>
                      </a:r>
                      <a:r>
                        <a:rPr lang="lt-LT" sz="2400" b="1" u="none" strike="noStrike" dirty="0">
                          <a:effectLst/>
                        </a:rPr>
                        <a:t> </a:t>
                      </a:r>
                      <a:r>
                        <a:rPr lang="lt-LT" sz="2400" b="1" u="none" strike="noStrike" dirty="0" smtClean="0">
                          <a:effectLst/>
                        </a:rPr>
                        <a:t>Ugnė, 5 </a:t>
                      </a:r>
                      <a:r>
                        <a:rPr lang="lt-LT" sz="2400" b="1" u="none" strike="noStrike" dirty="0" err="1" smtClean="0">
                          <a:effectLst/>
                        </a:rPr>
                        <a:t>kl</a:t>
                      </a:r>
                      <a:r>
                        <a:rPr lang="lt-LT" sz="2400" b="1" u="none" strike="noStrike" dirty="0" smtClean="0">
                          <a:effectLst/>
                        </a:rPr>
                        <a:t>.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>
                          <a:effectLst/>
                        </a:rPr>
                        <a:t>9,21</a:t>
                      </a:r>
                      <a:endParaRPr lang="lt-LT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>
                          <a:effectLst/>
                        </a:rPr>
                        <a:t>4</a:t>
                      </a:r>
                      <a:endParaRPr lang="lt-LT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dirty="0" err="1">
                          <a:effectLst/>
                        </a:rPr>
                        <a:t>Eigėlis</a:t>
                      </a:r>
                      <a:r>
                        <a:rPr lang="lt-LT" sz="2400" b="1" u="none" strike="noStrike" dirty="0">
                          <a:effectLst/>
                        </a:rPr>
                        <a:t> </a:t>
                      </a:r>
                      <a:r>
                        <a:rPr lang="lt-LT" sz="2400" b="1" u="none" strike="noStrike" dirty="0" smtClean="0">
                          <a:effectLst/>
                        </a:rPr>
                        <a:t>Gvidas, 6 </a:t>
                      </a:r>
                      <a:r>
                        <a:rPr lang="lt-LT" sz="2400" b="1" u="none" strike="noStrike" dirty="0" err="1" smtClean="0">
                          <a:effectLst/>
                        </a:rPr>
                        <a:t>kl</a:t>
                      </a:r>
                      <a:r>
                        <a:rPr lang="lt-LT" sz="2400" b="1" u="none" strike="noStrike" dirty="0" smtClean="0">
                          <a:effectLst/>
                        </a:rPr>
                        <a:t>.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>
                          <a:effectLst/>
                        </a:rPr>
                        <a:t>9,2</a:t>
                      </a:r>
                      <a:endParaRPr lang="lt-LT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>
                          <a:effectLst/>
                        </a:rPr>
                        <a:t>5</a:t>
                      </a:r>
                      <a:endParaRPr lang="lt-LT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dirty="0" err="1">
                          <a:effectLst/>
                        </a:rPr>
                        <a:t>Mirklys</a:t>
                      </a:r>
                      <a:r>
                        <a:rPr lang="lt-LT" sz="2400" b="1" u="none" strike="noStrike" dirty="0">
                          <a:effectLst/>
                        </a:rPr>
                        <a:t> </a:t>
                      </a:r>
                      <a:r>
                        <a:rPr lang="lt-LT" sz="2400" b="1" u="none" strike="noStrike" dirty="0" smtClean="0">
                          <a:effectLst/>
                        </a:rPr>
                        <a:t>Giedrius, </a:t>
                      </a:r>
                      <a:r>
                        <a:rPr lang="lt-LT" sz="2400" b="1" u="none" strike="noStrike" dirty="0" err="1" smtClean="0">
                          <a:effectLst/>
                        </a:rPr>
                        <a:t>IIag</a:t>
                      </a:r>
                      <a:r>
                        <a:rPr lang="lt-LT" sz="2400" b="1" u="none" strike="noStrike" dirty="0" smtClean="0">
                          <a:effectLst/>
                        </a:rPr>
                        <a:t> </a:t>
                      </a:r>
                      <a:r>
                        <a:rPr lang="lt-LT" sz="2400" b="1" u="none" strike="noStrike" dirty="0" err="1" smtClean="0">
                          <a:effectLst/>
                        </a:rPr>
                        <a:t>kl</a:t>
                      </a:r>
                      <a:r>
                        <a:rPr lang="lt-LT" sz="2400" b="1" u="none" strike="noStrike" dirty="0" smtClean="0">
                          <a:effectLst/>
                        </a:rPr>
                        <a:t>.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>
                          <a:effectLst/>
                        </a:rPr>
                        <a:t>9,14</a:t>
                      </a:r>
                      <a:endParaRPr lang="lt-LT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>
                          <a:effectLst/>
                        </a:rPr>
                        <a:t>6</a:t>
                      </a:r>
                      <a:endParaRPr lang="lt-LT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dirty="0" err="1">
                          <a:effectLst/>
                        </a:rPr>
                        <a:t>Šinkūnaitė</a:t>
                      </a:r>
                      <a:r>
                        <a:rPr lang="lt-LT" sz="2400" b="1" u="none" strike="noStrike" dirty="0">
                          <a:effectLst/>
                        </a:rPr>
                        <a:t> </a:t>
                      </a:r>
                      <a:r>
                        <a:rPr lang="lt-LT" sz="2400" b="1" u="none" strike="noStrike" dirty="0" smtClean="0">
                          <a:effectLst/>
                        </a:rPr>
                        <a:t>Greta, </a:t>
                      </a:r>
                      <a:r>
                        <a:rPr lang="lt-LT" sz="2400" b="1" u="none" strike="noStrike" dirty="0" err="1" smtClean="0">
                          <a:effectLst/>
                        </a:rPr>
                        <a:t>IVg</a:t>
                      </a:r>
                      <a:r>
                        <a:rPr lang="lt-LT" sz="2400" b="1" u="none" strike="noStrike" dirty="0" smtClean="0">
                          <a:effectLst/>
                        </a:rPr>
                        <a:t> </a:t>
                      </a:r>
                      <a:r>
                        <a:rPr lang="lt-LT" sz="2400" b="1" u="none" strike="noStrike" dirty="0" err="1" smtClean="0">
                          <a:effectLst/>
                        </a:rPr>
                        <a:t>kl</a:t>
                      </a:r>
                      <a:r>
                        <a:rPr lang="lt-LT" sz="2400" b="1" u="none" strike="noStrike" dirty="0" smtClean="0">
                          <a:effectLst/>
                        </a:rPr>
                        <a:t>.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>
                          <a:effectLst/>
                        </a:rPr>
                        <a:t>9,11</a:t>
                      </a:r>
                      <a:endParaRPr lang="lt-LT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>
                          <a:effectLst/>
                        </a:rPr>
                        <a:t>7</a:t>
                      </a:r>
                      <a:endParaRPr lang="lt-LT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dirty="0" err="1">
                          <a:effectLst/>
                        </a:rPr>
                        <a:t>Zabulionytė</a:t>
                      </a:r>
                      <a:r>
                        <a:rPr lang="lt-LT" sz="2400" b="1" u="none" strike="noStrike" dirty="0">
                          <a:effectLst/>
                        </a:rPr>
                        <a:t> </a:t>
                      </a:r>
                      <a:r>
                        <a:rPr lang="lt-LT" sz="2400" b="1" u="none" strike="noStrike" dirty="0" smtClean="0">
                          <a:effectLst/>
                        </a:rPr>
                        <a:t>Gerda, 8 </a:t>
                      </a:r>
                      <a:r>
                        <a:rPr lang="lt-LT" sz="2400" b="1" u="none" strike="noStrike" dirty="0" err="1" smtClean="0">
                          <a:effectLst/>
                        </a:rPr>
                        <a:t>kl</a:t>
                      </a:r>
                      <a:r>
                        <a:rPr lang="lt-LT" sz="2400" b="1" u="none" strike="noStrike" dirty="0" smtClean="0">
                          <a:effectLst/>
                        </a:rPr>
                        <a:t>.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>
                          <a:effectLst/>
                        </a:rPr>
                        <a:t>9,08</a:t>
                      </a:r>
                      <a:endParaRPr lang="lt-LT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>
                          <a:effectLst/>
                        </a:rPr>
                        <a:t>8</a:t>
                      </a:r>
                      <a:endParaRPr lang="lt-LT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dirty="0">
                          <a:effectLst/>
                        </a:rPr>
                        <a:t>Pečiulytė </a:t>
                      </a:r>
                      <a:r>
                        <a:rPr lang="lt-LT" sz="2400" b="1" u="none" strike="noStrike" dirty="0" smtClean="0">
                          <a:effectLst/>
                        </a:rPr>
                        <a:t>Živilė, 7 </a:t>
                      </a:r>
                      <a:r>
                        <a:rPr lang="lt-LT" sz="2400" b="1" u="none" strike="noStrike" dirty="0" err="1" smtClean="0">
                          <a:effectLst/>
                        </a:rPr>
                        <a:t>kl</a:t>
                      </a:r>
                      <a:r>
                        <a:rPr lang="lt-LT" sz="2400" b="1" u="none" strike="noStrike" dirty="0" smtClean="0">
                          <a:effectLst/>
                        </a:rPr>
                        <a:t>.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>
                          <a:effectLst/>
                        </a:rPr>
                        <a:t>8,82</a:t>
                      </a:r>
                      <a:endParaRPr lang="lt-LT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>
                          <a:effectLst/>
                        </a:rPr>
                        <a:t>9</a:t>
                      </a:r>
                      <a:endParaRPr lang="lt-LT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dirty="0">
                          <a:effectLst/>
                        </a:rPr>
                        <a:t>Biras </a:t>
                      </a:r>
                      <a:r>
                        <a:rPr lang="lt-LT" sz="2400" b="1" u="none" strike="noStrike" dirty="0" smtClean="0">
                          <a:effectLst/>
                        </a:rPr>
                        <a:t>Tomas, 5 </a:t>
                      </a:r>
                      <a:r>
                        <a:rPr lang="lt-LT" sz="2400" b="1" u="none" strike="noStrike" dirty="0" err="1" smtClean="0">
                          <a:effectLst/>
                        </a:rPr>
                        <a:t>kl</a:t>
                      </a:r>
                      <a:r>
                        <a:rPr lang="lt-LT" sz="2400" b="1" u="none" strike="noStrike" dirty="0" smtClean="0">
                          <a:effectLst/>
                        </a:rPr>
                        <a:t>.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>
                          <a:effectLst/>
                        </a:rPr>
                        <a:t>8,81</a:t>
                      </a:r>
                      <a:endParaRPr lang="lt-LT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>
                          <a:effectLst/>
                        </a:rPr>
                        <a:t>10</a:t>
                      </a:r>
                      <a:endParaRPr lang="lt-LT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dirty="0" err="1">
                          <a:effectLst/>
                        </a:rPr>
                        <a:t>Laucys</a:t>
                      </a:r>
                      <a:r>
                        <a:rPr lang="lt-LT" sz="2400" b="1" u="none" strike="noStrike" dirty="0">
                          <a:effectLst/>
                        </a:rPr>
                        <a:t> </a:t>
                      </a:r>
                      <a:r>
                        <a:rPr lang="lt-LT" sz="2400" b="1" u="none" strike="noStrike" dirty="0" smtClean="0">
                          <a:effectLst/>
                        </a:rPr>
                        <a:t>Lukas, </a:t>
                      </a:r>
                      <a:r>
                        <a:rPr lang="lt-LT" sz="2400" b="1" u="none" strike="noStrike" dirty="0" err="1" smtClean="0">
                          <a:effectLst/>
                        </a:rPr>
                        <a:t>Ig</a:t>
                      </a:r>
                      <a:r>
                        <a:rPr lang="lt-LT" sz="2400" b="1" u="none" strike="noStrike" dirty="0" smtClean="0">
                          <a:effectLst/>
                        </a:rPr>
                        <a:t> </a:t>
                      </a:r>
                      <a:r>
                        <a:rPr lang="lt-LT" sz="2400" b="1" u="none" strike="noStrike" dirty="0" err="1" smtClean="0">
                          <a:effectLst/>
                        </a:rPr>
                        <a:t>kl</a:t>
                      </a:r>
                      <a:r>
                        <a:rPr lang="lt-LT" sz="2400" b="1" u="none" strike="noStrike" dirty="0" smtClean="0">
                          <a:effectLst/>
                        </a:rPr>
                        <a:t>.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dirty="0">
                          <a:effectLst/>
                        </a:rPr>
                        <a:t>8,76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dirty="0" smtClean="0">
                          <a:effectLst/>
                        </a:rPr>
                        <a:t>11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lt-LT" sz="2400" b="1" u="none" strike="noStrike" baseline="0" dirty="0" err="1" smtClean="0">
                          <a:effectLst/>
                        </a:rPr>
                        <a:t>Švelnytė</a:t>
                      </a:r>
                      <a:r>
                        <a:rPr lang="lt-LT" sz="2400" b="1" u="none" strike="noStrike" baseline="0" dirty="0" smtClean="0">
                          <a:effectLst/>
                        </a:rPr>
                        <a:t> Saulė, 4 </a:t>
                      </a:r>
                      <a:r>
                        <a:rPr lang="lt-LT" sz="2400" b="1" u="none" strike="noStrike" baseline="0" dirty="0" err="1" smtClean="0">
                          <a:effectLst/>
                        </a:rPr>
                        <a:t>kl</a:t>
                      </a:r>
                      <a:r>
                        <a:rPr lang="lt-LT" sz="2400" b="1" u="none" strike="noStrike" baseline="0" dirty="0" smtClean="0">
                          <a:effectLst/>
                        </a:rPr>
                        <a:t>.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dirty="0" err="1" smtClean="0">
                          <a:effectLst/>
                        </a:rPr>
                        <a:t>Aukšt</a:t>
                      </a:r>
                      <a:r>
                        <a:rPr lang="lt-LT" sz="2400" b="1" u="none" strike="noStrike" dirty="0" smtClean="0">
                          <a:effectLst/>
                        </a:rPr>
                        <a:t>.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dirty="0" smtClean="0">
                          <a:effectLst/>
                        </a:rPr>
                        <a:t>12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dirty="0" smtClean="0">
                          <a:effectLst/>
                        </a:rPr>
                        <a:t> Matulevičiūtė</a:t>
                      </a:r>
                      <a:r>
                        <a:rPr lang="lt-LT" sz="2400" b="1" u="none" strike="noStrike" baseline="0" dirty="0" smtClean="0">
                          <a:effectLst/>
                        </a:rPr>
                        <a:t> Neringa, 4 </a:t>
                      </a:r>
                      <a:r>
                        <a:rPr lang="lt-LT" sz="2400" b="1" u="none" strike="noStrike" baseline="0" dirty="0" err="1" smtClean="0">
                          <a:effectLst/>
                        </a:rPr>
                        <a:t>kl</a:t>
                      </a:r>
                      <a:r>
                        <a:rPr lang="lt-LT" sz="2400" b="1" u="none" strike="noStrike" baseline="0" dirty="0" smtClean="0">
                          <a:effectLst/>
                        </a:rPr>
                        <a:t>.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dirty="0" err="1" smtClean="0">
                          <a:effectLst/>
                        </a:rPr>
                        <a:t>Aukšt</a:t>
                      </a:r>
                      <a:r>
                        <a:rPr lang="lt-LT" sz="2400" b="1" u="none" strike="noStrike" dirty="0" smtClean="0">
                          <a:effectLst/>
                        </a:rPr>
                        <a:t>.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dirty="0" smtClean="0">
                          <a:effectLst/>
                        </a:rPr>
                        <a:t>13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dirty="0" smtClean="0">
                          <a:effectLst/>
                        </a:rPr>
                        <a:t> </a:t>
                      </a:r>
                      <a:r>
                        <a:rPr lang="lt-LT" sz="2400" b="1" u="none" strike="noStrike" dirty="0" err="1" smtClean="0">
                          <a:effectLst/>
                        </a:rPr>
                        <a:t>Baleišytė</a:t>
                      </a:r>
                      <a:r>
                        <a:rPr lang="lt-LT" sz="2400" b="1" u="none" strike="noStrike" dirty="0" smtClean="0">
                          <a:effectLst/>
                        </a:rPr>
                        <a:t> Goda, 1 </a:t>
                      </a:r>
                      <a:r>
                        <a:rPr lang="lt-LT" sz="2400" b="1" u="none" strike="noStrike" dirty="0" err="1" smtClean="0">
                          <a:effectLst/>
                        </a:rPr>
                        <a:t>kl</a:t>
                      </a:r>
                      <a:r>
                        <a:rPr lang="lt-LT" sz="2400" b="1" u="none" strike="noStrike" dirty="0" smtClean="0">
                          <a:effectLst/>
                        </a:rPr>
                        <a:t>.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dirty="0" err="1" smtClean="0">
                          <a:effectLst/>
                        </a:rPr>
                        <a:t>Aukšt</a:t>
                      </a:r>
                      <a:r>
                        <a:rPr lang="lt-LT" sz="2400" b="1" u="none" strike="noStrike" dirty="0" smtClean="0">
                          <a:effectLst/>
                        </a:rPr>
                        <a:t>.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dirty="0" smtClean="0">
                          <a:effectLst/>
                        </a:rPr>
                        <a:t>14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2400" b="1" u="none" strike="noStrike" dirty="0" err="1" smtClean="0">
                          <a:effectLst/>
                        </a:rPr>
                        <a:t>Eigėlytė</a:t>
                      </a:r>
                      <a:r>
                        <a:rPr lang="lt-LT" sz="2400" b="1" u="none" strike="noStrike" dirty="0" smtClean="0">
                          <a:effectLst/>
                        </a:rPr>
                        <a:t> Monika, 2 </a:t>
                      </a:r>
                      <a:r>
                        <a:rPr lang="lt-LT" sz="2400" b="1" u="none" strike="noStrike" dirty="0" err="1" smtClean="0">
                          <a:effectLst/>
                        </a:rPr>
                        <a:t>kl</a:t>
                      </a:r>
                      <a:r>
                        <a:rPr lang="lt-LT" sz="2400" b="1" u="none" strike="noStrike" dirty="0" smtClean="0">
                          <a:effectLst/>
                        </a:rPr>
                        <a:t>.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400" b="1" u="none" strike="noStrike" dirty="0" err="1" smtClean="0">
                          <a:effectLst/>
                        </a:rPr>
                        <a:t>Aukšt</a:t>
                      </a:r>
                      <a:r>
                        <a:rPr lang="lt-LT" sz="2400" b="1" u="none" strike="noStrike" dirty="0" smtClean="0">
                          <a:effectLst/>
                        </a:rPr>
                        <a:t>.</a:t>
                      </a:r>
                      <a:endParaRPr lang="lt-L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6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22653"/>
            <a:ext cx="7620000" cy="1143000"/>
          </a:xfrm>
        </p:spPr>
        <p:txBody>
          <a:bodyPr>
            <a:noAutofit/>
          </a:bodyPr>
          <a:lstStyle/>
          <a:p>
            <a:pPr algn="ctr"/>
            <a:r>
              <a:rPr lang="lt-LT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Didžiausią pažangą klasėje padarę mokiniai</a:t>
            </a:r>
            <a:r>
              <a:rPr lang="lt-LT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lt-LT" sz="30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4294967295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400" b="1" dirty="0" smtClean="0"/>
              <a:t>1 </a:t>
            </a:r>
            <a:r>
              <a:rPr lang="lt-LT" sz="2400" b="1" dirty="0" err="1"/>
              <a:t>kl</a:t>
            </a:r>
            <a:r>
              <a:rPr lang="lt-LT" sz="2400" b="1" dirty="0"/>
              <a:t>. – </a:t>
            </a:r>
            <a:endParaRPr lang="lt-LT" sz="2400" dirty="0"/>
          </a:p>
          <a:p>
            <a:pPr marL="0" indent="0" algn="ctr">
              <a:buNone/>
            </a:pPr>
            <a:r>
              <a:rPr lang="lt-LT" sz="2400" b="1" dirty="0"/>
              <a:t>2 </a:t>
            </a:r>
            <a:r>
              <a:rPr lang="lt-LT" sz="2400" b="1" dirty="0" err="1"/>
              <a:t>kl</a:t>
            </a:r>
            <a:r>
              <a:rPr lang="lt-LT" sz="2400" b="1" dirty="0"/>
              <a:t>. – </a:t>
            </a:r>
            <a:endParaRPr lang="lt-LT" sz="2400" dirty="0"/>
          </a:p>
          <a:p>
            <a:pPr marL="0" indent="0" algn="ctr">
              <a:buNone/>
            </a:pPr>
            <a:r>
              <a:rPr lang="lt-LT" sz="2400" b="1" dirty="0"/>
              <a:t>3 </a:t>
            </a:r>
            <a:r>
              <a:rPr lang="lt-LT" sz="2400" b="1" dirty="0" err="1"/>
              <a:t>kl</a:t>
            </a:r>
            <a:r>
              <a:rPr lang="lt-LT" sz="2400" b="1" dirty="0"/>
              <a:t>. – </a:t>
            </a:r>
            <a:endParaRPr lang="lt-LT" sz="2400" dirty="0"/>
          </a:p>
          <a:p>
            <a:pPr marL="0" indent="0" algn="ctr">
              <a:buNone/>
            </a:pPr>
            <a:r>
              <a:rPr lang="lt-LT" sz="2400" b="1" dirty="0"/>
              <a:t>4 </a:t>
            </a:r>
            <a:r>
              <a:rPr lang="lt-LT" sz="2400" b="1" dirty="0" err="1"/>
              <a:t>kl</a:t>
            </a:r>
            <a:r>
              <a:rPr lang="lt-LT" sz="2400" b="1" dirty="0"/>
              <a:t>. – </a:t>
            </a:r>
            <a:endParaRPr lang="lt-LT" sz="2400" dirty="0"/>
          </a:p>
          <a:p>
            <a:pPr marL="0" indent="0" algn="ctr">
              <a:buNone/>
            </a:pPr>
            <a:r>
              <a:rPr lang="lt-LT" sz="2400" b="1" dirty="0"/>
              <a:t>5 </a:t>
            </a:r>
            <a:r>
              <a:rPr lang="lt-LT" sz="2400" b="1" dirty="0" err="1"/>
              <a:t>kl</a:t>
            </a:r>
            <a:r>
              <a:rPr lang="lt-LT" sz="2400" b="1" dirty="0"/>
              <a:t>. – </a:t>
            </a:r>
            <a:endParaRPr lang="lt-LT" sz="2400" dirty="0"/>
          </a:p>
          <a:p>
            <a:pPr marL="0" indent="0" algn="ctr">
              <a:buNone/>
            </a:pPr>
            <a:r>
              <a:rPr lang="lt-LT" sz="2400" b="1" dirty="0"/>
              <a:t>6 </a:t>
            </a:r>
            <a:r>
              <a:rPr lang="lt-LT" sz="2400" b="1" dirty="0" err="1"/>
              <a:t>kl</a:t>
            </a:r>
            <a:r>
              <a:rPr lang="lt-LT" sz="2400" b="1" dirty="0"/>
              <a:t>. – </a:t>
            </a:r>
            <a:endParaRPr lang="lt-LT" sz="2400" dirty="0"/>
          </a:p>
          <a:p>
            <a:pPr marL="0" indent="0" algn="ctr">
              <a:buNone/>
            </a:pPr>
            <a:r>
              <a:rPr lang="lt-LT" sz="2400" b="1" dirty="0"/>
              <a:t>7 </a:t>
            </a:r>
            <a:r>
              <a:rPr lang="lt-LT" sz="2400" b="1" dirty="0" err="1"/>
              <a:t>kl</a:t>
            </a:r>
            <a:r>
              <a:rPr lang="lt-LT" sz="2400" b="1" dirty="0"/>
              <a:t>. – </a:t>
            </a:r>
            <a:endParaRPr lang="lt-LT" sz="2400" dirty="0"/>
          </a:p>
          <a:p>
            <a:pPr marL="0" indent="0" algn="ctr">
              <a:buNone/>
            </a:pPr>
            <a:r>
              <a:rPr lang="lt-LT" sz="2400" b="1" dirty="0"/>
              <a:t>8 </a:t>
            </a:r>
            <a:r>
              <a:rPr lang="lt-LT" sz="2400" b="1" dirty="0" err="1"/>
              <a:t>kl</a:t>
            </a:r>
            <a:r>
              <a:rPr lang="lt-LT" sz="2400" b="1" dirty="0"/>
              <a:t>. – </a:t>
            </a:r>
            <a:endParaRPr lang="lt-LT" sz="2400" dirty="0"/>
          </a:p>
          <a:p>
            <a:pPr marL="0" indent="0" algn="ctr">
              <a:buNone/>
            </a:pPr>
            <a:r>
              <a:rPr lang="lt-LT" sz="2400" b="1" dirty="0" err="1"/>
              <a:t>Ig</a:t>
            </a:r>
            <a:r>
              <a:rPr lang="lt-LT" sz="2400" b="1" dirty="0"/>
              <a:t> </a:t>
            </a:r>
            <a:r>
              <a:rPr lang="lt-LT" sz="2400" b="1" dirty="0" err="1"/>
              <a:t>kl</a:t>
            </a:r>
            <a:r>
              <a:rPr lang="lt-LT" sz="2400" b="1" dirty="0"/>
              <a:t>. – </a:t>
            </a:r>
            <a:endParaRPr lang="lt-LT" sz="2400" dirty="0"/>
          </a:p>
          <a:p>
            <a:pPr marL="0" indent="0" algn="ctr">
              <a:buNone/>
            </a:pPr>
            <a:r>
              <a:rPr lang="lt-LT" sz="2400" b="1" dirty="0" err="1"/>
              <a:t>IIag</a:t>
            </a:r>
            <a:r>
              <a:rPr lang="lt-LT" sz="2400" b="1" dirty="0"/>
              <a:t> </a:t>
            </a:r>
            <a:r>
              <a:rPr lang="lt-LT" sz="2400" b="1" dirty="0" err="1"/>
              <a:t>kl</a:t>
            </a:r>
            <a:r>
              <a:rPr lang="lt-LT" sz="2400" b="1" dirty="0"/>
              <a:t>. – </a:t>
            </a:r>
            <a:endParaRPr lang="lt-LT" sz="2400" dirty="0"/>
          </a:p>
          <a:p>
            <a:pPr marL="0" indent="0" algn="ctr">
              <a:buNone/>
            </a:pPr>
            <a:r>
              <a:rPr lang="lt-LT" sz="2400" b="1" dirty="0" err="1"/>
              <a:t>IIbg</a:t>
            </a:r>
            <a:r>
              <a:rPr lang="lt-LT" sz="2400" b="1" dirty="0"/>
              <a:t> </a:t>
            </a:r>
            <a:r>
              <a:rPr lang="lt-LT" sz="2400" b="1" dirty="0" err="1"/>
              <a:t>kl</a:t>
            </a:r>
            <a:r>
              <a:rPr lang="lt-LT" sz="2400" b="1" dirty="0"/>
              <a:t>. – </a:t>
            </a:r>
            <a:endParaRPr lang="lt-LT" sz="2400" dirty="0"/>
          </a:p>
          <a:p>
            <a:pPr marL="0" indent="0" algn="ctr">
              <a:buNone/>
            </a:pPr>
            <a:r>
              <a:rPr lang="lt-LT" sz="2400" b="1" dirty="0" err="1"/>
              <a:t>IIIg</a:t>
            </a:r>
            <a:r>
              <a:rPr lang="lt-LT" sz="2400" b="1" dirty="0"/>
              <a:t> </a:t>
            </a:r>
            <a:r>
              <a:rPr lang="lt-LT" sz="2400" b="1" dirty="0" err="1"/>
              <a:t>kl</a:t>
            </a:r>
            <a:r>
              <a:rPr lang="lt-LT" sz="2400" b="1" dirty="0"/>
              <a:t>. – </a:t>
            </a:r>
            <a:endParaRPr lang="lt-LT" sz="2400" dirty="0"/>
          </a:p>
          <a:p>
            <a:pPr marL="0" indent="0" algn="ctr">
              <a:buNone/>
            </a:pPr>
            <a:r>
              <a:rPr lang="lt-LT" sz="2400" b="1" dirty="0" err="1"/>
              <a:t>IVg</a:t>
            </a:r>
            <a:r>
              <a:rPr lang="lt-LT" sz="2400" b="1" dirty="0"/>
              <a:t> </a:t>
            </a:r>
            <a:r>
              <a:rPr lang="lt-LT" sz="2400" b="1" dirty="0" err="1"/>
              <a:t>kl</a:t>
            </a:r>
            <a:r>
              <a:rPr lang="lt-LT" sz="2400" b="1" dirty="0"/>
              <a:t>. </a:t>
            </a:r>
            <a:r>
              <a:rPr lang="lt-LT" sz="2400" b="1" dirty="0" smtClean="0"/>
              <a:t>–</a:t>
            </a:r>
            <a:endParaRPr lang="lt-LT" sz="2400" dirty="0"/>
          </a:p>
          <a:p>
            <a:pPr marL="0" indent="0" algn="ctr">
              <a:buNone/>
            </a:pPr>
            <a:endParaRPr lang="lt-LT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158809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20000" cy="1143000"/>
          </a:xfrm>
        </p:spPr>
        <p:txBody>
          <a:bodyPr>
            <a:noAutofit/>
          </a:bodyPr>
          <a:lstStyle/>
          <a:p>
            <a:pPr algn="ctr"/>
            <a:r>
              <a:rPr lang="lt-LT" sz="4000" dirty="0" smtClean="0"/>
              <a:t>I</a:t>
            </a:r>
            <a:r>
              <a:rPr lang="en-GB" sz="4000" dirty="0" smtClean="0"/>
              <a:t>I</a:t>
            </a:r>
            <a:r>
              <a:rPr lang="lt-LT" sz="4000" dirty="0" smtClean="0"/>
              <a:t>-</a:t>
            </a:r>
            <a:r>
              <a:rPr lang="lt-LT" sz="4000" dirty="0" err="1" smtClean="0"/>
              <a:t>ojo</a:t>
            </a:r>
            <a:r>
              <a:rPr lang="lt-LT" sz="4000" dirty="0" smtClean="0"/>
              <a:t> trimestro 1-4 </a:t>
            </a:r>
            <a:r>
              <a:rPr lang="lt-LT" sz="4000" dirty="0" err="1" smtClean="0"/>
              <a:t>kl</a:t>
            </a:r>
            <a:r>
              <a:rPr lang="lt-LT" sz="4000" dirty="0" smtClean="0"/>
              <a:t>. mokinių </a:t>
            </a:r>
            <a:r>
              <a:rPr lang="en-GB" sz="4000" dirty="0" err="1" smtClean="0"/>
              <a:t>skai</a:t>
            </a:r>
            <a:r>
              <a:rPr lang="lt-LT" sz="4000" dirty="0" err="1" smtClean="0"/>
              <a:t>čius</a:t>
            </a:r>
            <a:r>
              <a:rPr lang="lt-LT" sz="4000" dirty="0" smtClean="0"/>
              <a:t> pagal pasiekimų lygmenis</a:t>
            </a:r>
            <a:endParaRPr lang="lt-LT" sz="4000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348351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53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4000" dirty="0" smtClean="0"/>
              <a:t>II-</a:t>
            </a:r>
            <a:r>
              <a:rPr lang="lt-LT" sz="4000" dirty="0" err="1" smtClean="0"/>
              <a:t>ojo</a:t>
            </a:r>
            <a:r>
              <a:rPr lang="lt-LT" sz="4000" dirty="0" smtClean="0"/>
              <a:t> trimestro 5-8 </a:t>
            </a:r>
            <a:r>
              <a:rPr lang="lt-LT" sz="4000" dirty="0" err="1" smtClean="0"/>
              <a:t>kl</a:t>
            </a:r>
            <a:r>
              <a:rPr lang="lt-LT" sz="4000" dirty="0" smtClean="0"/>
              <a:t>. mokinių </a:t>
            </a:r>
            <a:r>
              <a:rPr lang="en-GB" sz="4000" dirty="0" err="1"/>
              <a:t>skai</a:t>
            </a:r>
            <a:r>
              <a:rPr lang="lt-LT" sz="4000" dirty="0" err="1"/>
              <a:t>čius</a:t>
            </a:r>
            <a:r>
              <a:rPr lang="lt-LT" sz="4000" dirty="0"/>
              <a:t> pagal pasiekimų lygmenis</a:t>
            </a: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881195"/>
              </p:ext>
            </p:extLst>
          </p:nvPr>
        </p:nvGraphicFramePr>
        <p:xfrm>
          <a:off x="457200" y="1600200"/>
          <a:ext cx="7643192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007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4000" dirty="0" smtClean="0"/>
              <a:t>I</a:t>
            </a:r>
            <a:r>
              <a:rPr lang="en-GB" sz="4000" dirty="0" smtClean="0"/>
              <a:t>I</a:t>
            </a:r>
            <a:r>
              <a:rPr lang="lt-LT" sz="4000" dirty="0" smtClean="0"/>
              <a:t>-</a:t>
            </a:r>
            <a:r>
              <a:rPr lang="lt-LT" sz="4000" dirty="0" err="1" smtClean="0"/>
              <a:t>ojo</a:t>
            </a:r>
            <a:r>
              <a:rPr lang="lt-LT" sz="4000" dirty="0" smtClean="0"/>
              <a:t> trimestro I-II g </a:t>
            </a:r>
            <a:r>
              <a:rPr lang="lt-LT" sz="4000" dirty="0" err="1" smtClean="0"/>
              <a:t>kl</a:t>
            </a:r>
            <a:r>
              <a:rPr lang="lt-LT" sz="4000" dirty="0" smtClean="0"/>
              <a:t>. mokinių </a:t>
            </a:r>
            <a:r>
              <a:rPr lang="en-GB" sz="4000" dirty="0" err="1" smtClean="0"/>
              <a:t>skai</a:t>
            </a:r>
            <a:r>
              <a:rPr lang="lt-LT" sz="4000" dirty="0" err="1" smtClean="0"/>
              <a:t>čius</a:t>
            </a:r>
            <a:r>
              <a:rPr lang="lt-LT" sz="4000" dirty="0" smtClean="0"/>
              <a:t> pagal pasiekimų lygmenis</a:t>
            </a:r>
            <a:endParaRPr lang="lt-LT" sz="4000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470198"/>
              </p:ext>
            </p:extLst>
          </p:nvPr>
        </p:nvGraphicFramePr>
        <p:xfrm>
          <a:off x="457200" y="1600200"/>
          <a:ext cx="7643192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06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4000" dirty="0" smtClean="0"/>
              <a:t>I</a:t>
            </a:r>
            <a:r>
              <a:rPr lang="en-GB" sz="4000" dirty="0" smtClean="0"/>
              <a:t>I</a:t>
            </a:r>
            <a:r>
              <a:rPr lang="lt-LT" sz="4000" dirty="0" smtClean="0"/>
              <a:t>-</a:t>
            </a:r>
            <a:r>
              <a:rPr lang="lt-LT" sz="4000" dirty="0" err="1" smtClean="0"/>
              <a:t>ojo</a:t>
            </a:r>
            <a:r>
              <a:rPr lang="lt-LT" sz="4000" dirty="0" smtClean="0"/>
              <a:t> trimestro I</a:t>
            </a:r>
            <a:r>
              <a:rPr lang="en-GB" sz="4000" dirty="0" smtClean="0"/>
              <a:t>II</a:t>
            </a:r>
            <a:r>
              <a:rPr lang="lt-LT" sz="4000" dirty="0" smtClean="0"/>
              <a:t> g </a:t>
            </a:r>
            <a:r>
              <a:rPr lang="lt-LT" sz="4000" dirty="0" err="1" smtClean="0"/>
              <a:t>kl</a:t>
            </a:r>
            <a:r>
              <a:rPr lang="lt-LT" sz="4000" dirty="0" smtClean="0"/>
              <a:t>. mokinių </a:t>
            </a:r>
            <a:r>
              <a:rPr lang="en-GB" sz="4000" dirty="0" err="1" smtClean="0"/>
              <a:t>skai</a:t>
            </a:r>
            <a:r>
              <a:rPr lang="lt-LT" sz="4000" dirty="0" err="1" smtClean="0"/>
              <a:t>čius</a:t>
            </a:r>
            <a:r>
              <a:rPr lang="lt-LT" sz="4000" dirty="0" smtClean="0"/>
              <a:t> pagal pasiekimų lygmenis</a:t>
            </a:r>
            <a:endParaRPr lang="lt-LT" sz="4000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834187"/>
              </p:ext>
            </p:extLst>
          </p:nvPr>
        </p:nvGraphicFramePr>
        <p:xfrm>
          <a:off x="457200" y="1600200"/>
          <a:ext cx="7643192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296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etimumas">
  <a:themeElements>
    <a:clrScheme name="Gretimumas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etimumas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1216</TotalTime>
  <Words>1177</Words>
  <Application>Microsoft Office PowerPoint</Application>
  <PresentationFormat>Demonstracija ekrane (4:3)</PresentationFormat>
  <Paragraphs>310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35</vt:i4>
      </vt:variant>
    </vt:vector>
  </HeadingPairs>
  <TitlesOfParts>
    <vt:vector size="36" baseType="lpstr">
      <vt:lpstr>Gretimumas</vt:lpstr>
      <vt:lpstr>II-ojo trimestro rezultatai</vt:lpstr>
      <vt:lpstr>Mokinių skaičius II-ojo trimestro pabaigoje:</vt:lpstr>
      <vt:lpstr>Ugdymosi rezultatai</vt:lpstr>
      <vt:lpstr>PowerPoint pristatymas</vt:lpstr>
      <vt:lpstr>Didžiausią pažangą klasėje padarę mokiniai:</vt:lpstr>
      <vt:lpstr>II-ojo trimestro 1-4 kl. mokinių skaičius pagal pasiekimų lygmenis</vt:lpstr>
      <vt:lpstr>II-ojo trimestro 5-8 kl. mokinių skaičius pagal pasiekimų lygmenis</vt:lpstr>
      <vt:lpstr>II-ojo trimestro I-II g kl. mokinių skaičius pagal pasiekimų lygmenis</vt:lpstr>
      <vt:lpstr>II-ojo trimestro III g kl. mokinių skaičius pagal pasiekimų lygmenis</vt:lpstr>
      <vt:lpstr>II-ojo trimestro IV g kl. mokinių skaičius pagal pasiekimų lygmenis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Lankomumas</vt:lpstr>
      <vt:lpstr>II-ojo trimestro klasių pažangumas</vt:lpstr>
      <vt:lpstr>SUP turinčių mokinių skaičius/proc. (nuo koncentro) 2017.03.01 datai</vt:lpstr>
      <vt:lpstr>SUP turinčių mokinių pažangos ir pasiekimų vertinimas (1)</vt:lpstr>
      <vt:lpstr>SUP turinčių mokinių pažangos ir pasiekimų vertinimas (2)</vt:lpstr>
      <vt:lpstr>Lankomumas</vt:lpstr>
      <vt:lpstr>Per II-ąjį trimestrą nepraleido nei vienos pamokos! 1-4 kl.</vt:lpstr>
      <vt:lpstr>Per II-ąjį trimestrą nepraleido nei vienos pamokos! 5-12 kl.</vt:lpstr>
      <vt:lpstr>II-ojo trimestro pamokų lankomumas</vt:lpstr>
      <vt:lpstr>I-ojo ir II-ojo trimestrų klasių lankomumo palyginimas</vt:lpstr>
      <vt:lpstr>Pasiekimai</vt:lpstr>
      <vt:lpstr>Olimpiados ir konkursai 2016-2017 m.m.</vt:lpstr>
      <vt:lpstr>Olimpiados ir konkursai 2016-2017 m.m.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Žėrutė</dc:creator>
  <cp:lastModifiedBy>Žėrutė</cp:lastModifiedBy>
  <cp:revision>176</cp:revision>
  <cp:lastPrinted>2017-02-21T11:17:29Z</cp:lastPrinted>
  <dcterms:created xsi:type="dcterms:W3CDTF">2016-12-05T14:01:20Z</dcterms:created>
  <dcterms:modified xsi:type="dcterms:W3CDTF">2017-03-10T13:37:53Z</dcterms:modified>
</cp:coreProperties>
</file>