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5"/>
  </p:notesMasterIdLst>
  <p:handoutMasterIdLst>
    <p:handoutMasterId r:id="rId16"/>
  </p:handoutMasterIdLst>
  <p:sldIdLst>
    <p:sldId id="256" r:id="rId2"/>
    <p:sldId id="324" r:id="rId3"/>
    <p:sldId id="281" r:id="rId4"/>
    <p:sldId id="325" r:id="rId5"/>
    <p:sldId id="326" r:id="rId6"/>
    <p:sldId id="279" r:id="rId7"/>
    <p:sldId id="327" r:id="rId8"/>
    <p:sldId id="328" r:id="rId9"/>
    <p:sldId id="329" r:id="rId10"/>
    <p:sldId id="308" r:id="rId11"/>
    <p:sldId id="311" r:id="rId12"/>
    <p:sldId id="330" r:id="rId13"/>
    <p:sldId id="331" r:id="rId14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 stiliaus, be tinklelio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inis stilius 1 – paryškinima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Vidutinis stilius 4 – paryškinima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Vidutinis stilius 4 – paryškinima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3296810-A885-4BE3-A3E7-6D5BEEA58F35}" styleName="Vidutinis stilius 2 – paryškinima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Šviesus stilius 3 – paryškinimas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7853C-536D-4A76-A0AE-DD22124D55A5}" styleName="Teminis stilius 1 – paryškinima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Šviesus stilius 3 – paryškinima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Vidutinis stilius 2 – paryškinima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Vidutinis stilius 2 – paryškinima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5" autoAdjust="0"/>
    <p:restoredTop sz="95389" autoAdjust="0"/>
  </p:normalViewPr>
  <p:slideViewPr>
    <p:cSldViewPr>
      <p:cViewPr>
        <p:scale>
          <a:sx n="66" d="100"/>
          <a:sy n="66" d="100"/>
        </p:scale>
        <p:origin x="-2016" y="-4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Knyga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Knyga1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Knyga1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Knyga1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Lapas1!$A$3:$B$3</c:f>
              <c:strCache>
                <c:ptCount val="1"/>
                <c:pt idx="0">
                  <c:v>Auksštesnysis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Lapas1!$C$2:$F$2</c:f>
              <c:strCache>
                <c:ptCount val="4"/>
                <c:pt idx="0">
                  <c:v>I trim.</c:v>
                </c:pt>
                <c:pt idx="1">
                  <c:v>II trim.</c:v>
                </c:pt>
                <c:pt idx="2">
                  <c:v>III trim.</c:v>
                </c:pt>
                <c:pt idx="3">
                  <c:v>METINIS</c:v>
                </c:pt>
              </c:strCache>
            </c:strRef>
          </c:cat>
          <c:val>
            <c:numRef>
              <c:f>Lapas1!$C$3:$F$3</c:f>
              <c:numCache>
                <c:formatCode>General</c:formatCode>
                <c:ptCount val="4"/>
                <c:pt idx="0">
                  <c:v>11</c:v>
                </c:pt>
                <c:pt idx="1">
                  <c:v>9</c:v>
                </c:pt>
                <c:pt idx="2">
                  <c:v>14</c:v>
                </c:pt>
                <c:pt idx="3">
                  <c:v>11</c:v>
                </c:pt>
              </c:numCache>
            </c:numRef>
          </c:val>
        </c:ser>
        <c:ser>
          <c:idx val="1"/>
          <c:order val="1"/>
          <c:tx>
            <c:strRef>
              <c:f>Lapas1!$A$4:$B$4</c:f>
              <c:strCache>
                <c:ptCount val="1"/>
                <c:pt idx="0">
                  <c:v>Pagrindinis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Lapas1!$C$2:$F$2</c:f>
              <c:strCache>
                <c:ptCount val="4"/>
                <c:pt idx="0">
                  <c:v>I trim.</c:v>
                </c:pt>
                <c:pt idx="1">
                  <c:v>II trim.</c:v>
                </c:pt>
                <c:pt idx="2">
                  <c:v>III trim.</c:v>
                </c:pt>
                <c:pt idx="3">
                  <c:v>METINIS</c:v>
                </c:pt>
              </c:strCache>
            </c:strRef>
          </c:cat>
          <c:val>
            <c:numRef>
              <c:f>Lapas1!$C$4:$F$4</c:f>
              <c:numCache>
                <c:formatCode>General</c:formatCode>
                <c:ptCount val="4"/>
                <c:pt idx="0">
                  <c:v>17</c:v>
                </c:pt>
                <c:pt idx="1">
                  <c:v>17</c:v>
                </c:pt>
                <c:pt idx="2">
                  <c:v>14</c:v>
                </c:pt>
                <c:pt idx="3">
                  <c:v>18</c:v>
                </c:pt>
              </c:numCache>
            </c:numRef>
          </c:val>
        </c:ser>
        <c:ser>
          <c:idx val="2"/>
          <c:order val="2"/>
          <c:tx>
            <c:strRef>
              <c:f>Lapas1!$A$5:$B$5</c:f>
              <c:strCache>
                <c:ptCount val="1"/>
                <c:pt idx="0">
                  <c:v>Patenkinamas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5000000000000001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555555555555555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3333333333333333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7777777777777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Lapas1!$C$2:$F$2</c:f>
              <c:strCache>
                <c:ptCount val="4"/>
                <c:pt idx="0">
                  <c:v>I trim.</c:v>
                </c:pt>
                <c:pt idx="1">
                  <c:v>II trim.</c:v>
                </c:pt>
                <c:pt idx="2">
                  <c:v>III trim.</c:v>
                </c:pt>
                <c:pt idx="3">
                  <c:v>METINIS</c:v>
                </c:pt>
              </c:strCache>
            </c:strRef>
          </c:cat>
          <c:val>
            <c:numRef>
              <c:f>Lapas1!$C$5:$F$5</c:f>
              <c:numCache>
                <c:formatCode>General</c:formatCode>
                <c:ptCount val="4"/>
                <c:pt idx="0">
                  <c:v>9</c:v>
                </c:pt>
                <c:pt idx="1">
                  <c:v>10</c:v>
                </c:pt>
                <c:pt idx="2">
                  <c:v>9</c:v>
                </c:pt>
                <c:pt idx="3">
                  <c:v>8</c:v>
                </c:pt>
              </c:numCache>
            </c:numRef>
          </c:val>
        </c:ser>
        <c:ser>
          <c:idx val="3"/>
          <c:order val="3"/>
          <c:tx>
            <c:strRef>
              <c:f>Lapas1!$A$6:$B$6</c:f>
              <c:strCache>
                <c:ptCount val="1"/>
                <c:pt idx="0">
                  <c:v>Nepatenkinamas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94444444444444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50000000000000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Lapas1!$C$2:$F$2</c:f>
              <c:strCache>
                <c:ptCount val="4"/>
                <c:pt idx="0">
                  <c:v>I trim.</c:v>
                </c:pt>
                <c:pt idx="1">
                  <c:v>II trim.</c:v>
                </c:pt>
                <c:pt idx="2">
                  <c:v>III trim.</c:v>
                </c:pt>
                <c:pt idx="3">
                  <c:v>METINIS</c:v>
                </c:pt>
              </c:strCache>
            </c:strRef>
          </c:cat>
          <c:val>
            <c:numRef>
              <c:f>Lapas1!$C$6:$F$6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8821760"/>
        <c:axId val="158827648"/>
        <c:axId val="0"/>
      </c:bar3DChart>
      <c:catAx>
        <c:axId val="158821760"/>
        <c:scaling>
          <c:orientation val="minMax"/>
        </c:scaling>
        <c:delete val="0"/>
        <c:axPos val="b"/>
        <c:majorTickMark val="out"/>
        <c:minorTickMark val="none"/>
        <c:tickLblPos val="nextTo"/>
        <c:crossAx val="158827648"/>
        <c:crosses val="autoZero"/>
        <c:auto val="1"/>
        <c:lblAlgn val="ctr"/>
        <c:lblOffset val="100"/>
        <c:noMultiLvlLbl val="0"/>
      </c:catAx>
      <c:valAx>
        <c:axId val="1588276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882176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Lapas1!$A$3:$B$3</c:f>
              <c:strCache>
                <c:ptCount val="1"/>
                <c:pt idx="0">
                  <c:v>Auksštesnysis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Lapas1!$C$2:$F$2</c:f>
              <c:strCache>
                <c:ptCount val="4"/>
                <c:pt idx="0">
                  <c:v>I trim.</c:v>
                </c:pt>
                <c:pt idx="1">
                  <c:v>II trim.</c:v>
                </c:pt>
                <c:pt idx="2">
                  <c:v>III trim.</c:v>
                </c:pt>
                <c:pt idx="3">
                  <c:v>METINIS</c:v>
                </c:pt>
              </c:strCache>
            </c:strRef>
          </c:cat>
          <c:val>
            <c:numRef>
              <c:f>Lapas1!$C$3:$F$3</c:f>
              <c:numCache>
                <c:formatCode>General</c:formatCode>
                <c:ptCount val="4"/>
                <c:pt idx="0">
                  <c:v>11</c:v>
                </c:pt>
                <c:pt idx="1">
                  <c:v>9</c:v>
                </c:pt>
                <c:pt idx="2">
                  <c:v>14</c:v>
                </c:pt>
                <c:pt idx="3">
                  <c:v>11</c:v>
                </c:pt>
              </c:numCache>
            </c:numRef>
          </c:val>
        </c:ser>
        <c:ser>
          <c:idx val="1"/>
          <c:order val="1"/>
          <c:tx>
            <c:strRef>
              <c:f>Lapas1!$A$4:$B$4</c:f>
              <c:strCache>
                <c:ptCount val="1"/>
                <c:pt idx="0">
                  <c:v>Pagrindinis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Lapas1!$C$2:$F$2</c:f>
              <c:strCache>
                <c:ptCount val="4"/>
                <c:pt idx="0">
                  <c:v>I trim.</c:v>
                </c:pt>
                <c:pt idx="1">
                  <c:v>II trim.</c:v>
                </c:pt>
                <c:pt idx="2">
                  <c:v>III trim.</c:v>
                </c:pt>
                <c:pt idx="3">
                  <c:v>METINIS</c:v>
                </c:pt>
              </c:strCache>
            </c:strRef>
          </c:cat>
          <c:val>
            <c:numRef>
              <c:f>Lapas1!$C$4:$F$4</c:f>
              <c:numCache>
                <c:formatCode>General</c:formatCode>
                <c:ptCount val="4"/>
                <c:pt idx="0">
                  <c:v>17</c:v>
                </c:pt>
                <c:pt idx="1">
                  <c:v>17</c:v>
                </c:pt>
                <c:pt idx="2">
                  <c:v>14</c:v>
                </c:pt>
                <c:pt idx="3">
                  <c:v>18</c:v>
                </c:pt>
              </c:numCache>
            </c:numRef>
          </c:val>
        </c:ser>
        <c:ser>
          <c:idx val="2"/>
          <c:order val="2"/>
          <c:tx>
            <c:strRef>
              <c:f>Lapas1!$A$5:$B$5</c:f>
              <c:strCache>
                <c:ptCount val="1"/>
                <c:pt idx="0">
                  <c:v>Patenkinamas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222222222222195E-2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666666666666666E-2"/>
                  <c:y val="-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2222222222222223E-2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94444444444444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Lapas1!$C$2:$F$2</c:f>
              <c:strCache>
                <c:ptCount val="4"/>
                <c:pt idx="0">
                  <c:v>I trim.</c:v>
                </c:pt>
                <c:pt idx="1">
                  <c:v>II trim.</c:v>
                </c:pt>
                <c:pt idx="2">
                  <c:v>III trim.</c:v>
                </c:pt>
                <c:pt idx="3">
                  <c:v>METINIS</c:v>
                </c:pt>
              </c:strCache>
            </c:strRef>
          </c:cat>
          <c:val>
            <c:numRef>
              <c:f>Lapas1!$C$5:$F$5</c:f>
              <c:numCache>
                <c:formatCode>General</c:formatCode>
                <c:ptCount val="4"/>
                <c:pt idx="0">
                  <c:v>9</c:v>
                </c:pt>
                <c:pt idx="1">
                  <c:v>10</c:v>
                </c:pt>
                <c:pt idx="2">
                  <c:v>9</c:v>
                </c:pt>
                <c:pt idx="3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8447104"/>
        <c:axId val="158448640"/>
        <c:axId val="0"/>
      </c:bar3DChart>
      <c:catAx>
        <c:axId val="158447104"/>
        <c:scaling>
          <c:orientation val="minMax"/>
        </c:scaling>
        <c:delete val="0"/>
        <c:axPos val="b"/>
        <c:majorTickMark val="out"/>
        <c:minorTickMark val="none"/>
        <c:tickLblPos val="nextTo"/>
        <c:crossAx val="158448640"/>
        <c:crosses val="autoZero"/>
        <c:auto val="1"/>
        <c:lblAlgn val="ctr"/>
        <c:lblOffset val="100"/>
        <c:noMultiLvlLbl val="0"/>
      </c:catAx>
      <c:valAx>
        <c:axId val="1584486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844710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Lapas1!$A$3:$B$3</c:f>
              <c:strCache>
                <c:ptCount val="1"/>
                <c:pt idx="0">
                  <c:v>Auksštesnysis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Lapas1!$C$2:$F$2</c:f>
              <c:strCache>
                <c:ptCount val="4"/>
                <c:pt idx="0">
                  <c:v>I trim.</c:v>
                </c:pt>
                <c:pt idx="1">
                  <c:v>II trim.</c:v>
                </c:pt>
                <c:pt idx="2">
                  <c:v>III trim.</c:v>
                </c:pt>
                <c:pt idx="3">
                  <c:v>METINIS</c:v>
                </c:pt>
              </c:strCache>
            </c:strRef>
          </c:cat>
          <c:val>
            <c:numRef>
              <c:f>Lapas1!$C$3:$F$3</c:f>
              <c:numCache>
                <c:formatCode>General</c:formatCode>
                <c:ptCount val="4"/>
                <c:pt idx="0">
                  <c:v>11</c:v>
                </c:pt>
                <c:pt idx="1">
                  <c:v>9</c:v>
                </c:pt>
                <c:pt idx="2">
                  <c:v>14</c:v>
                </c:pt>
                <c:pt idx="3">
                  <c:v>11</c:v>
                </c:pt>
              </c:numCache>
            </c:numRef>
          </c:val>
        </c:ser>
        <c:ser>
          <c:idx val="1"/>
          <c:order val="1"/>
          <c:tx>
            <c:strRef>
              <c:f>Lapas1!$A$4:$B$4</c:f>
              <c:strCache>
                <c:ptCount val="1"/>
                <c:pt idx="0">
                  <c:v>Pagrindinis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2.5000000000000001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Lapas1!$C$2:$F$2</c:f>
              <c:strCache>
                <c:ptCount val="4"/>
                <c:pt idx="0">
                  <c:v>I trim.</c:v>
                </c:pt>
                <c:pt idx="1">
                  <c:v>II trim.</c:v>
                </c:pt>
                <c:pt idx="2">
                  <c:v>III trim.</c:v>
                </c:pt>
                <c:pt idx="3">
                  <c:v>METINIS</c:v>
                </c:pt>
              </c:strCache>
            </c:strRef>
          </c:cat>
          <c:val>
            <c:numRef>
              <c:f>Lapas1!$C$4:$F$4</c:f>
              <c:numCache>
                <c:formatCode>General</c:formatCode>
                <c:ptCount val="4"/>
                <c:pt idx="0">
                  <c:v>17</c:v>
                </c:pt>
                <c:pt idx="1">
                  <c:v>17</c:v>
                </c:pt>
                <c:pt idx="2">
                  <c:v>14</c:v>
                </c:pt>
                <c:pt idx="3">
                  <c:v>18</c:v>
                </c:pt>
              </c:numCache>
            </c:numRef>
          </c:val>
        </c:ser>
        <c:ser>
          <c:idx val="2"/>
          <c:order val="2"/>
          <c:tx>
            <c:strRef>
              <c:f>Lapas1!$A$5:$B$5</c:f>
              <c:strCache>
                <c:ptCount val="1"/>
                <c:pt idx="0">
                  <c:v>Patenkinamas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888888888888889E-2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333333333333333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7776E-2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333333333333333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Lapas1!$C$2:$F$2</c:f>
              <c:strCache>
                <c:ptCount val="4"/>
                <c:pt idx="0">
                  <c:v>I trim.</c:v>
                </c:pt>
                <c:pt idx="1">
                  <c:v>II trim.</c:v>
                </c:pt>
                <c:pt idx="2">
                  <c:v>III trim.</c:v>
                </c:pt>
                <c:pt idx="3">
                  <c:v>METINIS</c:v>
                </c:pt>
              </c:strCache>
            </c:strRef>
          </c:cat>
          <c:val>
            <c:numRef>
              <c:f>Lapas1!$C$5:$F$5</c:f>
              <c:numCache>
                <c:formatCode>General</c:formatCode>
                <c:ptCount val="4"/>
                <c:pt idx="0">
                  <c:v>9</c:v>
                </c:pt>
                <c:pt idx="1">
                  <c:v>10</c:v>
                </c:pt>
                <c:pt idx="2">
                  <c:v>9</c:v>
                </c:pt>
                <c:pt idx="3">
                  <c:v>8</c:v>
                </c:pt>
              </c:numCache>
            </c:numRef>
          </c:val>
        </c:ser>
        <c:ser>
          <c:idx val="3"/>
          <c:order val="3"/>
          <c:tx>
            <c:strRef>
              <c:f>Lapas1!$A$6:$B$6</c:f>
              <c:strCache>
                <c:ptCount val="1"/>
                <c:pt idx="0">
                  <c:v>Nepatenkinamas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000000000000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666666666666666E-2"/>
                  <c:y val="-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5000000000000001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Lapas1!$C$2:$F$2</c:f>
              <c:strCache>
                <c:ptCount val="4"/>
                <c:pt idx="0">
                  <c:v>I trim.</c:v>
                </c:pt>
                <c:pt idx="1">
                  <c:v>II trim.</c:v>
                </c:pt>
                <c:pt idx="2">
                  <c:v>III trim.</c:v>
                </c:pt>
                <c:pt idx="3">
                  <c:v>METINIS</c:v>
                </c:pt>
              </c:strCache>
            </c:strRef>
          </c:cat>
          <c:val>
            <c:numRef>
              <c:f>Lapas1!$C$6:$F$6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2443648"/>
        <c:axId val="162445184"/>
        <c:axId val="0"/>
      </c:bar3DChart>
      <c:catAx>
        <c:axId val="162443648"/>
        <c:scaling>
          <c:orientation val="minMax"/>
        </c:scaling>
        <c:delete val="0"/>
        <c:axPos val="b"/>
        <c:majorTickMark val="out"/>
        <c:minorTickMark val="none"/>
        <c:tickLblPos val="nextTo"/>
        <c:crossAx val="162445184"/>
        <c:crosses val="autoZero"/>
        <c:auto val="1"/>
        <c:lblAlgn val="ctr"/>
        <c:lblOffset val="100"/>
        <c:noMultiLvlLbl val="0"/>
      </c:catAx>
      <c:valAx>
        <c:axId val="1624451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244364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Lapas1!$A$3:$B$3</c:f>
              <c:strCache>
                <c:ptCount val="1"/>
                <c:pt idx="0">
                  <c:v>Auksštesnysis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Lapas1!$C$2:$F$2</c:f>
              <c:strCache>
                <c:ptCount val="4"/>
                <c:pt idx="0">
                  <c:v>I trim.</c:v>
                </c:pt>
                <c:pt idx="1">
                  <c:v>II trim.</c:v>
                </c:pt>
                <c:pt idx="2">
                  <c:v>III trim.</c:v>
                </c:pt>
                <c:pt idx="3">
                  <c:v>METINIS</c:v>
                </c:pt>
              </c:strCache>
            </c:strRef>
          </c:cat>
          <c:val>
            <c:numRef>
              <c:f>Lapas1!$C$3:$F$3</c:f>
              <c:numCache>
                <c:formatCode>General</c:formatCode>
                <c:ptCount val="4"/>
                <c:pt idx="0">
                  <c:v>11</c:v>
                </c:pt>
                <c:pt idx="1">
                  <c:v>9</c:v>
                </c:pt>
                <c:pt idx="2">
                  <c:v>14</c:v>
                </c:pt>
                <c:pt idx="3">
                  <c:v>11</c:v>
                </c:pt>
              </c:numCache>
            </c:numRef>
          </c:val>
        </c:ser>
        <c:ser>
          <c:idx val="1"/>
          <c:order val="1"/>
          <c:tx>
            <c:strRef>
              <c:f>Lapas1!$A$4:$B$4</c:f>
              <c:strCache>
                <c:ptCount val="1"/>
                <c:pt idx="0">
                  <c:v>Pagrindinis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3.3333333333333333E-2"/>
                  <c:y val="-2.121889068003332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Lapas1!$C$2:$F$2</c:f>
              <c:strCache>
                <c:ptCount val="4"/>
                <c:pt idx="0">
                  <c:v>I trim.</c:v>
                </c:pt>
                <c:pt idx="1">
                  <c:v>II trim.</c:v>
                </c:pt>
                <c:pt idx="2">
                  <c:v>III trim.</c:v>
                </c:pt>
                <c:pt idx="3">
                  <c:v>METINIS</c:v>
                </c:pt>
              </c:strCache>
            </c:strRef>
          </c:cat>
          <c:val>
            <c:numRef>
              <c:f>Lapas1!$C$4:$F$4</c:f>
              <c:numCache>
                <c:formatCode>General</c:formatCode>
                <c:ptCount val="4"/>
                <c:pt idx="0">
                  <c:v>17</c:v>
                </c:pt>
                <c:pt idx="1">
                  <c:v>17</c:v>
                </c:pt>
                <c:pt idx="2">
                  <c:v>14</c:v>
                </c:pt>
                <c:pt idx="3">
                  <c:v>18</c:v>
                </c:pt>
              </c:numCache>
            </c:numRef>
          </c:val>
        </c:ser>
        <c:ser>
          <c:idx val="2"/>
          <c:order val="2"/>
          <c:tx>
            <c:strRef>
              <c:f>Lapas1!$A$5:$B$5</c:f>
              <c:strCache>
                <c:ptCount val="1"/>
                <c:pt idx="0">
                  <c:v>Patenkinamas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666666666666666E-2"/>
                  <c:y val="-3.2407407407407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33333333333333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2222222222222223E-2"/>
                  <c:y val="-4.243778136006664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333333333333333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Lapas1!$C$2:$F$2</c:f>
              <c:strCache>
                <c:ptCount val="4"/>
                <c:pt idx="0">
                  <c:v>I trim.</c:v>
                </c:pt>
                <c:pt idx="1">
                  <c:v>II trim.</c:v>
                </c:pt>
                <c:pt idx="2">
                  <c:v>III trim.</c:v>
                </c:pt>
                <c:pt idx="3">
                  <c:v>METINIS</c:v>
                </c:pt>
              </c:strCache>
            </c:strRef>
          </c:cat>
          <c:val>
            <c:numRef>
              <c:f>Lapas1!$C$5:$F$5</c:f>
              <c:numCache>
                <c:formatCode>General</c:formatCode>
                <c:ptCount val="4"/>
                <c:pt idx="0">
                  <c:v>9</c:v>
                </c:pt>
                <c:pt idx="1">
                  <c:v>10</c:v>
                </c:pt>
                <c:pt idx="2">
                  <c:v>9</c:v>
                </c:pt>
                <c:pt idx="3">
                  <c:v>8</c:v>
                </c:pt>
              </c:numCache>
            </c:numRef>
          </c:val>
        </c:ser>
        <c:ser>
          <c:idx val="3"/>
          <c:order val="3"/>
          <c:tx>
            <c:strRef>
              <c:f>Lapas1!$A$6:$B$6</c:f>
              <c:strCache>
                <c:ptCount val="1"/>
                <c:pt idx="0">
                  <c:v>Nepatenkinamas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666666666666666E-2"/>
                  <c:y val="-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94444444444444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22222222222222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055555555555555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Lapas1!$C$2:$F$2</c:f>
              <c:strCache>
                <c:ptCount val="4"/>
                <c:pt idx="0">
                  <c:v>I trim.</c:v>
                </c:pt>
                <c:pt idx="1">
                  <c:v>II trim.</c:v>
                </c:pt>
                <c:pt idx="2">
                  <c:v>III trim.</c:v>
                </c:pt>
                <c:pt idx="3">
                  <c:v>METINIS</c:v>
                </c:pt>
              </c:strCache>
            </c:strRef>
          </c:cat>
          <c:val>
            <c:numRef>
              <c:f>Lapas1!$C$6:$F$6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8836608"/>
        <c:axId val="158838144"/>
        <c:axId val="0"/>
      </c:bar3DChart>
      <c:catAx>
        <c:axId val="158836608"/>
        <c:scaling>
          <c:orientation val="minMax"/>
        </c:scaling>
        <c:delete val="0"/>
        <c:axPos val="b"/>
        <c:majorTickMark val="out"/>
        <c:minorTickMark val="none"/>
        <c:tickLblPos val="nextTo"/>
        <c:crossAx val="158838144"/>
        <c:crosses val="autoZero"/>
        <c:auto val="1"/>
        <c:lblAlgn val="ctr"/>
        <c:lblOffset val="100"/>
        <c:noMultiLvlLbl val="0"/>
      </c:catAx>
      <c:valAx>
        <c:axId val="158838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883660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11260-1060-4226-98D1-6E9B790DF699}" type="datetimeFigureOut">
              <a:rPr lang="lt-LT" smtClean="0"/>
              <a:t>2018-06-01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9AA31-0CDF-4473-9EE7-688BD7E5F3C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21026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0672E-A6ED-4130-BA60-C0623A8A0631}" type="datetimeFigureOut">
              <a:rPr lang="lt-LT" smtClean="0"/>
              <a:t>2018-06-01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F800E-A66F-46D5-AF97-D9FBFEF4D5A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08914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DD8C8-C84F-4032-9A89-AEAF37ECB3FB}" type="datetime1">
              <a:rPr lang="lt-LT" smtClean="0"/>
              <a:t>2018-06-01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7B34-9976-4A88-B93F-7F4BB9D3F0D6}" type="datetime1">
              <a:rPr lang="lt-LT" smtClean="0"/>
              <a:t>2018-06-01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9D01B-3639-40CC-B722-E329ACFE7D3E}" type="datetime1">
              <a:rPr lang="lt-LT" smtClean="0"/>
              <a:t>2018-06-01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FBCA-D0F1-4D50-B3FC-C5B437F900CB}" type="datetime1">
              <a:rPr lang="lt-LT" smtClean="0"/>
              <a:t>2018-06-01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6F9A6-3E96-476B-B7B1-841D433A98E1}" type="datetime1">
              <a:rPr lang="lt-LT" smtClean="0"/>
              <a:t>2018-06-01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5D99-A49D-4637-BE81-2B16F20AA474}" type="datetime1">
              <a:rPr lang="lt-LT" smtClean="0"/>
              <a:t>2018-06-01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2A439-B2E5-4FB7-A47A-F96158A6C614}" type="datetime1">
              <a:rPr lang="lt-LT" smtClean="0"/>
              <a:t>2018-06-01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9D8C-87C4-490B-AAD6-D0582C9169C6}" type="datetime1">
              <a:rPr lang="lt-LT" smtClean="0"/>
              <a:t>2018-06-01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58FC-AD99-4DA0-B126-B4C599BA73FA}" type="datetime1">
              <a:rPr lang="lt-LT" smtClean="0"/>
              <a:t>2018-06-01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8144-2D5E-480D-BB88-D53011242256}" type="datetime1">
              <a:rPr lang="lt-LT" smtClean="0"/>
              <a:t>2018-06-01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C0BE-F497-48B3-A2D5-5771A7A75F99}" type="datetime1">
              <a:rPr lang="lt-LT" smtClean="0"/>
              <a:t>2018-06-01</a:t>
            </a:fld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8EED5EB-5C14-47BE-AA72-09C2F17F01FC}" type="datetime1">
              <a:rPr lang="lt-LT" smtClean="0"/>
              <a:t>2018-06-01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2788933" y="980728"/>
            <a:ext cx="5527483" cy="2190105"/>
          </a:xfrm>
        </p:spPr>
        <p:txBody>
          <a:bodyPr/>
          <a:lstStyle/>
          <a:p>
            <a:pPr algn="ctr"/>
            <a:r>
              <a:rPr lang="lt-LT" sz="5400" b="1" dirty="0" smtClean="0"/>
              <a:t>III-</a:t>
            </a:r>
            <a:r>
              <a:rPr lang="lt-LT" sz="5400" b="1" dirty="0" err="1" smtClean="0"/>
              <a:t>iojo</a:t>
            </a:r>
            <a:r>
              <a:rPr lang="lt-LT" sz="5400" b="1" dirty="0" smtClean="0"/>
              <a:t> ir metinio trimestro rezultatai</a:t>
            </a:r>
            <a:endParaRPr lang="lt-LT" sz="5400" b="1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7416824" cy="1066800"/>
          </a:xfrm>
        </p:spPr>
        <p:txBody>
          <a:bodyPr>
            <a:noAutofit/>
          </a:bodyPr>
          <a:lstStyle/>
          <a:p>
            <a:pPr algn="ctr"/>
            <a:r>
              <a:rPr lang="lt-LT" sz="3200" b="1" dirty="0">
                <a:solidFill>
                  <a:schemeClr val="tx2">
                    <a:lumMod val="75000"/>
                  </a:schemeClr>
                </a:solidFill>
              </a:rPr>
              <a:t>Anykščių r. Svėdasų Juozo Tumo-Vaižganto gimnazija</a:t>
            </a:r>
          </a:p>
          <a:p>
            <a:pPr algn="ctr"/>
            <a:r>
              <a:rPr lang="lt-LT" sz="3200" b="1" dirty="0" smtClean="0"/>
              <a:t>Direktoriaus pavaduotoja ugdymui </a:t>
            </a:r>
          </a:p>
          <a:p>
            <a:pPr algn="ctr"/>
            <a:r>
              <a:rPr lang="lt-LT" sz="3200" b="1" dirty="0" smtClean="0"/>
              <a:t>Kristina Dilienė</a:t>
            </a:r>
            <a:endParaRPr lang="lt-LT" sz="3200" b="1" dirty="0" smtClean="0"/>
          </a:p>
          <a:p>
            <a:pPr algn="ctr"/>
            <a:r>
              <a:rPr lang="lt-LT" sz="3200" b="1" dirty="0" smtClean="0"/>
              <a:t>2017-05-31</a:t>
            </a:r>
            <a:endParaRPr lang="lt-LT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414339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NMPP</a:t>
            </a:r>
            <a:br>
              <a:rPr lang="lt-LT" dirty="0" smtClean="0"/>
            </a:br>
            <a:r>
              <a:rPr lang="lt-LT" dirty="0" smtClean="0"/>
              <a:t>2 </a:t>
            </a:r>
            <a:r>
              <a:rPr lang="lt-LT" dirty="0"/>
              <a:t>klasė</a:t>
            </a:r>
          </a:p>
        </p:txBody>
      </p:sp>
      <p:pic>
        <p:nvPicPr>
          <p:cNvPr id="1026" name="Picture 2" descr="C:\Users\Žėrutė\Desktop\2 klasė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6792"/>
            <a:ext cx="8352928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2307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NMPP</a:t>
            </a:r>
            <a:br>
              <a:rPr lang="lt-LT" dirty="0" smtClean="0"/>
            </a:br>
            <a:r>
              <a:rPr lang="lt-LT" dirty="0" smtClean="0"/>
              <a:t> </a:t>
            </a:r>
            <a:r>
              <a:rPr lang="lt-LT" dirty="0"/>
              <a:t>4</a:t>
            </a:r>
            <a:r>
              <a:rPr lang="lt-LT" dirty="0" smtClean="0"/>
              <a:t> </a:t>
            </a:r>
            <a:r>
              <a:rPr lang="lt-LT" dirty="0"/>
              <a:t>klasė</a:t>
            </a:r>
          </a:p>
        </p:txBody>
      </p:sp>
      <p:pic>
        <p:nvPicPr>
          <p:cNvPr id="2050" name="Picture 2" descr="C:\Users\Žėrutė\Desktop\4 klasė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84784"/>
            <a:ext cx="8280920" cy="5373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4245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PAŽANGUMAS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1442855"/>
              </p:ext>
            </p:extLst>
          </p:nvPr>
        </p:nvGraphicFramePr>
        <p:xfrm>
          <a:off x="539551" y="1412776"/>
          <a:ext cx="7704856" cy="4680521"/>
        </p:xfrm>
        <a:graphic>
          <a:graphicData uri="http://schemas.openxmlformats.org/drawingml/2006/table">
            <a:tbl>
              <a:tblPr/>
              <a:tblGrid>
                <a:gridCol w="1085104"/>
                <a:gridCol w="1678259"/>
                <a:gridCol w="1689700"/>
                <a:gridCol w="1817721"/>
                <a:gridCol w="1434072"/>
              </a:tblGrid>
              <a:tr h="1468321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Klasė</a:t>
                      </a:r>
                      <a:endParaRPr lang="lt-L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 trimestras</a:t>
                      </a:r>
                      <a:endParaRPr lang="lt-L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II trimestras</a:t>
                      </a:r>
                      <a:endParaRPr lang="lt-L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    III trimestras</a:t>
                      </a:r>
                      <a:endParaRPr lang="lt-L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lt-LT" sz="11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lt-LT" sz="18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Metinis</a:t>
                      </a:r>
                      <a:endParaRPr lang="lt-L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</a:tr>
              <a:tr h="80305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lt-L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>
                          <a:solidFill>
                            <a:srgbClr val="00B05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100 proc.</a:t>
                      </a:r>
                      <a:endParaRPr lang="lt-L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>
                          <a:solidFill>
                            <a:srgbClr val="00B05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92 proc.</a:t>
                      </a:r>
                      <a:endParaRPr lang="lt-L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>
                          <a:solidFill>
                            <a:srgbClr val="00B05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100 proc.</a:t>
                      </a:r>
                      <a:endParaRPr lang="lt-L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>
                          <a:solidFill>
                            <a:srgbClr val="00B05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100 proc.</a:t>
                      </a:r>
                      <a:endParaRPr lang="lt-L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</a:tr>
              <a:tr h="80305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lt-L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>
                          <a:solidFill>
                            <a:srgbClr val="00B05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100 proc.</a:t>
                      </a:r>
                      <a:endParaRPr lang="lt-L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>
                          <a:solidFill>
                            <a:srgbClr val="00B05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100 proc.</a:t>
                      </a:r>
                      <a:endParaRPr lang="lt-L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>
                          <a:solidFill>
                            <a:srgbClr val="00B05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100 proc.</a:t>
                      </a:r>
                      <a:endParaRPr lang="lt-L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>
                          <a:solidFill>
                            <a:srgbClr val="00B05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100 proc.</a:t>
                      </a:r>
                      <a:endParaRPr lang="lt-L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</a:tr>
              <a:tr h="80305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lt-L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>
                          <a:solidFill>
                            <a:srgbClr val="00B05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100 proc.</a:t>
                      </a:r>
                      <a:endParaRPr lang="lt-L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>
                          <a:solidFill>
                            <a:srgbClr val="00B05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100 proc.</a:t>
                      </a:r>
                      <a:endParaRPr lang="lt-L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>
                          <a:solidFill>
                            <a:srgbClr val="00B05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100 proc.</a:t>
                      </a:r>
                      <a:endParaRPr lang="lt-L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>
                          <a:solidFill>
                            <a:srgbClr val="00B05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100 proc.</a:t>
                      </a:r>
                      <a:endParaRPr lang="lt-L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</a:tr>
              <a:tr h="80305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lt-L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>
                          <a:solidFill>
                            <a:srgbClr val="00B05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100 proc.</a:t>
                      </a:r>
                      <a:endParaRPr lang="lt-L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>
                          <a:solidFill>
                            <a:srgbClr val="00B05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100 proc.</a:t>
                      </a:r>
                      <a:endParaRPr lang="lt-L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>
                          <a:solidFill>
                            <a:srgbClr val="00B05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100 proc.</a:t>
                      </a:r>
                      <a:endParaRPr lang="lt-L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100 </a:t>
                      </a:r>
                      <a:r>
                        <a:rPr lang="lt-LT" sz="2000" b="1" kern="1200" dirty="0" err="1">
                          <a:solidFill>
                            <a:srgbClr val="00B05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proc</a:t>
                      </a:r>
                      <a:r>
                        <a:rPr lang="lt-LT" sz="2000" b="1" kern="1200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.</a:t>
                      </a:r>
                      <a:endParaRPr lang="lt-L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6015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Lankomumas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0904270"/>
              </p:ext>
            </p:extLst>
          </p:nvPr>
        </p:nvGraphicFramePr>
        <p:xfrm>
          <a:off x="251519" y="1340766"/>
          <a:ext cx="7920880" cy="4898498"/>
        </p:xfrm>
        <a:graphic>
          <a:graphicData uri="http://schemas.openxmlformats.org/drawingml/2006/table">
            <a:tbl>
              <a:tblPr/>
              <a:tblGrid>
                <a:gridCol w="790347"/>
                <a:gridCol w="1782875"/>
                <a:gridCol w="1782875"/>
                <a:gridCol w="1799321"/>
                <a:gridCol w="1765462"/>
              </a:tblGrid>
              <a:tr h="1368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b="1" dirty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Klasė</a:t>
                      </a:r>
                      <a:endParaRPr lang="lt-L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b="1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Praleista/iš </a:t>
                      </a:r>
                      <a:r>
                        <a:rPr lang="lt-LT" sz="2000" b="1" dirty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jų nepateisinta</a:t>
                      </a:r>
                      <a:endParaRPr lang="lt-L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b="1" dirty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  I trim.</a:t>
                      </a:r>
                      <a:endParaRPr lang="lt-L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b="1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Praleista /iš </a:t>
                      </a:r>
                      <a:r>
                        <a:rPr lang="lt-LT" sz="2000" b="1" dirty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jų nepateisinta</a:t>
                      </a:r>
                      <a:endParaRPr lang="lt-L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b="1" dirty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  II trim.</a:t>
                      </a:r>
                      <a:endParaRPr lang="lt-L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b="1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Praleista /iš </a:t>
                      </a:r>
                      <a:r>
                        <a:rPr lang="lt-LT" sz="2000" b="1" dirty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jų nepateisinta</a:t>
                      </a:r>
                      <a:endParaRPr lang="lt-L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b="1" dirty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III trim.</a:t>
                      </a:r>
                      <a:endParaRPr lang="lt-L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b="1" dirty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lt-LT" sz="2000" b="1" dirty="0" smtClean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Praleista/iš </a:t>
                      </a:r>
                      <a:r>
                        <a:rPr lang="lt-LT" sz="2000" b="1" dirty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jų nepateisinta</a:t>
                      </a:r>
                      <a:endParaRPr lang="lt-L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b="1" dirty="0">
                          <a:solidFill>
                            <a:srgbClr val="7030A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 METINIS</a:t>
                      </a:r>
                      <a:endParaRPr lang="lt-L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</a:tr>
              <a:tr h="726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lt-L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153/ 0</a:t>
                      </a:r>
                      <a:endParaRPr lang="lt-L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280 / 0</a:t>
                      </a:r>
                      <a:endParaRPr lang="lt-LT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166/1</a:t>
                      </a:r>
                      <a:endParaRPr lang="lt-LT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599/1</a:t>
                      </a:r>
                      <a:endParaRPr lang="lt-LT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</a:tr>
              <a:tr h="726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lt-LT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 / 0</a:t>
                      </a:r>
                      <a:endParaRPr lang="lt-L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173 / 0</a:t>
                      </a:r>
                      <a:endParaRPr lang="lt-L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87/0</a:t>
                      </a:r>
                      <a:endParaRPr lang="lt-LT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370/0</a:t>
                      </a:r>
                      <a:endParaRPr lang="lt-LT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</a:tr>
              <a:tr h="726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lt-LT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27 / 0 </a:t>
                      </a:r>
                      <a:endParaRPr lang="lt-LT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26 / 0</a:t>
                      </a:r>
                      <a:endParaRPr lang="lt-L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16/0</a:t>
                      </a:r>
                      <a:endParaRPr lang="lt-LT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 51/0</a:t>
                      </a:r>
                      <a:endParaRPr lang="lt-LT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</a:tr>
              <a:tr h="488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lt-LT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12 / 0</a:t>
                      </a:r>
                      <a:endParaRPr lang="lt-LT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/ 0</a:t>
                      </a:r>
                      <a:endParaRPr lang="lt-L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13/0</a:t>
                      </a:r>
                      <a:endParaRPr lang="lt-L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32/0</a:t>
                      </a:r>
                      <a:endParaRPr lang="lt-L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</a:tr>
              <a:tr h="862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Viso</a:t>
                      </a:r>
                      <a:endParaRPr lang="lt-LT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302/0</a:t>
                      </a:r>
                      <a:endParaRPr lang="lt-LT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486/0</a:t>
                      </a:r>
                      <a:endParaRPr lang="lt-LT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282/1</a:t>
                      </a:r>
                      <a:endParaRPr lang="lt-LT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4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1052/1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A5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0E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3272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DARBOTVARKĖ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3200" dirty="0" smtClean="0"/>
              <a:t>1-4 klasių mokinių III-jo ir metinių trimestrų ugdymosi pažangos ir pasiekimų aptarimas (</a:t>
            </a:r>
            <a:r>
              <a:rPr lang="lt-LT" sz="3200" dirty="0" err="1" smtClean="0"/>
              <a:t>kl</a:t>
            </a:r>
            <a:r>
              <a:rPr lang="lt-LT" sz="3200" dirty="0" smtClean="0"/>
              <a:t>. vadovai, direktoriaus pavaduotoja ugdymui)</a:t>
            </a:r>
          </a:p>
          <a:p>
            <a:r>
              <a:rPr lang="lt-LT" sz="3200" dirty="0" smtClean="0"/>
              <a:t>Stebėtų pamokų aptarimas – pasiūlymai dėl mokinių pažangos </a:t>
            </a:r>
            <a:r>
              <a:rPr lang="lt-LT" sz="3200" dirty="0" err="1" smtClean="0"/>
              <a:t>stebėsenos</a:t>
            </a:r>
            <a:r>
              <a:rPr lang="lt-LT" sz="3200" dirty="0" smtClean="0"/>
              <a:t> ir fiksavimo (metodinių grupių pirmininkai)</a:t>
            </a:r>
          </a:p>
          <a:p>
            <a:r>
              <a:rPr lang="lt-LT" sz="3200" dirty="0" smtClean="0"/>
              <a:t>1-8, I-</a:t>
            </a:r>
            <a:r>
              <a:rPr lang="lt-LT" sz="3200" dirty="0" err="1" smtClean="0"/>
              <a:t>IIg</a:t>
            </a:r>
            <a:r>
              <a:rPr lang="lt-LT" sz="3200" dirty="0" smtClean="0"/>
              <a:t> klasių SUP turinčių mokinių ugdymosi pasiekimų analizė</a:t>
            </a:r>
            <a:endParaRPr lang="lt-LT" sz="3200" dirty="0"/>
          </a:p>
        </p:txBody>
      </p:sp>
    </p:spTree>
    <p:extLst>
      <p:ext uri="{BB962C8B-B14F-4D97-AF65-F5344CB8AC3E}">
        <p14:creationId xmlns:p14="http://schemas.microsoft.com/office/powerpoint/2010/main" val="3437366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Mokinių skaičius III-</a:t>
            </a:r>
            <a:r>
              <a:rPr lang="lt-LT" dirty="0" err="1" smtClean="0">
                <a:latin typeface="Times New Roman" pitchFamily="18" charset="0"/>
                <a:cs typeface="Times New Roman" pitchFamily="18" charset="0"/>
              </a:rPr>
              <a:t>ojo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trimestro pabaigoje: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endParaRPr lang="lt-LT" sz="4800" b="1" dirty="0" smtClean="0"/>
          </a:p>
          <a:p>
            <a:pPr algn="ctr">
              <a:buFont typeface="Wingdings" pitchFamily="2" charset="2"/>
              <a:buNone/>
            </a:pPr>
            <a:endParaRPr lang="lt-LT" sz="4800" b="1" dirty="0"/>
          </a:p>
          <a:p>
            <a:pPr algn="ctr">
              <a:buFont typeface="Wingdings" pitchFamily="2" charset="2"/>
              <a:buNone/>
            </a:pPr>
            <a:r>
              <a:rPr lang="lt-LT" sz="4800" b="1" dirty="0" smtClean="0"/>
              <a:t>1-4 klasėse </a:t>
            </a:r>
            <a:r>
              <a:rPr lang="lt-LT" sz="4800" b="1" dirty="0" smtClean="0"/>
              <a:t>– </a:t>
            </a:r>
            <a:r>
              <a:rPr lang="lt-LT" sz="4800" b="1" dirty="0" smtClean="0"/>
              <a:t>3</a:t>
            </a:r>
            <a:r>
              <a:rPr lang="lt-LT" sz="4800" b="1" dirty="0"/>
              <a:t>9</a:t>
            </a:r>
            <a:r>
              <a:rPr lang="lt-LT" sz="4800" b="1" dirty="0" smtClean="0"/>
              <a:t> mokiniai</a:t>
            </a:r>
            <a:endParaRPr lang="lt-LT" sz="4800" b="1" dirty="0" smtClean="0"/>
          </a:p>
        </p:txBody>
      </p:sp>
    </p:spTree>
    <p:extLst>
      <p:ext uri="{BB962C8B-B14F-4D97-AF65-F5344CB8AC3E}">
        <p14:creationId xmlns:p14="http://schemas.microsoft.com/office/powerpoint/2010/main" val="83535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Aukščiausiais įvertinimais III-</a:t>
            </a:r>
            <a:r>
              <a:rPr lang="lt-LT" dirty="0" err="1" smtClean="0"/>
              <a:t>ią</a:t>
            </a:r>
            <a:r>
              <a:rPr lang="lt-LT" dirty="0" smtClean="0"/>
              <a:t> trimestrą baigę mokiniai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t-LT" b="1" dirty="0" smtClean="0"/>
              <a:t>1 klasė</a:t>
            </a:r>
          </a:p>
          <a:p>
            <a:pPr marL="114300" indent="0">
              <a:buNone/>
            </a:pPr>
            <a:r>
              <a:rPr lang="lt-LT" dirty="0" err="1" smtClean="0"/>
              <a:t>Kirdeikytė</a:t>
            </a:r>
            <a:r>
              <a:rPr lang="lt-LT" dirty="0" smtClean="0"/>
              <a:t> Miglė</a:t>
            </a:r>
          </a:p>
          <a:p>
            <a:pPr marL="114300" indent="0">
              <a:buNone/>
            </a:pPr>
            <a:r>
              <a:rPr lang="lt-LT" dirty="0" smtClean="0"/>
              <a:t>Navickaitė Adelė</a:t>
            </a:r>
          </a:p>
          <a:p>
            <a:pPr marL="114300" indent="0">
              <a:buNone/>
            </a:pPr>
            <a:r>
              <a:rPr lang="lt-LT" dirty="0" smtClean="0"/>
              <a:t>   </a:t>
            </a:r>
            <a:r>
              <a:rPr lang="lt-LT" dirty="0" err="1" smtClean="0"/>
              <a:t>Romaraitė</a:t>
            </a:r>
            <a:r>
              <a:rPr lang="lt-LT" dirty="0" smtClean="0"/>
              <a:t> Evelina</a:t>
            </a:r>
          </a:p>
          <a:p>
            <a:pPr marL="114300" indent="0">
              <a:buNone/>
            </a:pPr>
            <a:r>
              <a:rPr lang="lt-LT" dirty="0" err="1" smtClean="0"/>
              <a:t>Stukaitė</a:t>
            </a:r>
            <a:r>
              <a:rPr lang="lt-LT" dirty="0" smtClean="0"/>
              <a:t> Dovilė</a:t>
            </a:r>
          </a:p>
          <a:p>
            <a:pPr marL="114300" indent="0">
              <a:buNone/>
            </a:pPr>
            <a:r>
              <a:rPr lang="lt-LT" dirty="0" smtClean="0"/>
              <a:t>Vaišvilas Majus</a:t>
            </a:r>
          </a:p>
          <a:p>
            <a:pPr marL="114300" indent="0">
              <a:buNone/>
            </a:pPr>
            <a:r>
              <a:rPr lang="lt-LT" b="1" dirty="0" smtClean="0"/>
              <a:t>     2 klasė</a:t>
            </a:r>
          </a:p>
          <a:p>
            <a:pPr marL="114300" indent="0">
              <a:buNone/>
            </a:pPr>
            <a:r>
              <a:rPr lang="lt-LT" dirty="0" err="1" smtClean="0"/>
              <a:t>Baleišytė</a:t>
            </a:r>
            <a:r>
              <a:rPr lang="lt-LT" dirty="0" smtClean="0"/>
              <a:t> Goda</a:t>
            </a:r>
          </a:p>
          <a:p>
            <a:pPr marL="114300" indent="0">
              <a:buNone/>
            </a:pPr>
            <a:r>
              <a:rPr lang="lt-LT" b="1" dirty="0" smtClean="0"/>
              <a:t>     3 klasė</a:t>
            </a:r>
          </a:p>
          <a:p>
            <a:pPr marL="114300" indent="0">
              <a:buNone/>
            </a:pPr>
            <a:r>
              <a:rPr lang="lt-LT" dirty="0" err="1" smtClean="0"/>
              <a:t>Eigėlytė</a:t>
            </a:r>
            <a:r>
              <a:rPr lang="lt-LT" dirty="0" smtClean="0"/>
              <a:t> Monika</a:t>
            </a:r>
          </a:p>
          <a:p>
            <a:pPr marL="114300" indent="0">
              <a:buNone/>
            </a:pPr>
            <a:r>
              <a:rPr lang="lt-LT" dirty="0" smtClean="0"/>
              <a:t>Juknevičius Laurynas</a:t>
            </a:r>
          </a:p>
          <a:p>
            <a:pPr marL="114300" indent="0">
              <a:buNone/>
            </a:pPr>
            <a:r>
              <a:rPr lang="lt-LT" dirty="0" smtClean="0"/>
              <a:t>Žilys Džiugas</a:t>
            </a:r>
          </a:p>
          <a:p>
            <a:pPr marL="114300" indent="0">
              <a:buNone/>
            </a:pPr>
            <a:r>
              <a:rPr lang="lt-LT" b="1" dirty="0" smtClean="0"/>
              <a:t>     4 klasė</a:t>
            </a:r>
          </a:p>
          <a:p>
            <a:pPr marL="114300" indent="0">
              <a:buNone/>
            </a:pPr>
            <a:r>
              <a:rPr lang="lt-LT" dirty="0" err="1" smtClean="0"/>
              <a:t>Baklanova</a:t>
            </a:r>
            <a:r>
              <a:rPr lang="lt-LT" dirty="0" smtClean="0"/>
              <a:t> Kamilė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326070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/>
              <a:t>Aukščiausiais įvertinimais </a:t>
            </a:r>
            <a:r>
              <a:rPr lang="lt-LT" dirty="0" smtClean="0"/>
              <a:t>METINĮ </a:t>
            </a:r>
            <a:r>
              <a:rPr lang="lt-LT" dirty="0"/>
              <a:t>trimestrą baigę mokiniai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lt-LT" b="1" dirty="0" smtClean="0"/>
              <a:t>         </a:t>
            </a:r>
            <a:r>
              <a:rPr lang="lt-LT" sz="2800" b="1" dirty="0" smtClean="0"/>
              <a:t>1 </a:t>
            </a:r>
            <a:r>
              <a:rPr lang="lt-LT" sz="2800" b="1" dirty="0"/>
              <a:t>klasė</a:t>
            </a:r>
          </a:p>
          <a:p>
            <a:r>
              <a:rPr lang="lt-LT" sz="2800" dirty="0" err="1"/>
              <a:t>Kirdeikytė</a:t>
            </a:r>
            <a:r>
              <a:rPr lang="lt-LT" sz="2800" dirty="0"/>
              <a:t> Miglė</a:t>
            </a:r>
          </a:p>
          <a:p>
            <a:r>
              <a:rPr lang="lt-LT" sz="2800" dirty="0"/>
              <a:t>Navickaitė Adelė</a:t>
            </a:r>
          </a:p>
          <a:p>
            <a:r>
              <a:rPr lang="lt-LT" sz="2800" dirty="0" err="1"/>
              <a:t>Romaraitė</a:t>
            </a:r>
            <a:r>
              <a:rPr lang="lt-LT" sz="2800" dirty="0"/>
              <a:t> Evelina</a:t>
            </a:r>
          </a:p>
          <a:p>
            <a:r>
              <a:rPr lang="lt-LT" sz="2800" dirty="0" err="1"/>
              <a:t>Stukaitė</a:t>
            </a:r>
            <a:r>
              <a:rPr lang="lt-LT" sz="2800" dirty="0"/>
              <a:t> Dovilė</a:t>
            </a:r>
          </a:p>
          <a:p>
            <a:r>
              <a:rPr lang="lt-LT" sz="2800" dirty="0"/>
              <a:t>Vaišvilas Majus</a:t>
            </a:r>
          </a:p>
          <a:p>
            <a:pPr marL="114300" indent="0">
              <a:buNone/>
            </a:pPr>
            <a:r>
              <a:rPr lang="lt-LT" sz="2800" dirty="0" smtClean="0"/>
              <a:t>         </a:t>
            </a:r>
            <a:r>
              <a:rPr lang="lt-LT" sz="2800" b="1" dirty="0" smtClean="0"/>
              <a:t>2 </a:t>
            </a:r>
            <a:r>
              <a:rPr lang="lt-LT" sz="2800" b="1" dirty="0"/>
              <a:t>klasė</a:t>
            </a:r>
          </a:p>
          <a:p>
            <a:r>
              <a:rPr lang="lt-LT" sz="2800" dirty="0" err="1"/>
              <a:t>Baleišytė</a:t>
            </a:r>
            <a:r>
              <a:rPr lang="lt-LT" sz="2800" dirty="0"/>
              <a:t> Goda</a:t>
            </a:r>
          </a:p>
          <a:p>
            <a:pPr marL="114300" indent="0">
              <a:buNone/>
            </a:pPr>
            <a:r>
              <a:rPr lang="lt-LT" sz="2800" dirty="0" smtClean="0"/>
              <a:t>        </a:t>
            </a:r>
            <a:r>
              <a:rPr lang="lt-LT" sz="2800" b="1" dirty="0" smtClean="0"/>
              <a:t>3 </a:t>
            </a:r>
            <a:r>
              <a:rPr lang="lt-LT" sz="2800" b="1" dirty="0"/>
              <a:t>klasė</a:t>
            </a:r>
          </a:p>
          <a:p>
            <a:r>
              <a:rPr lang="lt-LT" sz="2800" dirty="0" err="1"/>
              <a:t>Eigėlytė</a:t>
            </a:r>
            <a:r>
              <a:rPr lang="lt-LT" sz="2800" dirty="0"/>
              <a:t> Monika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35309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t-LT" sz="4000" dirty="0" smtClean="0"/>
              <a:t>1</a:t>
            </a:r>
            <a:r>
              <a:rPr lang="lt-LT" sz="4000" dirty="0" smtClean="0"/>
              <a:t>-4 </a:t>
            </a:r>
            <a:r>
              <a:rPr lang="lt-LT" sz="4000" dirty="0" err="1" smtClean="0"/>
              <a:t>kl</a:t>
            </a:r>
            <a:r>
              <a:rPr lang="lt-LT" sz="4000" dirty="0" smtClean="0"/>
              <a:t>. mokinių </a:t>
            </a:r>
            <a:r>
              <a:rPr lang="en-GB" sz="4000" dirty="0" err="1"/>
              <a:t>skai</a:t>
            </a:r>
            <a:r>
              <a:rPr lang="lt-LT" sz="4000" dirty="0" err="1"/>
              <a:t>čius</a:t>
            </a:r>
            <a:r>
              <a:rPr lang="lt-LT" sz="4000" dirty="0"/>
              <a:t> pagal pasiekimų </a:t>
            </a:r>
            <a:r>
              <a:rPr lang="lt-LT" sz="4000" dirty="0" smtClean="0"/>
              <a:t>lygmenis I-III trim.</a:t>
            </a:r>
            <a:endParaRPr lang="lt-LT" sz="4000" dirty="0"/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9158712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007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2-4 </a:t>
            </a:r>
            <a:r>
              <a:rPr lang="lt-LT" dirty="0" err="1" smtClean="0"/>
              <a:t>kl</a:t>
            </a:r>
            <a:r>
              <a:rPr lang="lt-LT" dirty="0" smtClean="0"/>
              <a:t>. anglų kalbos pasiekimai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487345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6582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1-4 </a:t>
            </a:r>
            <a:r>
              <a:rPr lang="lt-LT" dirty="0" err="1" smtClean="0"/>
              <a:t>kl</a:t>
            </a:r>
            <a:r>
              <a:rPr lang="lt-LT" dirty="0" smtClean="0"/>
              <a:t>. lietuvių kalbos pasiekimai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1899564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5362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1-4 </a:t>
            </a:r>
            <a:r>
              <a:rPr lang="lt-LT" dirty="0" err="1" smtClean="0"/>
              <a:t>kl</a:t>
            </a:r>
            <a:r>
              <a:rPr lang="lt-LT" dirty="0" smtClean="0"/>
              <a:t>. matematikos pasiekimai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1946158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21336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etimumas">
  <a:themeElements>
    <a:clrScheme name="Gretimumas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retimumas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1442</TotalTime>
  <Words>343</Words>
  <Application>Microsoft Office PowerPoint</Application>
  <PresentationFormat>Demonstracija ekrane (4:3)</PresentationFormat>
  <Paragraphs>135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13</vt:i4>
      </vt:variant>
    </vt:vector>
  </HeadingPairs>
  <TitlesOfParts>
    <vt:vector size="14" baseType="lpstr">
      <vt:lpstr>Gretimumas</vt:lpstr>
      <vt:lpstr>III-iojo ir metinio trimestro rezultatai</vt:lpstr>
      <vt:lpstr>DARBOTVARKĖ</vt:lpstr>
      <vt:lpstr>Mokinių skaičius III-ojo trimestro pabaigoje:</vt:lpstr>
      <vt:lpstr>Aukščiausiais įvertinimais III-ią trimestrą baigę mokiniai</vt:lpstr>
      <vt:lpstr>Aukščiausiais įvertinimais METINĮ trimestrą baigę mokiniai</vt:lpstr>
      <vt:lpstr>1-4 kl. mokinių skaičius pagal pasiekimų lygmenis I-III trim.</vt:lpstr>
      <vt:lpstr>2-4 kl. anglų kalbos pasiekimai</vt:lpstr>
      <vt:lpstr>1-4 kl. lietuvių kalbos pasiekimai</vt:lpstr>
      <vt:lpstr>1-4 kl. matematikos pasiekimai</vt:lpstr>
      <vt:lpstr>NMPP 2 klasė</vt:lpstr>
      <vt:lpstr>NMPP  4 klasė</vt:lpstr>
      <vt:lpstr>PAŽANGUMAS</vt:lpstr>
      <vt:lpstr>Lankomumas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pristatymas</dc:title>
  <dc:creator>Žėrutė</dc:creator>
  <cp:lastModifiedBy>Žėrutė</cp:lastModifiedBy>
  <cp:revision>219</cp:revision>
  <cp:lastPrinted>2017-09-27T08:07:28Z</cp:lastPrinted>
  <dcterms:created xsi:type="dcterms:W3CDTF">2016-12-05T14:01:20Z</dcterms:created>
  <dcterms:modified xsi:type="dcterms:W3CDTF">2018-06-01T11:26:06Z</dcterms:modified>
</cp:coreProperties>
</file>