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handoutMasterIdLst>
    <p:handoutMasterId r:id="rId26"/>
  </p:handoutMasterIdLst>
  <p:sldIdLst>
    <p:sldId id="256" r:id="rId2"/>
    <p:sldId id="324" r:id="rId3"/>
    <p:sldId id="281" r:id="rId4"/>
    <p:sldId id="325" r:id="rId5"/>
    <p:sldId id="333" r:id="rId6"/>
    <p:sldId id="279" r:id="rId7"/>
    <p:sldId id="327" r:id="rId8"/>
    <p:sldId id="328" r:id="rId9"/>
    <p:sldId id="329" r:id="rId10"/>
    <p:sldId id="332" r:id="rId11"/>
    <p:sldId id="335" r:id="rId12"/>
    <p:sldId id="334" r:id="rId13"/>
    <p:sldId id="336" r:id="rId14"/>
    <p:sldId id="337" r:id="rId15"/>
    <p:sldId id="308" r:id="rId16"/>
    <p:sldId id="311" r:id="rId17"/>
    <p:sldId id="338" r:id="rId18"/>
    <p:sldId id="339" r:id="rId19"/>
    <p:sldId id="340" r:id="rId20"/>
    <p:sldId id="330" r:id="rId21"/>
    <p:sldId id="341" r:id="rId22"/>
    <p:sldId id="331" r:id="rId23"/>
    <p:sldId id="342" r:id="rId24"/>
  </p:sldIdLst>
  <p:sldSz cx="9144000" cy="6858000" type="screen4x3"/>
  <p:notesSz cx="6858000" cy="9947275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 stiliaus, be tinklelio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inis stilius 1 – paryškinima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Vidutinis stilius 4 – paryškinima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Vidutinis stilius 4 – paryškinima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Vidutinis stilius 2 – paryškinima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Šviesus stilius 3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eminis stilius 1 – paryškinima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Šviesus stilius 3 – paryškinimas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Vidutinis stilius 2 – paryškinima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Vidutinis stilius 2 – paryškinima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5" autoAdjust="0"/>
    <p:restoredTop sz="95389" autoAdjust="0"/>
  </p:normalViewPr>
  <p:slideViewPr>
    <p:cSldViewPr>
      <p:cViewPr>
        <p:scale>
          <a:sx n="66" d="100"/>
          <a:sy n="66" d="100"/>
        </p:scale>
        <p:origin x="-2016" y="-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10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Knyga1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III trim.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3333333333333334E-2"/>
                  <c:y val="-3.17460317460318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6666666666666671E-3"/>
                  <c:y val="-2.3809523809523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0000000000000001E-3"/>
                  <c:y val="-3.439153439153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Lapas1!$B$1:$D$1</c:f>
              <c:strCache>
                <c:ptCount val="3"/>
                <c:pt idx="0">
                  <c:v>Aukštesnysis</c:v>
                </c:pt>
                <c:pt idx="1">
                  <c:v>Pagrindinis</c:v>
                </c:pt>
                <c:pt idx="2">
                  <c:v>Patenkinamas </c:v>
                </c:pt>
              </c:strCache>
            </c:strRef>
          </c:cat>
          <c:val>
            <c:numRef>
              <c:f>Lapas1!$B$2:$D$2</c:f>
              <c:numCache>
                <c:formatCode>General</c:formatCode>
                <c:ptCount val="3"/>
                <c:pt idx="0">
                  <c:v>3</c:v>
                </c:pt>
                <c:pt idx="1">
                  <c:v>19</c:v>
                </c:pt>
                <c:pt idx="2">
                  <c:v>40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333333333333333E-2"/>
                  <c:y val="-4.4973544973545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3333333333333334E-2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4"/>
                  <c:y val="-5.8201058201058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8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Lapas1!$B$1:$D$1</c:f>
              <c:strCache>
                <c:ptCount val="3"/>
                <c:pt idx="0">
                  <c:v>Aukštesnysis</c:v>
                </c:pt>
                <c:pt idx="1">
                  <c:v>Pagrindinis</c:v>
                </c:pt>
                <c:pt idx="2">
                  <c:v>Patenkinamas </c:v>
                </c:pt>
              </c:strCache>
            </c:strRef>
          </c:cat>
          <c:val>
            <c:numRef>
              <c:f>Lapas1!$B$3:$D$3</c:f>
              <c:numCache>
                <c:formatCode>General</c:formatCode>
                <c:ptCount val="3"/>
                <c:pt idx="0">
                  <c:v>3</c:v>
                </c:pt>
                <c:pt idx="1">
                  <c:v>21</c:v>
                </c:pt>
                <c:pt idx="2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9804416"/>
        <c:axId val="167698816"/>
        <c:axId val="0"/>
      </c:bar3DChart>
      <c:catAx>
        <c:axId val="1798044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67698816"/>
        <c:crosses val="autoZero"/>
        <c:auto val="1"/>
        <c:lblAlgn val="ctr"/>
        <c:lblOffset val="100"/>
        <c:noMultiLvlLbl val="0"/>
      </c:catAx>
      <c:valAx>
        <c:axId val="167698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980441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88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5.2</c:v>
                </c:pt>
                <c:pt idx="1">
                  <c:v>5.5</c:v>
                </c:pt>
                <c:pt idx="2">
                  <c:v>5.6</c:v>
                </c:pt>
                <c:pt idx="3">
                  <c:v>5.5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IIg kl.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5.6</c:v>
                </c:pt>
                <c:pt idx="1">
                  <c:v>5.4</c:v>
                </c:pt>
                <c:pt idx="2">
                  <c:v>5.4</c:v>
                </c:pt>
                <c:pt idx="3">
                  <c:v>5.5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IIIg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66E-2"/>
                  <c:y val="5.3047226700083302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6.1</c:v>
                </c:pt>
                <c:pt idx="1">
                  <c:v>6.3</c:v>
                </c:pt>
                <c:pt idx="2">
                  <c:v>6.2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165824"/>
        <c:axId val="7188864"/>
        <c:axId val="0"/>
      </c:bar3DChart>
      <c:catAx>
        <c:axId val="71658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7188864"/>
        <c:crosses val="autoZero"/>
        <c:auto val="1"/>
        <c:lblAlgn val="ctr"/>
        <c:lblOffset val="100"/>
        <c:noMultiLvlLbl val="0"/>
      </c:catAx>
      <c:valAx>
        <c:axId val="7188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1658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 trim.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3.3333333333333335E-3"/>
                  <c:y val="-3.4391534391534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Lapas1!$B$1:$F$1</c:f>
              <c:strCache>
                <c:ptCount val="3"/>
                <c:pt idx="0">
                  <c:v>Ig kl.</c:v>
                </c:pt>
                <c:pt idx="1">
                  <c:v>IIg kl.</c:v>
                </c:pt>
                <c:pt idx="2">
                  <c:v>IIIg kl.</c:v>
                </c:pt>
              </c:strCache>
            </c:strRef>
          </c:cat>
          <c:val>
            <c:numRef>
              <c:f>Lapas1!$B$2:$F$2</c:f>
              <c:numCache>
                <c:formatCode>General</c:formatCode>
                <c:ptCount val="5"/>
                <c:pt idx="0">
                  <c:v>6.2</c:v>
                </c:pt>
                <c:pt idx="1">
                  <c:v>5.9</c:v>
                </c:pt>
                <c:pt idx="2">
                  <c:v>6.5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II trim.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7626115485564303E-2"/>
                  <c:y val="-1.45502645502645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3336614173228349E-2"/>
                  <c:y val="-6.6137566137566134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673215455140802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6.3817979002624675E-2"/>
                  <c:y val="2.24867724867724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Lapas1!$B$1:$F$1</c:f>
              <c:strCache>
                <c:ptCount val="3"/>
                <c:pt idx="0">
                  <c:v>Ig kl.</c:v>
                </c:pt>
                <c:pt idx="1">
                  <c:v>IIg kl.</c:v>
                </c:pt>
                <c:pt idx="2">
                  <c:v>IIIg kl.</c:v>
                </c:pt>
              </c:strCache>
            </c:strRef>
          </c:cat>
          <c:val>
            <c:numRef>
              <c:f>Lapas1!$B$3:$F$3</c:f>
              <c:numCache>
                <c:formatCode>General</c:formatCode>
                <c:ptCount val="5"/>
                <c:pt idx="0">
                  <c:v>6</c:v>
                </c:pt>
                <c:pt idx="1">
                  <c:v>6.2</c:v>
                </c:pt>
                <c:pt idx="2">
                  <c:v>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346944"/>
        <c:axId val="41348480"/>
        <c:axId val="0"/>
      </c:bar3DChart>
      <c:catAx>
        <c:axId val="413469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41348480"/>
        <c:crosses val="autoZero"/>
        <c:auto val="1"/>
        <c:lblAlgn val="ctr"/>
        <c:lblOffset val="100"/>
        <c:noMultiLvlLbl val="0"/>
      </c:catAx>
      <c:valAx>
        <c:axId val="41348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3469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905074365704287E-2"/>
          <c:y val="5.1400554097404488E-2"/>
          <c:w val="0.78835979877515316"/>
          <c:h val="0.83261956838728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 trimestras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611111111111110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6666666666666666E-2"/>
                  <c:y val="6.9444444444444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Lapas1!$B$2:$E$2</c:f>
              <c:numCache>
                <c:formatCode>General</c:formatCode>
                <c:ptCount val="4"/>
                <c:pt idx="0">
                  <c:v>6.7</c:v>
                </c:pt>
                <c:pt idx="1">
                  <c:v>5.2</c:v>
                </c:pt>
                <c:pt idx="2">
                  <c:v>5.6</c:v>
                </c:pt>
                <c:pt idx="3">
                  <c:v>5.9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II trimestras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0.129629629629629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928610012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Lapas1!$B$3:$E$3</c:f>
              <c:numCache>
                <c:formatCode>General</c:formatCode>
                <c:ptCount val="4"/>
                <c:pt idx="0">
                  <c:v>6.6</c:v>
                </c:pt>
                <c:pt idx="1">
                  <c:v>5.7</c:v>
                </c:pt>
                <c:pt idx="2">
                  <c:v>5.2</c:v>
                </c:pt>
                <c:pt idx="3">
                  <c:v>6.7</c:v>
                </c:pt>
              </c:numCache>
            </c:numRef>
          </c:val>
        </c:ser>
        <c:ser>
          <c:idx val="2"/>
          <c:order val="2"/>
          <c:tx>
            <c:strRef>
              <c:f>Lapas1!$A$4</c:f>
              <c:strCache>
                <c:ptCount val="1"/>
                <c:pt idx="0">
                  <c:v>III trimestras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1.3267000651510714E-2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3333333333333333E-2"/>
                  <c:y val="-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Lapas1!$B$4:$E$4</c:f>
              <c:numCache>
                <c:formatCode>General</c:formatCode>
                <c:ptCount val="4"/>
                <c:pt idx="0">
                  <c:v>6.7</c:v>
                </c:pt>
                <c:pt idx="1">
                  <c:v>5.3</c:v>
                </c:pt>
                <c:pt idx="2">
                  <c:v>5.8</c:v>
                </c:pt>
                <c:pt idx="3">
                  <c:v>6.3</c:v>
                </c:pt>
              </c:numCache>
            </c:numRef>
          </c:val>
        </c:ser>
        <c:ser>
          <c:idx val="3"/>
          <c:order val="3"/>
          <c:tx>
            <c:strRef>
              <c:f>Lapas1!$A$5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888888888888889E-2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222226091280446E-2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3167501628776783E-2"/>
                  <c:y val="3.7037037037037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9999999999999899E-2"/>
                  <c:y val="7.40740740740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Lapas1!$B$5:$E$5</c:f>
              <c:numCache>
                <c:formatCode>General</c:formatCode>
                <c:ptCount val="4"/>
                <c:pt idx="0">
                  <c:v>6.7</c:v>
                </c:pt>
                <c:pt idx="1">
                  <c:v>5.4</c:v>
                </c:pt>
                <c:pt idx="2">
                  <c:v>5.5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0449280"/>
        <c:axId val="180450816"/>
        <c:axId val="0"/>
      </c:bar3DChart>
      <c:catAx>
        <c:axId val="18044928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80450816"/>
        <c:crosses val="autoZero"/>
        <c:auto val="1"/>
        <c:lblAlgn val="ctr"/>
        <c:lblOffset val="100"/>
        <c:noMultiLvlLbl val="0"/>
      </c:catAx>
      <c:valAx>
        <c:axId val="180450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04492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905074365704287E-2"/>
          <c:y val="5.1400554097404488E-2"/>
          <c:w val="0.78835979877515316"/>
          <c:h val="0.83261956838728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 trimestras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294123295790042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670660988363586E-2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Lapas1!$B$2:$E$2</c:f>
              <c:numCache>
                <c:formatCode>General</c:formatCode>
                <c:ptCount val="4"/>
                <c:pt idx="0">
                  <c:v>6.7</c:v>
                </c:pt>
                <c:pt idx="1">
                  <c:v>5.2</c:v>
                </c:pt>
                <c:pt idx="2">
                  <c:v>5.6</c:v>
                </c:pt>
                <c:pt idx="3">
                  <c:v>5.9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II trimestras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0.129629629629629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928610012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Lapas1!$B$3:$E$3</c:f>
              <c:numCache>
                <c:formatCode>General</c:formatCode>
                <c:ptCount val="4"/>
                <c:pt idx="0">
                  <c:v>6.6</c:v>
                </c:pt>
                <c:pt idx="1">
                  <c:v>5.7</c:v>
                </c:pt>
                <c:pt idx="2">
                  <c:v>5.2</c:v>
                </c:pt>
                <c:pt idx="3">
                  <c:v>6.7</c:v>
                </c:pt>
              </c:numCache>
            </c:numRef>
          </c:val>
        </c:ser>
        <c:ser>
          <c:idx val="2"/>
          <c:order val="2"/>
          <c:tx>
            <c:strRef>
              <c:f>Lapas1!$A$4</c:f>
              <c:strCache>
                <c:ptCount val="1"/>
                <c:pt idx="0">
                  <c:v>III trimestras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980041488682710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267000651510714E-2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325355167673338E-2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Lapas1!$B$4:$E$4</c:f>
              <c:numCache>
                <c:formatCode>General</c:formatCode>
                <c:ptCount val="4"/>
                <c:pt idx="0">
                  <c:v>6.7</c:v>
                </c:pt>
                <c:pt idx="1">
                  <c:v>5.3</c:v>
                </c:pt>
                <c:pt idx="2">
                  <c:v>5.8</c:v>
                </c:pt>
                <c:pt idx="3">
                  <c:v>6.3</c:v>
                </c:pt>
              </c:numCache>
            </c:numRef>
          </c:val>
        </c:ser>
        <c:ser>
          <c:idx val="3"/>
          <c:order val="3"/>
          <c:tx>
            <c:strRef>
              <c:f>Lapas1!$A$5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9487181461829334E-3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222226091280446E-2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9155553327290822E-2"/>
                  <c:y val="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9999999999999899E-2"/>
                  <c:y val="7.40740740740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Lapas1!$B$5:$E$5</c:f>
              <c:numCache>
                <c:formatCode>General</c:formatCode>
                <c:ptCount val="4"/>
                <c:pt idx="0">
                  <c:v>6.7</c:v>
                </c:pt>
                <c:pt idx="1">
                  <c:v>5.4</c:v>
                </c:pt>
                <c:pt idx="2">
                  <c:v>5.5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0603136"/>
        <c:axId val="180613120"/>
        <c:axId val="0"/>
      </c:bar3DChart>
      <c:catAx>
        <c:axId val="1806031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80613120"/>
        <c:crosses val="autoZero"/>
        <c:auto val="1"/>
        <c:lblAlgn val="ctr"/>
        <c:lblOffset val="100"/>
        <c:noMultiLvlLbl val="0"/>
      </c:catAx>
      <c:valAx>
        <c:axId val="180613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06031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905074365704287E-2"/>
          <c:y val="5.1400554097404488E-2"/>
          <c:w val="0.78835979877515316"/>
          <c:h val="0.83261956838728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 trimestras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8294123295790042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4670660988363586E-2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Lapas1!$B$2:$E$2</c:f>
              <c:numCache>
                <c:formatCode>General</c:formatCode>
                <c:ptCount val="4"/>
                <c:pt idx="0">
                  <c:v>6.7</c:v>
                </c:pt>
                <c:pt idx="1">
                  <c:v>5.2</c:v>
                </c:pt>
                <c:pt idx="2">
                  <c:v>5.6</c:v>
                </c:pt>
                <c:pt idx="3">
                  <c:v>5.9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II trimestras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0"/>
                  <c:y val="0.129629629629629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6666669286100128E-2"/>
                  <c:y val="-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Lapas1!$B$3:$E$3</c:f>
              <c:numCache>
                <c:formatCode>General</c:formatCode>
                <c:ptCount val="4"/>
                <c:pt idx="0">
                  <c:v>6.6</c:v>
                </c:pt>
                <c:pt idx="1">
                  <c:v>5.7</c:v>
                </c:pt>
                <c:pt idx="2">
                  <c:v>5.2</c:v>
                </c:pt>
                <c:pt idx="3">
                  <c:v>6.7</c:v>
                </c:pt>
              </c:numCache>
            </c:numRef>
          </c:val>
        </c:ser>
        <c:ser>
          <c:idx val="2"/>
          <c:order val="2"/>
          <c:tx>
            <c:strRef>
              <c:f>Lapas1!$A$4</c:f>
              <c:strCache>
                <c:ptCount val="1"/>
                <c:pt idx="0">
                  <c:v>III trimestras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9.980041488682710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267000651510714E-2"/>
                  <c:y val="-2.777777777777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3.7325355167673338E-2"/>
                  <c:y val="-5.092592592592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Lapas1!$B$4:$E$4</c:f>
              <c:numCache>
                <c:formatCode>General</c:formatCode>
                <c:ptCount val="4"/>
                <c:pt idx="0">
                  <c:v>6.7</c:v>
                </c:pt>
                <c:pt idx="1">
                  <c:v>5.3</c:v>
                </c:pt>
                <c:pt idx="2">
                  <c:v>5.8</c:v>
                </c:pt>
                <c:pt idx="3">
                  <c:v>6.3</c:v>
                </c:pt>
              </c:numCache>
            </c:numRef>
          </c:val>
        </c:ser>
        <c:ser>
          <c:idx val="3"/>
          <c:order val="3"/>
          <c:tx>
            <c:strRef>
              <c:f>Lapas1!$A$5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9487181461829334E-3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2222226091280446E-2"/>
                  <c:y val="-2.3148148148148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9155553327290822E-2"/>
                  <c:y val="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9999999999999899E-2"/>
                  <c:y val="7.407407407407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Lapas1!$B$1:$E$1</c:f>
              <c:strCache>
                <c:ptCount val="4"/>
                <c:pt idx="0">
                  <c:v>5 klasė</c:v>
                </c:pt>
                <c:pt idx="1">
                  <c:v>6 klasė</c:v>
                </c:pt>
                <c:pt idx="2">
                  <c:v> 7 klasė</c:v>
                </c:pt>
                <c:pt idx="3">
                  <c:v>8 klasė</c:v>
                </c:pt>
              </c:strCache>
            </c:strRef>
          </c:cat>
          <c:val>
            <c:numRef>
              <c:f>Lapas1!$B$5:$E$5</c:f>
              <c:numCache>
                <c:formatCode>General</c:formatCode>
                <c:ptCount val="4"/>
                <c:pt idx="0">
                  <c:v>6.7</c:v>
                </c:pt>
                <c:pt idx="1">
                  <c:v>5.4</c:v>
                </c:pt>
                <c:pt idx="2">
                  <c:v>5.5</c:v>
                </c:pt>
                <c:pt idx="3">
                  <c:v>6.2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0544256"/>
        <c:axId val="180545792"/>
        <c:axId val="0"/>
      </c:bar3DChart>
      <c:catAx>
        <c:axId val="1805442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80545792"/>
        <c:crosses val="autoZero"/>
        <c:auto val="1"/>
        <c:lblAlgn val="ctr"/>
        <c:lblOffset val="100"/>
        <c:noMultiLvlLbl val="0"/>
      </c:catAx>
      <c:valAx>
        <c:axId val="180545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805442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III trim.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Lapas1!$B$1:$F$1</c:f>
              <c:strCache>
                <c:ptCount val="4"/>
                <c:pt idx="0">
                  <c:v>Aukštesnysis</c:v>
                </c:pt>
                <c:pt idx="1">
                  <c:v>Pagrindinis</c:v>
                </c:pt>
                <c:pt idx="2">
                  <c:v>Patenkinamas </c:v>
                </c:pt>
                <c:pt idx="3">
                  <c:v>Nepatenkinamas</c:v>
                </c:pt>
              </c:strCache>
            </c:strRef>
          </c:cat>
          <c:val>
            <c:numRef>
              <c:f>Lapas1!$B$2:$F$2</c:f>
              <c:numCache>
                <c:formatCode>General</c:formatCode>
                <c:ptCount val="5"/>
                <c:pt idx="0">
                  <c:v>3</c:v>
                </c:pt>
                <c:pt idx="1">
                  <c:v>19</c:v>
                </c:pt>
                <c:pt idx="2">
                  <c:v>40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Metinis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2383727034120735E-2"/>
                  <c:y val="-9.25925925925916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8336607727570401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571709233791748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Lapas1!$B$1:$F$1</c:f>
              <c:strCache>
                <c:ptCount val="4"/>
                <c:pt idx="0">
                  <c:v>Aukštesnysis</c:v>
                </c:pt>
                <c:pt idx="1">
                  <c:v>Pagrindinis</c:v>
                </c:pt>
                <c:pt idx="2">
                  <c:v>Patenkinamas </c:v>
                </c:pt>
                <c:pt idx="3">
                  <c:v>Nepatenkinamas</c:v>
                </c:pt>
              </c:strCache>
            </c:strRef>
          </c:cat>
          <c:val>
            <c:numRef>
              <c:f>Lapas1!$B$3:$F$3</c:f>
              <c:numCache>
                <c:formatCode>General</c:formatCode>
                <c:ptCount val="5"/>
                <c:pt idx="0">
                  <c:v>3</c:v>
                </c:pt>
                <c:pt idx="1">
                  <c:v>21</c:v>
                </c:pt>
                <c:pt idx="2">
                  <c:v>38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79950336"/>
        <c:axId val="179951872"/>
        <c:axId val="0"/>
      </c:bar3DChart>
      <c:catAx>
        <c:axId val="179950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79951872"/>
        <c:crosses val="autoZero"/>
        <c:auto val="1"/>
        <c:lblAlgn val="ctr"/>
        <c:lblOffset val="100"/>
        <c:noMultiLvlLbl val="0"/>
      </c:catAx>
      <c:valAx>
        <c:axId val="1799518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99503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Lapas1!$A$2</c:f>
              <c:strCache>
                <c:ptCount val="1"/>
                <c:pt idx="0">
                  <c:v>I trim.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Lapas1!$B$1:$D$1</c:f>
              <c:strCache>
                <c:ptCount val="3"/>
                <c:pt idx="0">
                  <c:v>Ig kl.</c:v>
                </c:pt>
                <c:pt idx="1">
                  <c:v>IIg kl.</c:v>
                </c:pt>
                <c:pt idx="2">
                  <c:v>IIIg kl.</c:v>
                </c:pt>
              </c:strCache>
            </c:strRef>
          </c:cat>
          <c:val>
            <c:numRef>
              <c:f>Lapas1!$B$2:$D$2</c:f>
              <c:numCache>
                <c:formatCode>General</c:formatCode>
                <c:ptCount val="3"/>
                <c:pt idx="0">
                  <c:v>6.2</c:v>
                </c:pt>
                <c:pt idx="1">
                  <c:v>5.9</c:v>
                </c:pt>
                <c:pt idx="2">
                  <c:v>6.5</c:v>
                </c:pt>
              </c:numCache>
            </c:numRef>
          </c:val>
        </c:ser>
        <c:ser>
          <c:idx val="1"/>
          <c:order val="1"/>
          <c:tx>
            <c:strRef>
              <c:f>Lapas1!$A$3</c:f>
              <c:strCache>
                <c:ptCount val="1"/>
                <c:pt idx="0">
                  <c:v>II trim.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2.222222222222217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3.6111111111111108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Lapas1!$B$1:$D$1</c:f>
              <c:strCache>
                <c:ptCount val="3"/>
                <c:pt idx="0">
                  <c:v>Ig kl.</c:v>
                </c:pt>
                <c:pt idx="1">
                  <c:v>IIg kl.</c:v>
                </c:pt>
                <c:pt idx="2">
                  <c:v>IIIg kl.</c:v>
                </c:pt>
              </c:strCache>
            </c:strRef>
          </c:cat>
          <c:val>
            <c:numRef>
              <c:f>Lapas1!$B$3:$D$3</c:f>
              <c:numCache>
                <c:formatCode>General</c:formatCode>
                <c:ptCount val="3"/>
                <c:pt idx="0">
                  <c:v>6</c:v>
                </c:pt>
                <c:pt idx="1">
                  <c:v>6.2</c:v>
                </c:pt>
                <c:pt idx="2">
                  <c:v>6.3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460992"/>
        <c:axId val="15475456"/>
        <c:axId val="0"/>
      </c:bar3DChart>
      <c:catAx>
        <c:axId val="15460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5475456"/>
        <c:crosses val="autoZero"/>
        <c:auto val="1"/>
        <c:lblAlgn val="ctr"/>
        <c:lblOffset val="100"/>
        <c:noMultiLvlLbl val="0"/>
      </c:catAx>
      <c:valAx>
        <c:axId val="15475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5460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88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6.2</c:v>
                </c:pt>
                <c:pt idx="1">
                  <c:v>6</c:v>
                </c:pt>
                <c:pt idx="2">
                  <c:v>6.5</c:v>
                </c:pt>
                <c:pt idx="3">
                  <c:v>6.2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IIg kl.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5.9</c:v>
                </c:pt>
                <c:pt idx="1">
                  <c:v>6.2</c:v>
                </c:pt>
                <c:pt idx="2">
                  <c:v>5.9</c:v>
                </c:pt>
                <c:pt idx="3">
                  <c:v>6.1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IIIg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66E-2"/>
                  <c:y val="5.3047226700083302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6.5</c:v>
                </c:pt>
                <c:pt idx="1">
                  <c:v>6.3</c:v>
                </c:pt>
                <c:pt idx="2">
                  <c:v>6.6</c:v>
                </c:pt>
                <c:pt idx="3">
                  <c:v>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7521920"/>
        <c:axId val="127523456"/>
        <c:axId val="0"/>
      </c:bar3DChart>
      <c:catAx>
        <c:axId val="127521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127523456"/>
        <c:crosses val="autoZero"/>
        <c:auto val="1"/>
        <c:lblAlgn val="ctr"/>
        <c:lblOffset val="100"/>
        <c:noMultiLvlLbl val="0"/>
      </c:catAx>
      <c:valAx>
        <c:axId val="127523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75219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3888888888888888E-2"/>
                  <c:y val="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6.2</c:v>
                </c:pt>
                <c:pt idx="1">
                  <c:v>6</c:v>
                </c:pt>
                <c:pt idx="2">
                  <c:v>6.5</c:v>
                </c:pt>
                <c:pt idx="3">
                  <c:v>6.2</c:v>
                </c:pt>
              </c:numCache>
            </c:numRef>
          </c:val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IIg kl.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5.9</c:v>
                </c:pt>
                <c:pt idx="1">
                  <c:v>6.2</c:v>
                </c:pt>
                <c:pt idx="2">
                  <c:v>5.9</c:v>
                </c:pt>
                <c:pt idx="3">
                  <c:v>6.1</c:v>
                </c:pt>
              </c:numCache>
            </c:numRef>
          </c:val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IIIg kl.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777777777777777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6666666666666666E-2"/>
                  <c:y val="5.3047226700083302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/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Lapas1!$A$2:$A$5</c:f>
              <c:strCache>
                <c:ptCount val="4"/>
                <c:pt idx="0">
                  <c:v>I trim.</c:v>
                </c:pt>
                <c:pt idx="1">
                  <c:v>II trim.</c:v>
                </c:pt>
                <c:pt idx="2">
                  <c:v>III trim.</c:v>
                </c:pt>
                <c:pt idx="3">
                  <c:v>Metinis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6.5</c:v>
                </c:pt>
                <c:pt idx="1">
                  <c:v>6.3</c:v>
                </c:pt>
                <c:pt idx="2">
                  <c:v>6.6</c:v>
                </c:pt>
                <c:pt idx="3">
                  <c:v>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0102144"/>
        <c:axId val="40116224"/>
        <c:axId val="0"/>
      </c:bar3DChart>
      <c:catAx>
        <c:axId val="4010214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lt-LT"/>
          </a:p>
        </c:txPr>
        <c:crossAx val="40116224"/>
        <c:crosses val="autoZero"/>
        <c:auto val="1"/>
        <c:lblAlgn val="ctr"/>
        <c:lblOffset val="100"/>
        <c:noMultiLvlLbl val="0"/>
      </c:catAx>
      <c:valAx>
        <c:axId val="40116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010214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 b="1"/>
          </a:pPr>
          <a:endParaRPr lang="lt-LT"/>
        </a:p>
      </c:txPr>
    </c:legend>
    <c:plotVisOnly val="1"/>
    <c:dispBlanksAs val="gap"/>
    <c:showDLblsOverMax val="0"/>
  </c:chart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11260-1060-4226-98D1-6E9B790DF699}" type="datetimeFigureOut">
              <a:rPr lang="lt-LT" smtClean="0"/>
              <a:t>2018-06-18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9AA31-0CDF-4473-9EE7-688BD7E5F3CC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821026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A0672E-A6ED-4130-BA60-C0623A8A0631}" type="datetimeFigureOut">
              <a:rPr lang="lt-LT" smtClean="0"/>
              <a:t>2018-06-18</a:t>
            </a:fld>
            <a:endParaRPr lang="lt-LT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lt-LT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F800E-A66F-46D5-AF97-D9FBFEF4D5A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8914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D8C8-C84F-4032-9A89-AEAF37ECB3FB}" type="datetime1">
              <a:rPr lang="lt-LT" smtClean="0"/>
              <a:t>2018-06-18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F7B34-9976-4A88-B93F-7F4BB9D3F0D6}" type="datetime1">
              <a:rPr lang="lt-LT" smtClean="0"/>
              <a:t>2018-06-18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9D01B-3639-40CC-B722-E329ACFE7D3E}" type="datetime1">
              <a:rPr lang="lt-LT" smtClean="0"/>
              <a:t>2018-06-18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FBCA-D0F1-4D50-B3FC-C5B437F900CB}" type="datetime1">
              <a:rPr lang="lt-LT" smtClean="0"/>
              <a:t>2018-06-18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6F9A6-3E96-476B-B7B1-841D433A98E1}" type="datetime1">
              <a:rPr lang="lt-LT" smtClean="0"/>
              <a:t>2018-06-18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F5D99-A49D-4637-BE81-2B16F20AA474}" type="datetime1">
              <a:rPr lang="lt-LT" smtClean="0"/>
              <a:t>2018-06-18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2A439-B2E5-4FB7-A47A-F96158A6C614}" type="datetime1">
              <a:rPr lang="lt-LT" smtClean="0"/>
              <a:t>2018-06-18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29D8C-87C4-490B-AAD6-D0582C9169C6}" type="datetime1">
              <a:rPr lang="lt-LT" smtClean="0"/>
              <a:t>2018-06-18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758FC-AD99-4DA0-B126-B4C599BA73FA}" type="datetime1">
              <a:rPr lang="lt-LT" smtClean="0"/>
              <a:t>2018-06-18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8144-2D5E-480D-BB88-D53011242256}" type="datetime1">
              <a:rPr lang="lt-LT" smtClean="0"/>
              <a:t>2018-06-18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CC0BE-F497-48B3-A2D5-5771A7A75F99}" type="datetime1">
              <a:rPr lang="lt-LT" smtClean="0"/>
              <a:t>2018-06-18</a:t>
            </a:fld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FA40C2A-CCE5-4DF5-B894-60ED7B985D44}" type="slidenum">
              <a:rPr lang="lt-LT" smtClean="0"/>
              <a:t>‹#›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8EED5EB-5C14-47BE-AA72-09C2F17F01FC}" type="datetime1">
              <a:rPr lang="lt-LT" smtClean="0"/>
              <a:t>2018-06-18</a:t>
            </a:fld>
            <a:endParaRPr 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2788933" y="980728"/>
            <a:ext cx="5527483" cy="2190105"/>
          </a:xfrm>
        </p:spPr>
        <p:txBody>
          <a:bodyPr/>
          <a:lstStyle/>
          <a:p>
            <a:pPr algn="ctr"/>
            <a:r>
              <a:rPr lang="lt-LT" sz="5400" b="1" dirty="0" smtClean="0"/>
              <a:t>5-8, I-III klasių III-</a:t>
            </a:r>
            <a:r>
              <a:rPr lang="lt-LT" sz="5400" b="1" dirty="0" err="1" smtClean="0"/>
              <a:t>iojo</a:t>
            </a:r>
            <a:r>
              <a:rPr lang="lt-LT" sz="5400" b="1" dirty="0" smtClean="0"/>
              <a:t> ir metinio trimestro rezultatai</a:t>
            </a:r>
            <a:endParaRPr lang="lt-LT" sz="5400" b="1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683568" y="3501008"/>
            <a:ext cx="7416824" cy="1066800"/>
          </a:xfrm>
        </p:spPr>
        <p:txBody>
          <a:bodyPr>
            <a:noAutofit/>
          </a:bodyPr>
          <a:lstStyle/>
          <a:p>
            <a:pPr algn="ctr"/>
            <a:r>
              <a:rPr lang="lt-LT" sz="3200" b="1" dirty="0">
                <a:solidFill>
                  <a:schemeClr val="tx2">
                    <a:lumMod val="75000"/>
                  </a:schemeClr>
                </a:solidFill>
              </a:rPr>
              <a:t>Anykščių r. Svėdasų Juozo Tumo-Vaižganto gimnazija</a:t>
            </a:r>
          </a:p>
          <a:p>
            <a:pPr algn="ctr"/>
            <a:r>
              <a:rPr lang="lt-LT" sz="3200" b="1" dirty="0" smtClean="0"/>
              <a:t>Direktoriaus pavaduotoja ugdymui </a:t>
            </a:r>
          </a:p>
          <a:p>
            <a:pPr algn="ctr"/>
            <a:r>
              <a:rPr lang="lt-LT" sz="3200" b="1" dirty="0" smtClean="0"/>
              <a:t>Kristina Dilienė</a:t>
            </a:r>
          </a:p>
          <a:p>
            <a:pPr algn="ctr"/>
            <a:r>
              <a:rPr lang="lt-LT" sz="3200" b="1" dirty="0" smtClean="0"/>
              <a:t>2017-06-15</a:t>
            </a:r>
            <a:endParaRPr lang="lt-LT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414339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lt-LT" dirty="0" smtClean="0"/>
              <a:t> mokinių skaičius pagal pasiekimų lygmenis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4970370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5115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pt-BR" dirty="0" smtClean="0"/>
              <a:t> </a:t>
            </a:r>
            <a:r>
              <a:rPr lang="pt-BR" dirty="0"/>
              <a:t>kl.,  I ir metinio trimestrų  vidurkiai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32301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9440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lt-LT" dirty="0" smtClean="0"/>
              <a:t> </a:t>
            </a:r>
            <a:r>
              <a:rPr lang="lt-LT" dirty="0" err="1"/>
              <a:t>kl</a:t>
            </a:r>
            <a:r>
              <a:rPr lang="lt-LT" dirty="0"/>
              <a:t>. anglų kalbos pasiekimai pagal mokinių įvertinimų vidurkius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24622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9649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lt-LT" dirty="0" smtClean="0"/>
              <a:t> </a:t>
            </a:r>
            <a:r>
              <a:rPr lang="lt-LT" dirty="0" err="1"/>
              <a:t>kl</a:t>
            </a:r>
            <a:r>
              <a:rPr lang="lt-LT" dirty="0"/>
              <a:t>. lietuvių kalbos pasiekimai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60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lt-LT" dirty="0" smtClean="0"/>
              <a:t>  </a:t>
            </a:r>
            <a:r>
              <a:rPr lang="lt-LT" dirty="0" err="1"/>
              <a:t>kl</a:t>
            </a:r>
            <a:r>
              <a:rPr lang="lt-LT" dirty="0"/>
              <a:t>. matematikos pasiekimai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3311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NMPP</a:t>
            </a:r>
            <a:br>
              <a:rPr lang="lt-LT" dirty="0" smtClean="0"/>
            </a:br>
            <a:r>
              <a:rPr lang="lt-LT" dirty="0" smtClean="0"/>
              <a:t>6 </a:t>
            </a:r>
            <a:r>
              <a:rPr lang="lt-LT" dirty="0"/>
              <a:t>klasė</a:t>
            </a:r>
          </a:p>
        </p:txBody>
      </p:sp>
      <p:pic>
        <p:nvPicPr>
          <p:cNvPr id="3" name="Picture 2" descr="C:\Users\Žėrutė\Desktop\6 klasė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3"/>
            <a:ext cx="8424936" cy="496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307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NMPP</a:t>
            </a:r>
            <a:br>
              <a:rPr lang="lt-LT" dirty="0" smtClean="0"/>
            </a:br>
            <a:r>
              <a:rPr lang="lt-LT" dirty="0" smtClean="0"/>
              <a:t> </a:t>
            </a:r>
            <a:r>
              <a:rPr lang="lt-LT" dirty="0"/>
              <a:t>8</a:t>
            </a:r>
            <a:r>
              <a:rPr lang="lt-LT" dirty="0" smtClean="0"/>
              <a:t> </a:t>
            </a:r>
            <a:r>
              <a:rPr lang="lt-LT" dirty="0"/>
              <a:t>klasė</a:t>
            </a:r>
          </a:p>
        </p:txBody>
      </p:sp>
      <p:pic>
        <p:nvPicPr>
          <p:cNvPr id="3" name="Picture 2" descr="C:\Users\Žėrutė\Desktop\8klasė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6792"/>
            <a:ext cx="8604448" cy="5301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4245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Anglų ir rusų kalbų lygio nustatymo rezultatai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t-LT" sz="3600" dirty="0" smtClean="0"/>
              <a:t>Anglų kalba: patikrinime dalyvavo 20 mokinių.</a:t>
            </a:r>
          </a:p>
          <a:p>
            <a:r>
              <a:rPr lang="lt-LT" sz="3600" dirty="0" smtClean="0"/>
              <a:t>Anglų kalbos B2 lygį pasiekė 10 mokinių (50 </a:t>
            </a:r>
            <a:r>
              <a:rPr lang="lt-LT" sz="3600" dirty="0" err="1" smtClean="0"/>
              <a:t>proc</a:t>
            </a:r>
            <a:r>
              <a:rPr lang="lt-LT" sz="3600" dirty="0" smtClean="0"/>
              <a:t>.)</a:t>
            </a:r>
          </a:p>
          <a:p>
            <a:r>
              <a:rPr lang="lt-LT" sz="3600" dirty="0" smtClean="0"/>
              <a:t>Rusų kalba: patikrinime dalyvavo 16 mokinių.</a:t>
            </a:r>
          </a:p>
          <a:p>
            <a:r>
              <a:rPr lang="lt-LT" sz="3600" dirty="0" smtClean="0"/>
              <a:t>Rusų kalbos A2 lygį pasiekė 6 mokiniai (37,5 </a:t>
            </a:r>
            <a:r>
              <a:rPr lang="lt-LT" sz="3600" dirty="0" err="1" smtClean="0"/>
              <a:t>proc</a:t>
            </a:r>
            <a:r>
              <a:rPr lang="lt-LT" sz="3600" dirty="0" smtClean="0"/>
              <a:t>.)</a:t>
            </a:r>
            <a:endParaRPr lang="lt-LT" sz="3600" dirty="0"/>
          </a:p>
        </p:txBody>
      </p:sp>
    </p:spTree>
    <p:extLst>
      <p:ext uri="{BB962C8B-B14F-4D97-AF65-F5344CB8AC3E}">
        <p14:creationId xmlns:p14="http://schemas.microsoft.com/office/powerpoint/2010/main" val="635561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PUPP rezultatai</a:t>
            </a:r>
            <a:br>
              <a:rPr lang="lt-LT" dirty="0" smtClean="0"/>
            </a:br>
            <a:r>
              <a:rPr lang="lt-LT" dirty="0" smtClean="0"/>
              <a:t> Lietuvių kalba ir literatūra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sz="3200" b="1" dirty="0" smtClean="0"/>
              <a:t>Patikrinime dalyvavo 20 mokinių</a:t>
            </a:r>
          </a:p>
          <a:p>
            <a:r>
              <a:rPr lang="lt-LT" sz="3200" dirty="0" smtClean="0"/>
              <a:t>Aukštesnįjį lygmenį pasiekė 1 </a:t>
            </a:r>
            <a:r>
              <a:rPr lang="lt-LT" sz="3200" dirty="0"/>
              <a:t>mokinys </a:t>
            </a:r>
            <a:r>
              <a:rPr lang="lt-LT" sz="3200" dirty="0" smtClean="0"/>
              <a:t>(5 </a:t>
            </a:r>
            <a:r>
              <a:rPr lang="lt-LT" sz="3200" dirty="0" err="1" smtClean="0"/>
              <a:t>proc</a:t>
            </a:r>
            <a:r>
              <a:rPr lang="lt-LT" sz="3200" dirty="0" smtClean="0"/>
              <a:t>.)</a:t>
            </a:r>
          </a:p>
          <a:p>
            <a:r>
              <a:rPr lang="lt-LT" sz="3200" dirty="0" smtClean="0"/>
              <a:t>Pagrindinį lygmenį pasiekė 9 mokiniai (45 </a:t>
            </a:r>
            <a:r>
              <a:rPr lang="lt-LT" sz="3200" dirty="0" err="1" smtClean="0"/>
              <a:t>proc</a:t>
            </a:r>
            <a:r>
              <a:rPr lang="lt-LT" sz="3200" dirty="0" smtClean="0"/>
              <a:t>.)</a:t>
            </a:r>
          </a:p>
          <a:p>
            <a:r>
              <a:rPr lang="lt-LT" sz="3200" dirty="0" smtClean="0"/>
              <a:t>Patenkinamą lygmenį pasiekė 7 mokiniai (35 </a:t>
            </a:r>
            <a:r>
              <a:rPr lang="lt-LT" sz="3200" dirty="0" err="1" smtClean="0"/>
              <a:t>proc</a:t>
            </a:r>
            <a:r>
              <a:rPr lang="lt-LT" sz="3200" dirty="0" smtClean="0"/>
              <a:t>.)</a:t>
            </a:r>
          </a:p>
          <a:p>
            <a:r>
              <a:rPr lang="lt-LT" sz="3200" dirty="0" smtClean="0"/>
              <a:t>Patenkinamo lygmens nepasiekė 3 mokiniai (15 </a:t>
            </a:r>
            <a:r>
              <a:rPr lang="lt-LT" sz="3200" dirty="0" err="1" smtClean="0"/>
              <a:t>proc</a:t>
            </a:r>
            <a:r>
              <a:rPr lang="lt-LT" sz="3200" dirty="0" smtClean="0"/>
              <a:t>.)</a:t>
            </a:r>
            <a:endParaRPr lang="lt-LT" sz="3200" dirty="0"/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807564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/>
              <a:t>PUPP rezultatai</a:t>
            </a:r>
            <a:br>
              <a:rPr lang="lt-LT" dirty="0"/>
            </a:br>
            <a:r>
              <a:rPr lang="lt-LT" dirty="0"/>
              <a:t> M</a:t>
            </a:r>
            <a:r>
              <a:rPr lang="lt-LT" dirty="0" smtClean="0"/>
              <a:t>atematika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t-LT" sz="3200" b="1" dirty="0"/>
              <a:t>Patikrinime dalyvavo 20 mokinių</a:t>
            </a:r>
          </a:p>
          <a:p>
            <a:r>
              <a:rPr lang="lt-LT" sz="3200" dirty="0"/>
              <a:t>Aukštesnįjį lygmenį pasiekė 1 mokinys (5 </a:t>
            </a:r>
            <a:r>
              <a:rPr lang="lt-LT" sz="3200" dirty="0" err="1"/>
              <a:t>proc</a:t>
            </a:r>
            <a:r>
              <a:rPr lang="lt-LT" sz="3200" dirty="0"/>
              <a:t>.)</a:t>
            </a:r>
          </a:p>
          <a:p>
            <a:r>
              <a:rPr lang="lt-LT" sz="3200" dirty="0"/>
              <a:t>Pagrindinį lygmenį pasiekė </a:t>
            </a:r>
            <a:r>
              <a:rPr lang="lt-LT" sz="3200" dirty="0" smtClean="0"/>
              <a:t>8 </a:t>
            </a:r>
            <a:r>
              <a:rPr lang="lt-LT" sz="3200" dirty="0"/>
              <a:t>mokiniai (</a:t>
            </a:r>
            <a:r>
              <a:rPr lang="lt-LT" sz="3200" dirty="0" smtClean="0"/>
              <a:t>40 </a:t>
            </a:r>
            <a:r>
              <a:rPr lang="lt-LT" sz="3200" dirty="0" err="1"/>
              <a:t>proc</a:t>
            </a:r>
            <a:r>
              <a:rPr lang="lt-LT" sz="3200" dirty="0"/>
              <a:t>.)</a:t>
            </a:r>
          </a:p>
          <a:p>
            <a:r>
              <a:rPr lang="lt-LT" sz="3200" dirty="0"/>
              <a:t>Patenkinamą lygmenį pasiekė </a:t>
            </a:r>
            <a:r>
              <a:rPr lang="lt-LT" sz="3200" dirty="0" smtClean="0"/>
              <a:t>10 mokinių (50 </a:t>
            </a:r>
            <a:r>
              <a:rPr lang="lt-LT" sz="3200" dirty="0" err="1"/>
              <a:t>proc</a:t>
            </a:r>
            <a:r>
              <a:rPr lang="lt-LT" sz="3200" dirty="0"/>
              <a:t>.)</a:t>
            </a:r>
          </a:p>
          <a:p>
            <a:r>
              <a:rPr lang="lt-LT" sz="3200" dirty="0"/>
              <a:t>Patenkinamo lygmens nepasiekė </a:t>
            </a:r>
            <a:r>
              <a:rPr lang="lt-LT" sz="3200" dirty="0" smtClean="0"/>
              <a:t>1 mokinys (5 </a:t>
            </a:r>
            <a:r>
              <a:rPr lang="lt-LT" sz="3200" dirty="0" err="1"/>
              <a:t>proc</a:t>
            </a:r>
            <a:r>
              <a:rPr lang="lt-LT" sz="3200" dirty="0"/>
              <a:t>.)</a:t>
            </a: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212237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DARBOTVARKĖ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lt-LT" sz="3200" dirty="0"/>
              <a:t>Abiturientų, pasiekusių puikių rezultatų moksle, </a:t>
            </a:r>
            <a:r>
              <a:rPr lang="lt-LT" sz="3200" dirty="0" smtClean="0"/>
              <a:t>olimpiadose ir konkursuose</a:t>
            </a:r>
            <a:r>
              <a:rPr lang="lt-LT" sz="3200" dirty="0"/>
              <a:t>, teikimas apdovanoti direktoriaus padėkos raštais (G. </a:t>
            </a:r>
            <a:r>
              <a:rPr lang="lt-LT" sz="3200" dirty="0" err="1"/>
              <a:t>Gvozdaitė</a:t>
            </a:r>
            <a:r>
              <a:rPr lang="lt-LT" sz="3200" dirty="0"/>
              <a:t>, dalykų mokytojai);</a:t>
            </a:r>
          </a:p>
          <a:p>
            <a:r>
              <a:rPr lang="lt-LT" sz="3200" dirty="0" smtClean="0"/>
              <a:t>Stebėtų pamokų aptarimas – pasiūlymai dėl mokinių pažangos </a:t>
            </a:r>
            <a:r>
              <a:rPr lang="lt-LT" sz="3200" dirty="0" err="1" smtClean="0"/>
              <a:t>stebėsenos</a:t>
            </a:r>
            <a:r>
              <a:rPr lang="lt-LT" sz="3200" dirty="0" smtClean="0"/>
              <a:t> ir fiksavimo (metodinių grupių pirmininkai);</a:t>
            </a:r>
          </a:p>
          <a:p>
            <a:r>
              <a:rPr lang="lt-LT" sz="3200" dirty="0" smtClean="0"/>
              <a:t>1-8, I-</a:t>
            </a:r>
            <a:r>
              <a:rPr lang="lt-LT" sz="3200" dirty="0" err="1" smtClean="0"/>
              <a:t>IIg</a:t>
            </a:r>
            <a:r>
              <a:rPr lang="lt-LT" sz="3200" dirty="0" smtClean="0"/>
              <a:t> klasių SUP turinčių mokinių ugdymosi pasiekimų analizė (D. </a:t>
            </a:r>
            <a:r>
              <a:rPr lang="lt-LT" sz="3200" dirty="0" err="1" smtClean="0"/>
              <a:t>Asačiovienė</a:t>
            </a:r>
            <a:r>
              <a:rPr lang="lt-LT" sz="3200" dirty="0" smtClean="0"/>
              <a:t>);</a:t>
            </a:r>
          </a:p>
          <a:p>
            <a:r>
              <a:rPr lang="lt-LT" sz="3200" dirty="0" smtClean="0"/>
              <a:t>5-8, I-III klasių mokinių III-jo ir metinio trimestrų ugdymosi pažangos ir pasiekimų aptarimas (</a:t>
            </a:r>
            <a:r>
              <a:rPr lang="lt-LT" sz="3200" dirty="0" err="1" smtClean="0"/>
              <a:t>kl</a:t>
            </a:r>
            <a:r>
              <a:rPr lang="lt-LT" sz="3200" dirty="0" smtClean="0"/>
              <a:t>. vadovai, direktoriaus pavaduotoja ugdymui);</a:t>
            </a:r>
          </a:p>
          <a:p>
            <a:r>
              <a:rPr lang="lt-LT" sz="3200" dirty="0" smtClean="0"/>
              <a:t>Prevencinių programų ir socialinės veiklos vykdymo gimnazijoje aptarimas (</a:t>
            </a:r>
            <a:r>
              <a:rPr lang="lt-LT" sz="3200" dirty="0" err="1" smtClean="0"/>
              <a:t>soc</a:t>
            </a:r>
            <a:r>
              <a:rPr lang="lt-LT" sz="3200" dirty="0" smtClean="0"/>
              <a:t>. pedagogė);</a:t>
            </a:r>
          </a:p>
          <a:p>
            <a:r>
              <a:rPr lang="lt-LT" sz="3200" dirty="0" smtClean="0"/>
              <a:t>Švietimo pagalbos specialistų darbo ataskaitų už 2017-2018 </a:t>
            </a:r>
            <a:r>
              <a:rPr lang="lt-LT" sz="3200" dirty="0" err="1" smtClean="0"/>
              <a:t>m.m</a:t>
            </a:r>
            <a:r>
              <a:rPr lang="lt-LT" sz="3200" dirty="0" smtClean="0"/>
              <a:t>. pristatymai (švietimo pagalbos specialistai);</a:t>
            </a:r>
          </a:p>
          <a:p>
            <a:r>
              <a:rPr lang="lt-LT" sz="3200" dirty="0" smtClean="0"/>
              <a:t>Mokinių ugdymosi ir savireguliacijos galimybių neformaliojo ugdymo užsiėmimuose aptarimas (būrelių vadovai).</a:t>
            </a:r>
          </a:p>
          <a:p>
            <a:endParaRPr lang="lt-LT" sz="3200" dirty="0"/>
          </a:p>
        </p:txBody>
      </p:sp>
    </p:spTree>
    <p:extLst>
      <p:ext uri="{BB962C8B-B14F-4D97-AF65-F5344CB8AC3E}">
        <p14:creationId xmlns:p14="http://schemas.microsoft.com/office/powerpoint/2010/main" val="3437366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5-8 </a:t>
            </a:r>
            <a:r>
              <a:rPr lang="lt-LT" dirty="0" err="1" smtClean="0"/>
              <a:t>kl</a:t>
            </a:r>
            <a:r>
              <a:rPr lang="lt-LT" dirty="0" smtClean="0"/>
              <a:t>. PAŽANGUMAS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449091"/>
              </p:ext>
            </p:extLst>
          </p:nvPr>
        </p:nvGraphicFramePr>
        <p:xfrm>
          <a:off x="539551" y="1412776"/>
          <a:ext cx="7704856" cy="4680521"/>
        </p:xfrm>
        <a:graphic>
          <a:graphicData uri="http://schemas.openxmlformats.org/drawingml/2006/table">
            <a:tbl>
              <a:tblPr/>
              <a:tblGrid>
                <a:gridCol w="1085104"/>
                <a:gridCol w="1678259"/>
                <a:gridCol w="1689700"/>
                <a:gridCol w="1817721"/>
                <a:gridCol w="1434072"/>
              </a:tblGrid>
              <a:tr h="1468321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Klasė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 trimestras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II trimestras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206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    III trimestras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8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r>
                        <a:rPr lang="lt-LT" sz="1100" baseline="0" dirty="0" smtClean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lt-LT" sz="18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Metinis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80305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5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 smtClean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</a:t>
                      </a:r>
                      <a:r>
                        <a:rPr lang="lt-LT" sz="2000" b="1" kern="1200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proc</a:t>
                      </a: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80305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6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</a:t>
                      </a:r>
                      <a:r>
                        <a:rPr lang="lt-LT" sz="2000" b="1" kern="1200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proc</a:t>
                      </a: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80305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7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803050"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8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</a:t>
                      </a:r>
                      <a:r>
                        <a:rPr lang="lt-LT" sz="2000" b="1" kern="1200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proc</a:t>
                      </a: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proc.</a:t>
                      </a:r>
                      <a:endParaRPr lang="lt-LT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100 </a:t>
                      </a:r>
                      <a:r>
                        <a:rPr lang="lt-LT" sz="2000" b="1" kern="1200" dirty="0" err="1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proc</a:t>
                      </a:r>
                      <a:r>
                        <a:rPr lang="lt-LT" sz="2000" b="1" kern="1200" dirty="0">
                          <a:solidFill>
                            <a:srgbClr val="00B05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.</a:t>
                      </a:r>
                      <a:endParaRPr lang="lt-LT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015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/>
              <a:t>I</a:t>
            </a:r>
            <a:r>
              <a:rPr lang="lt-LT" dirty="0" smtClean="0"/>
              <a:t>-III </a:t>
            </a:r>
            <a:r>
              <a:rPr lang="lt-LT" dirty="0" err="1"/>
              <a:t>kl</a:t>
            </a:r>
            <a:r>
              <a:rPr lang="lt-LT" dirty="0"/>
              <a:t>. PAŽANGUMAS</a:t>
            </a: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669834"/>
              </p:ext>
            </p:extLst>
          </p:nvPr>
        </p:nvGraphicFramePr>
        <p:xfrm>
          <a:off x="457200" y="1600200"/>
          <a:ext cx="7620000" cy="47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1177280"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Klasė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I trim.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II trim.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III trim.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Metinis</a:t>
                      </a:r>
                      <a:endParaRPr lang="lt-LT" sz="3200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r>
                        <a:rPr lang="lt-LT" sz="3200" dirty="0" err="1" smtClean="0"/>
                        <a:t>Ig</a:t>
                      </a:r>
                      <a:r>
                        <a:rPr lang="lt-LT" sz="3200" dirty="0" smtClean="0"/>
                        <a:t> 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95,45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r>
                        <a:rPr lang="lt-LT" sz="3200" dirty="0" err="1" smtClean="0"/>
                        <a:t>IIg</a:t>
                      </a:r>
                      <a:r>
                        <a:rPr lang="lt-LT" sz="3200" dirty="0" smtClean="0"/>
                        <a:t> 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100</a:t>
                      </a:r>
                      <a:endParaRPr lang="lt-LT" sz="3200" dirty="0"/>
                    </a:p>
                  </a:txBody>
                  <a:tcPr/>
                </a:tc>
              </a:tr>
              <a:tr h="1177280">
                <a:tc>
                  <a:txBody>
                    <a:bodyPr/>
                    <a:lstStyle/>
                    <a:p>
                      <a:r>
                        <a:rPr lang="lt-LT" sz="3200" dirty="0" err="1" smtClean="0"/>
                        <a:t>IIIg</a:t>
                      </a:r>
                      <a:r>
                        <a:rPr lang="lt-LT" sz="3200" dirty="0" smtClean="0"/>
                        <a:t> 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95,45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95,45</a:t>
                      </a:r>
                      <a:endParaRPr lang="lt-L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3200" dirty="0" smtClean="0"/>
                        <a:t>95,45</a:t>
                      </a:r>
                      <a:endParaRPr lang="lt-LT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0876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5-8 </a:t>
            </a:r>
            <a:r>
              <a:rPr lang="lt-LT" dirty="0" err="1" smtClean="0"/>
              <a:t>kl</a:t>
            </a:r>
            <a:r>
              <a:rPr lang="lt-LT" dirty="0" smtClean="0"/>
              <a:t>. lankomumas</a:t>
            </a:r>
            <a:endParaRPr lang="lt-LT" dirty="0"/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1337415"/>
              </p:ext>
            </p:extLst>
          </p:nvPr>
        </p:nvGraphicFramePr>
        <p:xfrm>
          <a:off x="251519" y="1340766"/>
          <a:ext cx="7920880" cy="4898498"/>
        </p:xfrm>
        <a:graphic>
          <a:graphicData uri="http://schemas.openxmlformats.org/drawingml/2006/table">
            <a:tbl>
              <a:tblPr/>
              <a:tblGrid>
                <a:gridCol w="790347"/>
                <a:gridCol w="1782875"/>
                <a:gridCol w="1782875"/>
                <a:gridCol w="1799321"/>
                <a:gridCol w="1765462"/>
              </a:tblGrid>
              <a:tr h="13681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Klasė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Praleista/iš </a:t>
                      </a: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jų nepateisinta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I trim.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Praleista /iš </a:t>
                      </a: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jų nepateisinta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  II trim.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Praleista /iš </a:t>
                      </a: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jų nepateisinta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  III trim.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lt-LT" sz="2000" b="1" dirty="0" smtClean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Praleista/iš </a:t>
                      </a: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jų nepateisinta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000" b="1" dirty="0">
                          <a:solidFill>
                            <a:srgbClr val="7030A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   METINIS</a:t>
                      </a:r>
                      <a:endParaRPr lang="lt-L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726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105/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172/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123/32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400/32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726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125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295</a:t>
                      </a:r>
                      <a:r>
                        <a:rPr lang="lt-LT" sz="24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36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266/22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687/68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7265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125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177</a:t>
                      </a:r>
                      <a:r>
                        <a:rPr lang="lt-LT" sz="24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137/15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439/20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488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99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142 </a:t>
                      </a: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/ 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117/0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358/0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  <a:tr h="8624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Viso</a:t>
                      </a:r>
                      <a:endParaRPr lang="lt-L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454/16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786/37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643/69</a:t>
                      </a:r>
                      <a:endParaRPr lang="lt-L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lt-LT" sz="24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1984/120</a:t>
                      </a:r>
                      <a:endParaRPr lang="lt-L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9A57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0E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3272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I-</a:t>
            </a:r>
            <a:r>
              <a:rPr lang="lt-LT" dirty="0" err="1" smtClean="0"/>
              <a:t>IIIg</a:t>
            </a:r>
            <a:r>
              <a:rPr lang="lt-LT" dirty="0" smtClean="0"/>
              <a:t> </a:t>
            </a:r>
            <a:r>
              <a:rPr lang="lt-LT" dirty="0" err="1"/>
              <a:t>kl</a:t>
            </a:r>
            <a:r>
              <a:rPr lang="lt-LT" dirty="0"/>
              <a:t>. lankomumas</a:t>
            </a: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517696"/>
              </p:ext>
            </p:extLst>
          </p:nvPr>
        </p:nvGraphicFramePr>
        <p:xfrm>
          <a:off x="457200" y="1600200"/>
          <a:ext cx="7620000" cy="4637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  <a:gridCol w="1524000"/>
              </a:tblGrid>
              <a:tr h="927422"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Klasė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I trim.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II</a:t>
                      </a:r>
                      <a:r>
                        <a:rPr lang="lt-LT" sz="2400" baseline="0" dirty="0" smtClean="0"/>
                        <a:t> trim.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III trim.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Metinis</a:t>
                      </a:r>
                      <a:endParaRPr lang="lt-LT" sz="2400" dirty="0"/>
                    </a:p>
                  </a:txBody>
                  <a:tcPr/>
                </a:tc>
              </a:tr>
              <a:tr h="927422">
                <a:tc>
                  <a:txBody>
                    <a:bodyPr/>
                    <a:lstStyle/>
                    <a:p>
                      <a:r>
                        <a:rPr lang="lt-LT" sz="2400" dirty="0" err="1" smtClean="0"/>
                        <a:t>Ig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176/0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437/0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491/0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1104/0</a:t>
                      </a:r>
                      <a:endParaRPr lang="lt-LT" sz="2400" dirty="0"/>
                    </a:p>
                  </a:txBody>
                  <a:tcPr/>
                </a:tc>
              </a:tr>
              <a:tr h="927422">
                <a:tc>
                  <a:txBody>
                    <a:bodyPr/>
                    <a:lstStyle/>
                    <a:p>
                      <a:r>
                        <a:rPr lang="lt-LT" sz="2400" dirty="0" err="1" smtClean="0"/>
                        <a:t>IIg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357/7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465/19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298/0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1120/26</a:t>
                      </a:r>
                      <a:endParaRPr lang="lt-LT" sz="2400" dirty="0"/>
                    </a:p>
                  </a:txBody>
                  <a:tcPr/>
                </a:tc>
              </a:tr>
              <a:tr h="927422">
                <a:tc>
                  <a:txBody>
                    <a:bodyPr/>
                    <a:lstStyle/>
                    <a:p>
                      <a:r>
                        <a:rPr lang="lt-LT" sz="2400" dirty="0" err="1" smtClean="0"/>
                        <a:t>IIIg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276/100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461/169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547/245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1284/514</a:t>
                      </a:r>
                      <a:endParaRPr lang="lt-LT" sz="2400" dirty="0"/>
                    </a:p>
                  </a:txBody>
                  <a:tcPr/>
                </a:tc>
              </a:tr>
              <a:tr h="927422"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VISO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809/107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1363/188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1336/245</a:t>
                      </a:r>
                      <a:endParaRPr lang="lt-LT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t-LT" sz="2400" dirty="0" smtClean="0"/>
                        <a:t>3508/540</a:t>
                      </a:r>
                      <a:endParaRPr lang="lt-LT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851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Mokinių skaičius III-</a:t>
            </a:r>
            <a:r>
              <a:rPr lang="lt-LT" dirty="0" err="1" smtClean="0">
                <a:latin typeface="Times New Roman" pitchFamily="18" charset="0"/>
                <a:cs typeface="Times New Roman" pitchFamily="18" charset="0"/>
              </a:rPr>
              <a:t>ojo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 trimestro pabaigoje: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r>
              <a:rPr lang="lt-LT" sz="4800" b="1" dirty="0" smtClean="0"/>
              <a:t>1-4 klasėse – 3</a:t>
            </a:r>
            <a:r>
              <a:rPr lang="lt-LT" sz="4800" b="1" dirty="0"/>
              <a:t>9</a:t>
            </a:r>
            <a:r>
              <a:rPr lang="lt-LT" sz="4800" b="1" dirty="0" smtClean="0"/>
              <a:t> mokiniai</a:t>
            </a:r>
          </a:p>
          <a:p>
            <a:pPr algn="ctr">
              <a:buFont typeface="Wingdings" pitchFamily="2" charset="2"/>
              <a:buNone/>
            </a:pPr>
            <a:r>
              <a:rPr lang="lt-LT" sz="4800" b="1" dirty="0" smtClean="0"/>
              <a:t>5-8 klasėse – 53mokiniai</a:t>
            </a:r>
          </a:p>
          <a:p>
            <a:pPr algn="ctr">
              <a:buFont typeface="Wingdings" pitchFamily="2" charset="2"/>
              <a:buNone/>
            </a:pPr>
            <a:r>
              <a:rPr lang="lt-LT" sz="4800" b="1" dirty="0" smtClean="0"/>
              <a:t>I-II klasėse – 43 mokiniai</a:t>
            </a:r>
          </a:p>
          <a:p>
            <a:pPr algn="ctr">
              <a:buFont typeface="Wingdings" pitchFamily="2" charset="2"/>
              <a:buNone/>
            </a:pPr>
            <a:r>
              <a:rPr lang="lt-LT" sz="4800" b="1" dirty="0" smtClean="0"/>
              <a:t>III – IV klasėse – 38 mokiniai</a:t>
            </a:r>
          </a:p>
          <a:p>
            <a:pPr algn="ctr">
              <a:buFont typeface="Wingdings" pitchFamily="2" charset="2"/>
              <a:buNone/>
            </a:pPr>
            <a:r>
              <a:rPr lang="lt-LT" sz="4800" b="1" dirty="0" smtClean="0"/>
              <a:t>VISO: 173 mokiniai</a:t>
            </a:r>
          </a:p>
        </p:txBody>
      </p:sp>
    </p:spTree>
    <p:extLst>
      <p:ext uri="{BB962C8B-B14F-4D97-AF65-F5344CB8AC3E}">
        <p14:creationId xmlns:p14="http://schemas.microsoft.com/office/powerpoint/2010/main" val="83535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Aukščiausiais įvertinimais III-</a:t>
            </a:r>
            <a:r>
              <a:rPr lang="lt-LT" dirty="0" err="1" smtClean="0"/>
              <a:t>ią</a:t>
            </a:r>
            <a:r>
              <a:rPr lang="lt-LT" dirty="0" smtClean="0"/>
              <a:t> ir metinį trimestrą baigę mokiniai</a:t>
            </a:r>
            <a:endParaRPr lang="lt-LT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b="1" dirty="0"/>
              <a:t>5</a:t>
            </a:r>
            <a:r>
              <a:rPr lang="lt-LT" b="1" dirty="0" smtClean="0"/>
              <a:t> klasė</a:t>
            </a:r>
          </a:p>
          <a:p>
            <a:r>
              <a:rPr lang="lt-LT" b="1" dirty="0" smtClean="0"/>
              <a:t>Matulevičiūtė Neringa 9,61/9,62</a:t>
            </a:r>
          </a:p>
          <a:p>
            <a:r>
              <a:rPr lang="lt-LT" b="1" dirty="0" smtClean="0"/>
              <a:t>6 klasė</a:t>
            </a:r>
          </a:p>
          <a:p>
            <a:r>
              <a:rPr lang="lt-LT" b="1" dirty="0" smtClean="0"/>
              <a:t>Biras Tomas 8,73/8,83</a:t>
            </a:r>
          </a:p>
          <a:p>
            <a:r>
              <a:rPr lang="lt-LT" b="1" dirty="0" smtClean="0"/>
              <a:t>7 klasė</a:t>
            </a:r>
          </a:p>
          <a:p>
            <a:r>
              <a:rPr lang="lt-LT" b="1" dirty="0" err="1" smtClean="0"/>
              <a:t>Eigėlis</a:t>
            </a:r>
            <a:r>
              <a:rPr lang="lt-LT" b="1" dirty="0" smtClean="0"/>
              <a:t> Gvidas 9,15/8/99</a:t>
            </a:r>
          </a:p>
          <a:p>
            <a:r>
              <a:rPr lang="lt-LT" b="1" dirty="0" smtClean="0"/>
              <a:t>8 klasė</a:t>
            </a:r>
          </a:p>
          <a:p>
            <a:r>
              <a:rPr lang="lt-LT" b="1" dirty="0"/>
              <a:t>Pečiulytė </a:t>
            </a:r>
            <a:r>
              <a:rPr lang="lt-LT" b="1" dirty="0" smtClean="0"/>
              <a:t>Živilė 9,37/9,36</a:t>
            </a:r>
          </a:p>
          <a:p>
            <a:r>
              <a:rPr lang="lt-LT" b="1" dirty="0" err="1" smtClean="0"/>
              <a:t>Ig</a:t>
            </a:r>
            <a:r>
              <a:rPr lang="lt-LT" b="1" dirty="0" smtClean="0"/>
              <a:t> klasė</a:t>
            </a:r>
          </a:p>
          <a:p>
            <a:r>
              <a:rPr lang="lt-LT" b="1" dirty="0" err="1" smtClean="0"/>
              <a:t>Gavėnavičius</a:t>
            </a:r>
            <a:r>
              <a:rPr lang="lt-LT" b="1" dirty="0" smtClean="0"/>
              <a:t> Dovydas 9,29 /9,22</a:t>
            </a:r>
          </a:p>
          <a:p>
            <a:r>
              <a:rPr lang="lt-LT" b="1" dirty="0" err="1" smtClean="0"/>
              <a:t>IIg</a:t>
            </a:r>
            <a:r>
              <a:rPr lang="lt-LT" b="1" dirty="0" smtClean="0"/>
              <a:t> klasė</a:t>
            </a:r>
          </a:p>
          <a:p>
            <a:r>
              <a:rPr lang="lt-LT" b="1" dirty="0" err="1" smtClean="0"/>
              <a:t>Laucys</a:t>
            </a:r>
            <a:r>
              <a:rPr lang="lt-LT" b="1" dirty="0" smtClean="0"/>
              <a:t> Lukas 8,85/8,75</a:t>
            </a:r>
          </a:p>
          <a:p>
            <a:r>
              <a:rPr lang="lt-LT" b="1" dirty="0" err="1" smtClean="0"/>
              <a:t>IIIg</a:t>
            </a:r>
            <a:r>
              <a:rPr lang="lt-LT" b="1" dirty="0" smtClean="0"/>
              <a:t> klasė</a:t>
            </a:r>
          </a:p>
          <a:p>
            <a:r>
              <a:rPr lang="lt-LT" b="1" dirty="0" smtClean="0"/>
              <a:t>Jakutis Martynas 9,74/9,77</a:t>
            </a:r>
            <a:endParaRPr lang="lt-LT" b="1" dirty="0"/>
          </a:p>
          <a:p>
            <a:endParaRPr lang="lt-LT" b="1" dirty="0" smtClean="0"/>
          </a:p>
          <a:p>
            <a:endParaRPr lang="lt-LT" b="1" dirty="0" smtClean="0"/>
          </a:p>
        </p:txBody>
      </p:sp>
    </p:spTree>
    <p:extLst>
      <p:ext uri="{BB962C8B-B14F-4D97-AF65-F5344CB8AC3E}">
        <p14:creationId xmlns:p14="http://schemas.microsoft.com/office/powerpoint/2010/main" val="332607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sz="4000" dirty="0" smtClean="0"/>
              <a:t>5-8 klasių mokinių, III-jo ir metinio trimestrų  pasiekimai pagal lygmenis</a:t>
            </a:r>
            <a:endParaRPr lang="lt-LT" sz="4000" dirty="0"/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39161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9888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lt-LT" sz="4000" dirty="0" smtClean="0"/>
              <a:t>5-8 </a:t>
            </a:r>
            <a:r>
              <a:rPr lang="lt-LT" sz="4000" dirty="0" err="1" smtClean="0"/>
              <a:t>kl</a:t>
            </a:r>
            <a:r>
              <a:rPr lang="lt-LT" sz="4000" dirty="0" smtClean="0"/>
              <a:t>.,  </a:t>
            </a:r>
            <a:r>
              <a:rPr lang="lt-LT" sz="4000" dirty="0" smtClean="0"/>
              <a:t>I </a:t>
            </a:r>
            <a:r>
              <a:rPr lang="lt-LT" sz="4000" dirty="0" smtClean="0"/>
              <a:t>ir metinio trimestrų  vidurkiai</a:t>
            </a:r>
            <a:endParaRPr lang="lt-LT" sz="4000" dirty="0"/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0005171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0072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5-8 </a:t>
            </a:r>
            <a:r>
              <a:rPr lang="lt-LT" dirty="0" err="1" smtClean="0"/>
              <a:t>kl</a:t>
            </a:r>
            <a:r>
              <a:rPr lang="lt-LT" dirty="0" smtClean="0"/>
              <a:t>. anglų kalbos pasiekimai pagal mokinių įvertinimų vidurkius</a:t>
            </a:r>
            <a:endParaRPr lang="lt-LT" dirty="0"/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74492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658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t-LT" dirty="0" smtClean="0"/>
              <a:t>5-8 </a:t>
            </a:r>
            <a:r>
              <a:rPr lang="lt-LT" dirty="0" err="1" smtClean="0"/>
              <a:t>kl</a:t>
            </a:r>
            <a:r>
              <a:rPr lang="lt-LT" dirty="0" smtClean="0"/>
              <a:t>. lietuvių kalbos pasiekimai</a:t>
            </a:r>
            <a:endParaRPr lang="lt-LT" dirty="0"/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38628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5362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5-8 </a:t>
            </a:r>
            <a:r>
              <a:rPr lang="lt-LT" dirty="0" err="1" smtClean="0"/>
              <a:t>kl</a:t>
            </a:r>
            <a:r>
              <a:rPr lang="lt-LT" dirty="0" smtClean="0"/>
              <a:t>. matematikos pasiekimai</a:t>
            </a:r>
            <a:endParaRPr lang="lt-LT" dirty="0"/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2133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timumas">
  <a:themeElements>
    <a:clrScheme name="Gretimumas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retimumas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1787</TotalTime>
  <Words>691</Words>
  <Application>Microsoft Office PowerPoint</Application>
  <PresentationFormat>Demonstracija ekrane (4:3)</PresentationFormat>
  <Paragraphs>228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Skaidrių pavadinimai</vt:lpstr>
      </vt:variant>
      <vt:variant>
        <vt:i4>23</vt:i4>
      </vt:variant>
    </vt:vector>
  </HeadingPairs>
  <TitlesOfParts>
    <vt:vector size="24" baseType="lpstr">
      <vt:lpstr>Gretimumas</vt:lpstr>
      <vt:lpstr>5-8, I-III klasių III-iojo ir metinio trimestro rezultatai</vt:lpstr>
      <vt:lpstr>DARBOTVARKĖ</vt:lpstr>
      <vt:lpstr>Mokinių skaičius III-ojo trimestro pabaigoje:</vt:lpstr>
      <vt:lpstr>Aukščiausiais įvertinimais III-ią ir metinį trimestrą baigę mokiniai</vt:lpstr>
      <vt:lpstr>5-8 klasių mokinių, III-jo ir metinio trimestrų  pasiekimai pagal lygmenis</vt:lpstr>
      <vt:lpstr>5-8 kl.,  I ir metinio trimestrų  vidurkiai</vt:lpstr>
      <vt:lpstr>5-8 kl. anglų kalbos pasiekimai pagal mokinių įvertinimų vidurkius</vt:lpstr>
      <vt:lpstr>5-8 kl. lietuvių kalbos pasiekimai</vt:lpstr>
      <vt:lpstr>5-8 kl. matematikos pasiekimai</vt:lpstr>
      <vt:lpstr>I-IIIg mokinių skaičius pagal pasiekimų lygmenis</vt:lpstr>
      <vt:lpstr>I-IIIg kl.,  I ir metinio trimestrų  vidurkiai</vt:lpstr>
      <vt:lpstr>I-IIIg kl. anglų kalbos pasiekimai pagal mokinių įvertinimų vidurkius</vt:lpstr>
      <vt:lpstr>I-IIIg kl. lietuvių kalbos pasiekimai</vt:lpstr>
      <vt:lpstr>I-IIIg  kl. matematikos pasiekimai</vt:lpstr>
      <vt:lpstr>NMPP 6 klasė</vt:lpstr>
      <vt:lpstr>NMPP  8 klasė</vt:lpstr>
      <vt:lpstr>Anglų ir rusų kalbų lygio nustatymo rezultatai</vt:lpstr>
      <vt:lpstr>PUPP rezultatai  Lietuvių kalba ir literatūra</vt:lpstr>
      <vt:lpstr>PUPP rezultatai  Matematika</vt:lpstr>
      <vt:lpstr>5-8 kl. PAŽANGUMAS</vt:lpstr>
      <vt:lpstr>I-III kl. PAŽANGUMAS</vt:lpstr>
      <vt:lpstr>5-8 kl. lankomumas</vt:lpstr>
      <vt:lpstr>I-IIIg kl. lankomumas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pristatymas</dc:title>
  <dc:creator>Žėrutė</dc:creator>
  <cp:lastModifiedBy>Žėrutė</cp:lastModifiedBy>
  <cp:revision>241</cp:revision>
  <cp:lastPrinted>2018-06-18T11:39:28Z</cp:lastPrinted>
  <dcterms:created xsi:type="dcterms:W3CDTF">2016-12-05T14:01:20Z</dcterms:created>
  <dcterms:modified xsi:type="dcterms:W3CDTF">2018-06-18T11:47:26Z</dcterms:modified>
</cp:coreProperties>
</file>