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theme/themeOverride8.xml" ContentType="application/vnd.openxmlformats-officedocument.themeOverr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49"/>
  </p:notesMasterIdLst>
  <p:handoutMasterIdLst>
    <p:handoutMasterId r:id="rId50"/>
  </p:handoutMasterIdLst>
  <p:sldIdLst>
    <p:sldId id="256" r:id="rId2"/>
    <p:sldId id="281" r:id="rId3"/>
    <p:sldId id="320" r:id="rId4"/>
    <p:sldId id="321" r:id="rId5"/>
    <p:sldId id="322" r:id="rId6"/>
    <p:sldId id="274" r:id="rId7"/>
    <p:sldId id="276" r:id="rId8"/>
    <p:sldId id="278" r:id="rId9"/>
    <p:sldId id="275" r:id="rId10"/>
    <p:sldId id="293" r:id="rId11"/>
    <p:sldId id="294" r:id="rId12"/>
    <p:sldId id="295" r:id="rId13"/>
    <p:sldId id="306" r:id="rId14"/>
    <p:sldId id="279" r:id="rId15"/>
    <p:sldId id="296" r:id="rId16"/>
    <p:sldId id="327" r:id="rId17"/>
    <p:sldId id="297" r:id="rId18"/>
    <p:sldId id="298" r:id="rId19"/>
    <p:sldId id="307" r:id="rId20"/>
    <p:sldId id="299" r:id="rId21"/>
    <p:sldId id="300" r:id="rId22"/>
    <p:sldId id="326" r:id="rId23"/>
    <p:sldId id="301" r:id="rId24"/>
    <p:sldId id="302" r:id="rId25"/>
    <p:sldId id="308" r:id="rId26"/>
    <p:sldId id="283" r:id="rId27"/>
    <p:sldId id="323" r:id="rId28"/>
    <p:sldId id="324" r:id="rId29"/>
    <p:sldId id="325" r:id="rId30"/>
    <p:sldId id="328" r:id="rId31"/>
    <p:sldId id="303" r:id="rId32"/>
    <p:sldId id="304" r:id="rId33"/>
    <p:sldId id="305" r:id="rId34"/>
    <p:sldId id="309" r:id="rId35"/>
    <p:sldId id="291" r:id="rId36"/>
    <p:sldId id="260" r:id="rId37"/>
    <p:sldId id="261" r:id="rId38"/>
    <p:sldId id="262" r:id="rId39"/>
    <p:sldId id="258" r:id="rId40"/>
    <p:sldId id="292" r:id="rId41"/>
    <p:sldId id="310" r:id="rId42"/>
    <p:sldId id="311" r:id="rId43"/>
    <p:sldId id="315" r:id="rId44"/>
    <p:sldId id="312" r:id="rId45"/>
    <p:sldId id="313" r:id="rId46"/>
    <p:sldId id="329" r:id="rId47"/>
    <p:sldId id="316" r:id="rId48"/>
  </p:sldIdLst>
  <p:sldSz cx="9144000" cy="6858000" type="screen4x3"/>
  <p:notesSz cx="6858000" cy="9947275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08" autoAdjust="0"/>
  </p:normalViewPr>
  <p:slideViewPr>
    <p:cSldViewPr>
      <p:cViewPr varScale="1">
        <p:scale>
          <a:sx n="76" d="100"/>
          <a:sy n="76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0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11.xlsx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4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5.xlsx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6.xlsx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7.xlsx"/><Relationship Id="rId1" Type="http://schemas.openxmlformats.org/officeDocument/2006/relationships/themeOverride" Target="../theme/themeOverride6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8.xlsx"/><Relationship Id="rId1" Type="http://schemas.openxmlformats.org/officeDocument/2006/relationships/themeOverride" Target="../theme/themeOverrid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darbalapis9.xlsx"/><Relationship Id="rId1" Type="http://schemas.openxmlformats.org/officeDocument/2006/relationships/themeOverride" Target="../theme/themeOverrid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Lapas1!$A$2:$B$2</c:f>
              <c:strCache>
                <c:ptCount val="1"/>
                <c:pt idx="0">
                  <c:v>I trimestras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Lapas1!$C$1:$J$1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Lapas1!$C$2:$J$2</c:f>
              <c:numCache>
                <c:formatCode>General</c:formatCode>
                <c:ptCount val="8"/>
                <c:pt idx="0">
                  <c:v>5</c:v>
                </c:pt>
                <c:pt idx="2">
                  <c:v>20</c:v>
                </c:pt>
                <c:pt idx="4">
                  <c:v>13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Lapas1!$A$3:$B$3</c:f>
              <c:strCache>
                <c:ptCount val="1"/>
                <c:pt idx="0">
                  <c:v>II trimestras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30326295585412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Lapas1!$C$1:$J$1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Lapas1!$C$3:$J$3</c:f>
              <c:numCache>
                <c:formatCode>General</c:formatCode>
                <c:ptCount val="8"/>
                <c:pt idx="0">
                  <c:v>6</c:v>
                </c:pt>
                <c:pt idx="2">
                  <c:v>15</c:v>
                </c:pt>
                <c:pt idx="4">
                  <c:v>15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2631808"/>
        <c:axId val="112633344"/>
      </c:barChart>
      <c:catAx>
        <c:axId val="112631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12633344"/>
        <c:crosses val="autoZero"/>
        <c:auto val="1"/>
        <c:lblAlgn val="ctr"/>
        <c:lblOffset val="100"/>
        <c:noMultiLvlLbl val="0"/>
      </c:catAx>
      <c:valAx>
        <c:axId val="11263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26318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Lapas2!$A$2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-3.6666666666666667E-2"/>
                  <c:y val="7.9365079365079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Lapas2!$B$1:$I$1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Lapas2!$B$2:$I$2</c:f>
              <c:numCache>
                <c:formatCode>General</c:formatCode>
                <c:ptCount val="8"/>
                <c:pt idx="0">
                  <c:v>2</c:v>
                </c:pt>
                <c:pt idx="2">
                  <c:v>6</c:v>
                </c:pt>
                <c:pt idx="4">
                  <c:v>29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Lapas2!$A$3</c:f>
              <c:strCache>
                <c:ptCount val="1"/>
                <c:pt idx="0">
                  <c:v>II trim.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2.546296296296296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Lapas2!$B$1:$I$1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Lapas2!$B$3:$I$3</c:f>
              <c:numCache>
                <c:formatCode>General</c:formatCode>
                <c:ptCount val="8"/>
                <c:pt idx="0">
                  <c:v>2</c:v>
                </c:pt>
                <c:pt idx="2">
                  <c:v>9</c:v>
                </c:pt>
                <c:pt idx="4">
                  <c:v>26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2635264"/>
        <c:axId val="192636800"/>
        <c:axId val="0"/>
      </c:bar3DChart>
      <c:catAx>
        <c:axId val="192635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92636800"/>
        <c:crosses val="autoZero"/>
        <c:auto val="1"/>
        <c:lblAlgn val="ctr"/>
        <c:lblOffset val="100"/>
        <c:noMultiLvlLbl val="0"/>
      </c:catAx>
      <c:valAx>
        <c:axId val="19263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26352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Lapas3!$B$1</c:f>
              <c:strCache>
                <c:ptCount val="1"/>
                <c:pt idx="0">
                  <c:v>I trim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Lapas3!$A$2:$A$13</c:f>
              <c:strCache>
                <c:ptCount val="12"/>
                <c:pt idx="0">
                  <c:v>1 klasė</c:v>
                </c:pt>
                <c:pt idx="1">
                  <c:v>2 klasė</c:v>
                </c:pt>
                <c:pt idx="2">
                  <c:v>3 klasė</c:v>
                </c:pt>
                <c:pt idx="3">
                  <c:v>4 klasė</c:v>
                </c:pt>
                <c:pt idx="4">
                  <c:v>5 klasė</c:v>
                </c:pt>
                <c:pt idx="5">
                  <c:v>6 klasė</c:v>
                </c:pt>
                <c:pt idx="6">
                  <c:v>7 klasė</c:v>
                </c:pt>
                <c:pt idx="7">
                  <c:v>8 klasė</c:v>
                </c:pt>
                <c:pt idx="8">
                  <c:v>I klasė</c:v>
                </c:pt>
                <c:pt idx="9">
                  <c:v>II klasė</c:v>
                </c:pt>
                <c:pt idx="10">
                  <c:v>III klasė</c:v>
                </c:pt>
                <c:pt idx="11">
                  <c:v>IV klasė</c:v>
                </c:pt>
              </c:strCache>
            </c:strRef>
          </c:cat>
          <c:val>
            <c:numRef>
              <c:f>Lapas3!$B$2:$B$13</c:f>
              <c:numCache>
                <c:formatCode>General</c:formatCode>
                <c:ptCount val="12"/>
                <c:pt idx="0">
                  <c:v>12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Lapas3!$C$1</c:f>
              <c:strCache>
                <c:ptCount val="1"/>
                <c:pt idx="0">
                  <c:v>II trim.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4.7153090400074045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11111111111108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312614259597806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Lapas3!$A$2:$A$13</c:f>
              <c:strCache>
                <c:ptCount val="12"/>
                <c:pt idx="0">
                  <c:v>1 klasė</c:v>
                </c:pt>
                <c:pt idx="1">
                  <c:v>2 klasė</c:v>
                </c:pt>
                <c:pt idx="2">
                  <c:v>3 klasė</c:v>
                </c:pt>
                <c:pt idx="3">
                  <c:v>4 klasė</c:v>
                </c:pt>
                <c:pt idx="4">
                  <c:v>5 klasė</c:v>
                </c:pt>
                <c:pt idx="5">
                  <c:v>6 klasė</c:v>
                </c:pt>
                <c:pt idx="6">
                  <c:v>7 klasė</c:v>
                </c:pt>
                <c:pt idx="7">
                  <c:v>8 klasė</c:v>
                </c:pt>
                <c:pt idx="8">
                  <c:v>I klasė</c:v>
                </c:pt>
                <c:pt idx="9">
                  <c:v>II klasė</c:v>
                </c:pt>
                <c:pt idx="10">
                  <c:v>III klasė</c:v>
                </c:pt>
                <c:pt idx="11">
                  <c:v>IV klasė</c:v>
                </c:pt>
              </c:strCache>
            </c:strRef>
          </c:cat>
          <c:val>
            <c:numRef>
              <c:f>Lapas3!$C$2:$C$13</c:f>
              <c:numCache>
                <c:formatCode>General</c:formatCode>
                <c:ptCount val="12"/>
                <c:pt idx="0">
                  <c:v>11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4</c:v>
                </c:pt>
                <c:pt idx="9">
                  <c:v>3</c:v>
                </c:pt>
                <c:pt idx="10">
                  <c:v>6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2760832"/>
        <c:axId val="192762624"/>
        <c:axId val="0"/>
      </c:bar3DChart>
      <c:catAx>
        <c:axId val="192760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92762624"/>
        <c:crosses val="autoZero"/>
        <c:auto val="1"/>
        <c:lblAlgn val="ctr"/>
        <c:lblOffset val="100"/>
        <c:noMultiLvlLbl val="0"/>
      </c:catAx>
      <c:valAx>
        <c:axId val="192762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276083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140096"/>
        <c:axId val="113141632"/>
      </c:barChart>
      <c:catAx>
        <c:axId val="113140096"/>
        <c:scaling>
          <c:orientation val="minMax"/>
        </c:scaling>
        <c:delete val="0"/>
        <c:axPos val="b"/>
        <c:majorTickMark val="out"/>
        <c:minorTickMark val="none"/>
        <c:tickLblPos val="nextTo"/>
        <c:crossAx val="113141632"/>
        <c:crosses val="autoZero"/>
        <c:auto val="1"/>
        <c:lblAlgn val="ctr"/>
        <c:lblOffset val="100"/>
        <c:noMultiLvlLbl val="0"/>
      </c:catAx>
      <c:valAx>
        <c:axId val="1131416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31400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Lapas1!$A$2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6666666666666666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Lapas1!$B$1:$G$1</c:f>
              <c:strCache>
                <c:ptCount val="5"/>
                <c:pt idx="0">
                  <c:v>Aukštesnysis</c:v>
                </c:pt>
                <c:pt idx="2">
                  <c:v>Pagrindinis</c:v>
                </c:pt>
                <c:pt idx="4">
                  <c:v>Patenkinmas</c:v>
                </c:pt>
              </c:strCache>
            </c:strRef>
          </c:cat>
          <c:val>
            <c:numRef>
              <c:f>Lapas1!$B$2:$G$2</c:f>
              <c:numCache>
                <c:formatCode>General</c:formatCode>
                <c:ptCount val="6"/>
                <c:pt idx="0">
                  <c:v>1</c:v>
                </c:pt>
                <c:pt idx="2">
                  <c:v>20</c:v>
                </c:pt>
                <c:pt idx="4">
                  <c:v>32</c:v>
                </c:pt>
              </c:numCache>
            </c:numRef>
          </c:val>
        </c:ser>
        <c:ser>
          <c:idx val="1"/>
          <c:order val="1"/>
          <c:tx>
            <c:strRef>
              <c:f>Lapas1!$A$3</c:f>
              <c:strCache>
                <c:ptCount val="1"/>
                <c:pt idx="0">
                  <c:v>II trim.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2.4999999999999949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0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Lapas1!$B$1:$G$1</c:f>
              <c:strCache>
                <c:ptCount val="5"/>
                <c:pt idx="0">
                  <c:v>Aukštesnysis</c:v>
                </c:pt>
                <c:pt idx="2">
                  <c:v>Pagrindinis</c:v>
                </c:pt>
                <c:pt idx="4">
                  <c:v>Patenkinmas</c:v>
                </c:pt>
              </c:strCache>
            </c:strRef>
          </c:cat>
          <c:val>
            <c:numRef>
              <c:f>Lapas1!$B$3:$G$3</c:f>
              <c:numCache>
                <c:formatCode>General</c:formatCode>
                <c:ptCount val="6"/>
                <c:pt idx="0">
                  <c:v>1</c:v>
                </c:pt>
                <c:pt idx="2">
                  <c:v>23</c:v>
                </c:pt>
                <c:pt idx="4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250880"/>
        <c:axId val="121624064"/>
        <c:axId val="0"/>
      </c:bar3DChart>
      <c:catAx>
        <c:axId val="1142508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21624064"/>
        <c:crosses val="autoZero"/>
        <c:auto val="1"/>
        <c:lblAlgn val="ctr"/>
        <c:lblOffset val="100"/>
        <c:noMultiLvlLbl val="0"/>
      </c:catAx>
      <c:valAx>
        <c:axId val="121624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42508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Lapas1!$A$2</c:f>
              <c:strCache>
                <c:ptCount val="1"/>
                <c:pt idx="0">
                  <c:v>Lietuvių k.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3.3222591362126283E-2"/>
                  <c:y val="9.7222222222222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8792912513842746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Lapas1!$B$1:$G$1</c:f>
              <c:strCache>
                <c:ptCount val="5"/>
                <c:pt idx="0">
                  <c:v>Aukštesnysis</c:v>
                </c:pt>
                <c:pt idx="2">
                  <c:v>Pagrindinis</c:v>
                </c:pt>
                <c:pt idx="4">
                  <c:v>Patenkinmas</c:v>
                </c:pt>
              </c:strCache>
            </c:strRef>
          </c:cat>
          <c:val>
            <c:numRef>
              <c:f>Lapas1!$B$2:$G$2</c:f>
              <c:numCache>
                <c:formatCode>General</c:formatCode>
                <c:ptCount val="6"/>
                <c:pt idx="0">
                  <c:v>11</c:v>
                </c:pt>
                <c:pt idx="2">
                  <c:v>26</c:v>
                </c:pt>
                <c:pt idx="4">
                  <c:v>16</c:v>
                </c:pt>
              </c:numCache>
            </c:numRef>
          </c:val>
        </c:ser>
        <c:ser>
          <c:idx val="1"/>
          <c:order val="1"/>
          <c:tx>
            <c:strRef>
              <c:f>Lapas1!$A$3</c:f>
              <c:strCache>
                <c:ptCount val="1"/>
                <c:pt idx="0">
                  <c:v>Anglų k.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644518272425249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9335548172757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Lapas1!$B$1:$G$1</c:f>
              <c:strCache>
                <c:ptCount val="5"/>
                <c:pt idx="0">
                  <c:v>Aukštesnysis</c:v>
                </c:pt>
                <c:pt idx="2">
                  <c:v>Pagrindinis</c:v>
                </c:pt>
                <c:pt idx="4">
                  <c:v>Patenkinmas</c:v>
                </c:pt>
              </c:strCache>
            </c:strRef>
          </c:cat>
          <c:val>
            <c:numRef>
              <c:f>Lapas1!$B$3:$G$3</c:f>
              <c:numCache>
                <c:formatCode>General</c:formatCode>
                <c:ptCount val="6"/>
                <c:pt idx="0">
                  <c:v>9</c:v>
                </c:pt>
                <c:pt idx="2">
                  <c:v>27</c:v>
                </c:pt>
                <c:pt idx="4">
                  <c:v>17</c:v>
                </c:pt>
              </c:numCache>
            </c:numRef>
          </c:val>
        </c:ser>
        <c:ser>
          <c:idx val="2"/>
          <c:order val="2"/>
          <c:tx>
            <c:strRef>
              <c:f>Lapas1!$A$4</c:f>
              <c:strCache>
                <c:ptCount val="1"/>
                <c:pt idx="0">
                  <c:v>Rusų k.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9335548172757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2148394241417496E-3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Lapas1!$B$1:$G$1</c:f>
              <c:strCache>
                <c:ptCount val="5"/>
                <c:pt idx="0">
                  <c:v>Aukštesnysis</c:v>
                </c:pt>
                <c:pt idx="2">
                  <c:v>Pagrindinis</c:v>
                </c:pt>
                <c:pt idx="4">
                  <c:v>Patenkinmas</c:v>
                </c:pt>
              </c:strCache>
            </c:strRef>
          </c:cat>
          <c:val>
            <c:numRef>
              <c:f>Lapas1!$B$4:$G$4</c:f>
              <c:numCache>
                <c:formatCode>General</c:formatCode>
                <c:ptCount val="6"/>
                <c:pt idx="0">
                  <c:v>12</c:v>
                </c:pt>
                <c:pt idx="2">
                  <c:v>32</c:v>
                </c:pt>
                <c:pt idx="4">
                  <c:v>9</c:v>
                </c:pt>
              </c:numCache>
            </c:numRef>
          </c:val>
        </c:ser>
        <c:ser>
          <c:idx val="3"/>
          <c:order val="3"/>
          <c:tx>
            <c:strRef>
              <c:f>Lapas1!$A$5</c:f>
              <c:strCache>
                <c:ptCount val="1"/>
                <c:pt idx="0">
                  <c:v>Matematika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578073089700997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2081949058693245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578073089701077E-2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Lapas1!$B$1:$G$1</c:f>
              <c:strCache>
                <c:ptCount val="5"/>
                <c:pt idx="0">
                  <c:v>Aukštesnysis</c:v>
                </c:pt>
                <c:pt idx="2">
                  <c:v>Pagrindinis</c:v>
                </c:pt>
                <c:pt idx="4">
                  <c:v>Patenkinmas</c:v>
                </c:pt>
              </c:strCache>
            </c:strRef>
          </c:cat>
          <c:val>
            <c:numRef>
              <c:f>Lapas1!$B$5:$G$5</c:f>
              <c:numCache>
                <c:formatCode>General</c:formatCode>
                <c:ptCount val="6"/>
                <c:pt idx="0">
                  <c:v>2</c:v>
                </c:pt>
                <c:pt idx="2">
                  <c:v>29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936896"/>
        <c:axId val="121959168"/>
        <c:axId val="0"/>
      </c:bar3DChart>
      <c:catAx>
        <c:axId val="121936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21959168"/>
        <c:crosses val="autoZero"/>
        <c:auto val="1"/>
        <c:lblAlgn val="ctr"/>
        <c:lblOffset val="100"/>
        <c:noMultiLvlLbl val="0"/>
      </c:catAx>
      <c:valAx>
        <c:axId val="121959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93689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Lapas2!$A$2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Lapas2!$B$1:$I$1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Lapas2!$B$2:$I$2</c:f>
              <c:numCache>
                <c:formatCode>General</c:formatCode>
                <c:ptCount val="8"/>
                <c:pt idx="0">
                  <c:v>0</c:v>
                </c:pt>
                <c:pt idx="2">
                  <c:v>11</c:v>
                </c:pt>
                <c:pt idx="4">
                  <c:v>30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Lapas2!$A$3</c:f>
              <c:strCache>
                <c:ptCount val="1"/>
                <c:pt idx="0">
                  <c:v>II trim.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2.546296296296296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Lapas2!$B$1:$I$1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Lapas2!$B$3:$I$3</c:f>
              <c:numCache>
                <c:formatCode>General</c:formatCode>
                <c:ptCount val="8"/>
                <c:pt idx="0">
                  <c:v>1</c:v>
                </c:pt>
                <c:pt idx="2">
                  <c:v>11</c:v>
                </c:pt>
                <c:pt idx="4">
                  <c:v>31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539584"/>
        <c:axId val="121541376"/>
        <c:axId val="0"/>
      </c:bar3DChart>
      <c:catAx>
        <c:axId val="121539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21541376"/>
        <c:crosses val="autoZero"/>
        <c:auto val="1"/>
        <c:lblAlgn val="ctr"/>
        <c:lblOffset val="100"/>
        <c:noMultiLvlLbl val="0"/>
      </c:catAx>
      <c:valAx>
        <c:axId val="121541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5395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Lapas1!$C$1</c:f>
              <c:strCache>
                <c:ptCount val="1"/>
                <c:pt idx="0">
                  <c:v>Aukštesnysis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lt-LT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Lapas1!$A$2:$B$10</c:f>
              <c:strCache>
                <c:ptCount val="4"/>
                <c:pt idx="0">
                  <c:v>Lietuvių k.</c:v>
                </c:pt>
                <c:pt idx="1">
                  <c:v>Anglų k.</c:v>
                </c:pt>
                <c:pt idx="2">
                  <c:v>Rusų k.</c:v>
                </c:pt>
                <c:pt idx="3">
                  <c:v>Matematika</c:v>
                </c:pt>
              </c:strCache>
            </c:strRef>
          </c:cat>
          <c:val>
            <c:numRef>
              <c:f>Lapas1!$C$2:$C$10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Lapas1!$D$1</c:f>
              <c:strCache>
                <c:ptCount val="1"/>
              </c:strCache>
            </c:strRef>
          </c:tx>
          <c:invertIfNegative val="0"/>
          <c:cat>
            <c:strRef>
              <c:f>Lapas1!$A$2:$B$10</c:f>
              <c:strCache>
                <c:ptCount val="4"/>
                <c:pt idx="0">
                  <c:v>Lietuvių k.</c:v>
                </c:pt>
                <c:pt idx="1">
                  <c:v>Anglų k.</c:v>
                </c:pt>
                <c:pt idx="2">
                  <c:v>Rusų k.</c:v>
                </c:pt>
                <c:pt idx="3">
                  <c:v>Matematika</c:v>
                </c:pt>
              </c:strCache>
            </c:strRef>
          </c:cat>
          <c:val>
            <c:numRef>
              <c:f>Lapas1!$D$2:$D$10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Lapas1!$E$1</c:f>
              <c:strCache>
                <c:ptCount val="1"/>
                <c:pt idx="0">
                  <c:v>Pagrindinis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lt-LT" smtClean="0"/>
                      <a:t>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Lapas1!$A$2:$B$10</c:f>
              <c:strCache>
                <c:ptCount val="4"/>
                <c:pt idx="0">
                  <c:v>Lietuvių k.</c:v>
                </c:pt>
                <c:pt idx="1">
                  <c:v>Anglų k.</c:v>
                </c:pt>
                <c:pt idx="2">
                  <c:v>Rusų k.</c:v>
                </c:pt>
                <c:pt idx="3">
                  <c:v>Matematika</c:v>
                </c:pt>
              </c:strCache>
            </c:strRef>
          </c:cat>
          <c:val>
            <c:numRef>
              <c:f>Lapas1!$E$2:$E$10</c:f>
              <c:numCache>
                <c:formatCode>General</c:formatCode>
                <c:ptCount val="4"/>
                <c:pt idx="0">
                  <c:v>25</c:v>
                </c:pt>
                <c:pt idx="1">
                  <c:v>21</c:v>
                </c:pt>
                <c:pt idx="2">
                  <c:v>18</c:v>
                </c:pt>
                <c:pt idx="3">
                  <c:v>11</c:v>
                </c:pt>
              </c:numCache>
            </c:numRef>
          </c:val>
        </c:ser>
        <c:ser>
          <c:idx val="3"/>
          <c:order val="3"/>
          <c:tx>
            <c:strRef>
              <c:f>Lapas1!$F$1</c:f>
              <c:strCache>
                <c:ptCount val="1"/>
              </c:strCache>
            </c:strRef>
          </c:tx>
          <c:invertIfNegative val="0"/>
          <c:cat>
            <c:strRef>
              <c:f>Lapas1!$A$2:$B$10</c:f>
              <c:strCache>
                <c:ptCount val="4"/>
                <c:pt idx="0">
                  <c:v>Lietuvių k.</c:v>
                </c:pt>
                <c:pt idx="1">
                  <c:v>Anglų k.</c:v>
                </c:pt>
                <c:pt idx="2">
                  <c:v>Rusų k.</c:v>
                </c:pt>
                <c:pt idx="3">
                  <c:v>Matematika</c:v>
                </c:pt>
              </c:strCache>
            </c:strRef>
          </c:cat>
          <c:val>
            <c:numRef>
              <c:f>Lapas1!$F$2:$F$10</c:f>
              <c:numCache>
                <c:formatCode>General</c:formatCode>
                <c:ptCount val="4"/>
              </c:numCache>
            </c:numRef>
          </c:val>
        </c:ser>
        <c:ser>
          <c:idx val="4"/>
          <c:order val="4"/>
          <c:tx>
            <c:strRef>
              <c:f>Lapas1!$G$1</c:f>
              <c:strCache>
                <c:ptCount val="1"/>
                <c:pt idx="0">
                  <c:v>Patenkinamas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Lapas1!$A$2:$B$10</c:f>
              <c:strCache>
                <c:ptCount val="4"/>
                <c:pt idx="0">
                  <c:v>Lietuvių k.</c:v>
                </c:pt>
                <c:pt idx="1">
                  <c:v>Anglų k.</c:v>
                </c:pt>
                <c:pt idx="2">
                  <c:v>Rusų k.</c:v>
                </c:pt>
                <c:pt idx="3">
                  <c:v>Matematika</c:v>
                </c:pt>
              </c:strCache>
            </c:strRef>
          </c:cat>
          <c:val>
            <c:numRef>
              <c:f>Lapas1!$G$2:$G$10</c:f>
              <c:numCache>
                <c:formatCode>General</c:formatCode>
                <c:ptCount val="4"/>
                <c:pt idx="0">
                  <c:v>15</c:v>
                </c:pt>
                <c:pt idx="1">
                  <c:v>21</c:v>
                </c:pt>
                <c:pt idx="2">
                  <c:v>21</c:v>
                </c:pt>
                <c:pt idx="3">
                  <c:v>28</c:v>
                </c:pt>
              </c:numCache>
            </c:numRef>
          </c:val>
        </c:ser>
        <c:ser>
          <c:idx val="5"/>
          <c:order val="5"/>
          <c:tx>
            <c:strRef>
              <c:f>Lapas1!$H$1</c:f>
              <c:strCache>
                <c:ptCount val="1"/>
              </c:strCache>
            </c:strRef>
          </c:tx>
          <c:invertIfNegative val="0"/>
          <c:cat>
            <c:strRef>
              <c:f>Lapas1!$A$2:$B$10</c:f>
              <c:strCache>
                <c:ptCount val="4"/>
                <c:pt idx="0">
                  <c:v>Lietuvių k.</c:v>
                </c:pt>
                <c:pt idx="1">
                  <c:v>Anglų k.</c:v>
                </c:pt>
                <c:pt idx="2">
                  <c:v>Rusų k.</c:v>
                </c:pt>
                <c:pt idx="3">
                  <c:v>Matematika</c:v>
                </c:pt>
              </c:strCache>
            </c:strRef>
          </c:cat>
          <c:val>
            <c:numRef>
              <c:f>Lapas1!$H$2:$H$10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610368"/>
        <c:axId val="139616256"/>
        <c:axId val="0"/>
      </c:bar3DChart>
      <c:catAx>
        <c:axId val="139610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39616256"/>
        <c:crosses val="autoZero"/>
        <c:auto val="1"/>
        <c:lblAlgn val="ctr"/>
        <c:lblOffset val="100"/>
        <c:noMultiLvlLbl val="0"/>
      </c:catAx>
      <c:valAx>
        <c:axId val="139616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9610368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/>
      <c:overlay val="0"/>
      <c:txPr>
        <a:bodyPr/>
        <a:lstStyle/>
        <a:p>
          <a:pPr>
            <a:defRPr sz="1400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Lapas1!$A$2:$B$2</c:f>
              <c:strCache>
                <c:ptCount val="1"/>
              </c:strCache>
            </c:strRef>
          </c:tx>
          <c:invertIfNegative val="0"/>
          <c:cat>
            <c:strRef>
              <c:f>Lapas1!$C$1:$J$1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Lapas1!$C$2:$J$2</c:f>
            </c:numRef>
          </c:val>
        </c:ser>
        <c:ser>
          <c:idx val="1"/>
          <c:order val="1"/>
          <c:tx>
            <c:strRef>
              <c:f>Lapas1!$A$3:$B$3</c:f>
              <c:strCache>
                <c:ptCount val="1"/>
              </c:strCache>
            </c:strRef>
          </c:tx>
          <c:invertIfNegative val="0"/>
          <c:cat>
            <c:strRef>
              <c:f>Lapas1!$C$1:$J$1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Lapas1!$C$3:$J$3</c:f>
            </c:numRef>
          </c:val>
        </c:ser>
        <c:ser>
          <c:idx val="2"/>
          <c:order val="2"/>
          <c:tx>
            <c:strRef>
              <c:f>Lapas1!$A$4:$B$4</c:f>
              <c:strCache>
                <c:ptCount val="1"/>
              </c:strCache>
            </c:strRef>
          </c:tx>
          <c:invertIfNegative val="0"/>
          <c:cat>
            <c:strRef>
              <c:f>Lapas1!$C$1:$J$1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Lapas1!$C$4:$J$4</c:f>
            </c:numRef>
          </c:val>
        </c:ser>
        <c:ser>
          <c:idx val="3"/>
          <c:order val="3"/>
          <c:tx>
            <c:strRef>
              <c:f>Lapas1!$A$5:$B$5</c:f>
              <c:strCache>
                <c:ptCount val="1"/>
              </c:strCache>
            </c:strRef>
          </c:tx>
          <c:invertIfNegative val="0"/>
          <c:cat>
            <c:strRef>
              <c:f>Lapas1!$C$1:$J$1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Lapas1!$C$5:$J$5</c:f>
            </c:numRef>
          </c:val>
        </c:ser>
        <c:ser>
          <c:idx val="4"/>
          <c:order val="4"/>
          <c:tx>
            <c:strRef>
              <c:f>Lapas1!$A$6:$B$6</c:f>
              <c:strCache>
                <c:ptCount val="1"/>
              </c:strCache>
            </c:strRef>
          </c:tx>
          <c:invertIfNegative val="0"/>
          <c:cat>
            <c:strRef>
              <c:f>Lapas1!$C$1:$J$1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Lapas1!$C$6:$J$6</c:f>
            </c:numRef>
          </c:val>
        </c:ser>
        <c:ser>
          <c:idx val="5"/>
          <c:order val="5"/>
          <c:tx>
            <c:strRef>
              <c:f>Lapas1!$A$7:$B$7</c:f>
              <c:strCache>
                <c:ptCount val="1"/>
                <c:pt idx="0">
                  <c:v>I trimestras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-3.3333333333333333E-2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Lapas1!$C$1:$J$1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Lapas1!$C$7:$J$7</c:f>
              <c:numCache>
                <c:formatCode>General</c:formatCode>
                <c:ptCount val="8"/>
                <c:pt idx="0">
                  <c:v>2</c:v>
                </c:pt>
                <c:pt idx="2">
                  <c:v>6</c:v>
                </c:pt>
                <c:pt idx="4">
                  <c:v>29</c:v>
                </c:pt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Lapas1!$A$8:$B$8</c:f>
              <c:strCache>
                <c:ptCount val="1"/>
                <c:pt idx="0">
                  <c:v>II trimestras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3.833333333333333E-2"/>
                  <c:y val="2.0502645502645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333333333333333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Lapas1!$C$1:$J$1</c:f>
              <c:strCache>
                <c:ptCount val="7"/>
                <c:pt idx="0">
                  <c:v>Aukštesnysis</c:v>
                </c:pt>
                <c:pt idx="2">
                  <c:v>Pagrindinis</c:v>
                </c:pt>
                <c:pt idx="4">
                  <c:v>Patenkinamas</c:v>
                </c:pt>
                <c:pt idx="6">
                  <c:v>Nepatenkinamas</c:v>
                </c:pt>
              </c:strCache>
            </c:strRef>
          </c:cat>
          <c:val>
            <c:numRef>
              <c:f>Lapas1!$C$8:$J$8</c:f>
              <c:numCache>
                <c:formatCode>General</c:formatCode>
                <c:ptCount val="8"/>
                <c:pt idx="0">
                  <c:v>2</c:v>
                </c:pt>
                <c:pt idx="2">
                  <c:v>9</c:v>
                </c:pt>
                <c:pt idx="4">
                  <c:v>26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2904576"/>
        <c:axId val="192918656"/>
        <c:axId val="0"/>
      </c:bar3DChart>
      <c:catAx>
        <c:axId val="192904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92918656"/>
        <c:crosses val="autoZero"/>
        <c:auto val="1"/>
        <c:lblAlgn val="ctr"/>
        <c:lblOffset val="100"/>
        <c:noMultiLvlLbl val="0"/>
      </c:catAx>
      <c:valAx>
        <c:axId val="192918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290457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Lapas1!$A$2:$B$2</c:f>
              <c:strCache>
                <c:ptCount val="1"/>
                <c:pt idx="0">
                  <c:v>I trimestras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Lapas1!$C$1:$H$1</c:f>
              <c:strCache>
                <c:ptCount val="5"/>
                <c:pt idx="0">
                  <c:v>Aukštesnysis </c:v>
                </c:pt>
                <c:pt idx="2">
                  <c:v>Pagrindinis</c:v>
                </c:pt>
                <c:pt idx="4">
                  <c:v>Patenkinamas</c:v>
                </c:pt>
              </c:strCache>
            </c:strRef>
          </c:cat>
          <c:val>
            <c:numRef>
              <c:f>Lapas1!$C$2:$H$2</c:f>
              <c:numCache>
                <c:formatCode>General</c:formatCode>
                <c:ptCount val="6"/>
                <c:pt idx="0">
                  <c:v>2</c:v>
                </c:pt>
                <c:pt idx="2">
                  <c:v>8</c:v>
                </c:pt>
                <c:pt idx="4">
                  <c:v>11</c:v>
                </c:pt>
              </c:numCache>
            </c:numRef>
          </c:val>
        </c:ser>
        <c:ser>
          <c:idx val="1"/>
          <c:order val="1"/>
          <c:tx>
            <c:strRef>
              <c:f>Lapas1!$A$3:$B$3</c:f>
              <c:strCache>
                <c:ptCount val="1"/>
                <c:pt idx="0">
                  <c:v>II trimestras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Lapas1!$C$1:$H$1</c:f>
              <c:strCache>
                <c:ptCount val="5"/>
                <c:pt idx="0">
                  <c:v>Aukštesnysis </c:v>
                </c:pt>
                <c:pt idx="2">
                  <c:v>Pagrindinis</c:v>
                </c:pt>
                <c:pt idx="4">
                  <c:v>Patenkinamas</c:v>
                </c:pt>
              </c:strCache>
            </c:strRef>
          </c:cat>
          <c:val>
            <c:numRef>
              <c:f>Lapas1!$C$3:$H$3</c:f>
              <c:numCache>
                <c:formatCode>General</c:formatCode>
                <c:ptCount val="6"/>
                <c:pt idx="0">
                  <c:v>0</c:v>
                </c:pt>
                <c:pt idx="2">
                  <c:v>10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025856"/>
        <c:axId val="188048128"/>
      </c:barChart>
      <c:catAx>
        <c:axId val="188025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88048128"/>
        <c:crosses val="autoZero"/>
        <c:auto val="1"/>
        <c:lblAlgn val="ctr"/>
        <c:lblOffset val="100"/>
        <c:noMultiLvlLbl val="0"/>
      </c:catAx>
      <c:valAx>
        <c:axId val="188048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80258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Lapas1!$A$2:$B$2</c:f>
              <c:strCache>
                <c:ptCount val="1"/>
                <c:pt idx="0">
                  <c:v>I trimestras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Lapas1!$C$1:$H$1</c:f>
              <c:strCache>
                <c:ptCount val="5"/>
                <c:pt idx="0">
                  <c:v>Aukštesnysis </c:v>
                </c:pt>
                <c:pt idx="2">
                  <c:v>Pagrindinis</c:v>
                </c:pt>
                <c:pt idx="4">
                  <c:v>Patenkinamas</c:v>
                </c:pt>
              </c:strCache>
            </c:strRef>
          </c:cat>
          <c:val>
            <c:numRef>
              <c:f>Lapas1!$C$2:$H$2</c:f>
              <c:numCache>
                <c:formatCode>General</c:formatCode>
                <c:ptCount val="6"/>
                <c:pt idx="0">
                  <c:v>0</c:v>
                </c:pt>
                <c:pt idx="2">
                  <c:v>4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Lapas1!$A$3:$B$3</c:f>
              <c:strCache>
                <c:ptCount val="1"/>
                <c:pt idx="0">
                  <c:v>II trimestras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Lapas1!$C$1:$H$1</c:f>
              <c:strCache>
                <c:ptCount val="5"/>
                <c:pt idx="0">
                  <c:v>Aukštesnysis </c:v>
                </c:pt>
                <c:pt idx="2">
                  <c:v>Pagrindinis</c:v>
                </c:pt>
                <c:pt idx="4">
                  <c:v>Patenkinamas</c:v>
                </c:pt>
              </c:strCache>
            </c:strRef>
          </c:cat>
          <c:val>
            <c:numRef>
              <c:f>Lapas1!$C$3:$H$3</c:f>
              <c:numCache>
                <c:formatCode>General</c:formatCode>
                <c:ptCount val="6"/>
                <c:pt idx="0">
                  <c:v>0</c:v>
                </c:pt>
                <c:pt idx="2">
                  <c:v>3</c:v>
                </c:pt>
                <c:pt idx="4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987520"/>
        <c:axId val="192989056"/>
      </c:barChart>
      <c:catAx>
        <c:axId val="192987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t-LT"/>
          </a:p>
        </c:txPr>
        <c:crossAx val="192989056"/>
        <c:crosses val="autoZero"/>
        <c:auto val="1"/>
        <c:lblAlgn val="ctr"/>
        <c:lblOffset val="100"/>
        <c:noMultiLvlLbl val="0"/>
      </c:catAx>
      <c:valAx>
        <c:axId val="192989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29875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t-LT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1260-1060-4226-98D1-6E9B790DF699}" type="datetimeFigureOut">
              <a:rPr lang="lt-LT" smtClean="0"/>
              <a:t>2018-03-20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AA31-0CDF-4473-9EE7-688BD7E5F3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102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0672E-A6ED-4130-BA60-C0623A8A0631}" type="datetimeFigureOut">
              <a:rPr lang="lt-LT" smtClean="0"/>
              <a:t>2018-03-20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800E-A66F-46D5-AF97-D9FBFEF4D5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891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F800E-A66F-46D5-AF97-D9FBFEF4D5A5}" type="slidenum">
              <a:rPr lang="lt-LT" smtClean="0"/>
              <a:t>47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9864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D8C8-C84F-4032-9A89-AEAF37ECB3FB}" type="datetime1">
              <a:rPr lang="lt-LT" smtClean="0"/>
              <a:t>2018-03-20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34-9976-4A88-B93F-7F4BB9D3F0D6}" type="datetime1">
              <a:rPr lang="lt-LT" smtClean="0"/>
              <a:t>2018-03-20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D01B-3639-40CC-B722-E329ACFE7D3E}" type="datetime1">
              <a:rPr lang="lt-LT" smtClean="0"/>
              <a:t>2018-03-20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FBCA-D0F1-4D50-B3FC-C5B437F900CB}" type="datetime1">
              <a:rPr lang="lt-LT" smtClean="0"/>
              <a:t>2018-03-20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6F9A6-3E96-476B-B7B1-841D433A98E1}" type="datetime1">
              <a:rPr lang="lt-LT" smtClean="0"/>
              <a:t>2018-03-20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D99-A49D-4637-BE81-2B16F20AA474}" type="datetime1">
              <a:rPr lang="lt-LT" smtClean="0"/>
              <a:t>2018-03-20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A439-B2E5-4FB7-A47A-F96158A6C614}" type="datetime1">
              <a:rPr lang="lt-LT" smtClean="0"/>
              <a:t>2018-03-20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9D8C-87C4-490B-AAD6-D0582C9169C6}" type="datetime1">
              <a:rPr lang="lt-LT" smtClean="0"/>
              <a:t>2018-03-20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58FC-AD99-4DA0-B126-B4C599BA73FA}" type="datetime1">
              <a:rPr lang="lt-LT" smtClean="0"/>
              <a:t>2018-03-20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8144-2D5E-480D-BB88-D53011242256}" type="datetime1">
              <a:rPr lang="lt-LT" smtClean="0"/>
              <a:t>2018-03-20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C0BE-F497-48B3-A2D5-5771A7A75F99}" type="datetime1">
              <a:rPr lang="lt-LT" smtClean="0"/>
              <a:t>2018-03-20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EED5EB-5C14-47BE-AA72-09C2F17F01FC}" type="datetime1">
              <a:rPr lang="lt-LT" smtClean="0"/>
              <a:t>2018-03-20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339752" y="421198"/>
            <a:ext cx="6250104" cy="2190105"/>
          </a:xfrm>
        </p:spPr>
        <p:txBody>
          <a:bodyPr/>
          <a:lstStyle/>
          <a:p>
            <a:pPr algn="ctr"/>
            <a:r>
              <a:rPr lang="lt-LT" dirty="0" smtClean="0"/>
              <a:t>II-</a:t>
            </a:r>
            <a:r>
              <a:rPr lang="lt-LT" dirty="0" err="1" smtClean="0"/>
              <a:t>ojo</a:t>
            </a:r>
            <a:r>
              <a:rPr lang="lt-LT" dirty="0" smtClean="0"/>
              <a:t> trimestro rezultatai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416824" cy="106680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/>
            <a:r>
              <a:rPr lang="lt-LT" sz="3200" b="1" dirty="0" smtClean="0"/>
              <a:t>Direktoriaus pavaduotoja ugdymui </a:t>
            </a:r>
          </a:p>
          <a:p>
            <a:pPr algn="ctr"/>
            <a:r>
              <a:rPr lang="lt-LT" sz="3200" b="1" dirty="0" smtClean="0"/>
              <a:t>Kristina Dilienė</a:t>
            </a:r>
          </a:p>
          <a:p>
            <a:pPr algn="ctr"/>
            <a:r>
              <a:rPr lang="lt-LT" sz="3200" b="1" dirty="0" smtClean="0"/>
              <a:t>2018-03-19</a:t>
            </a:r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2567568" cy="250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solidFill>
                  <a:schemeClr val="tx1"/>
                </a:solidFill>
              </a:rPr>
              <a:t>2</a:t>
            </a:r>
            <a:r>
              <a:rPr lang="lt-LT" dirty="0" smtClean="0">
                <a:solidFill>
                  <a:schemeClr val="tx1"/>
                </a:solidFill>
              </a:rPr>
              <a:t>- 4 klasių anglų kalbos pasiekimai (I/II trim.)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4000" dirty="0" smtClean="0"/>
              <a:t>Aukštesnįjį lygmenį pasiekė </a:t>
            </a:r>
            <a:r>
              <a:rPr lang="lt-LT" sz="4000" dirty="0" smtClean="0">
                <a:solidFill>
                  <a:srgbClr val="FF0000"/>
                </a:solidFill>
              </a:rPr>
              <a:t>5/3 </a:t>
            </a:r>
            <a:r>
              <a:rPr lang="lt-LT" sz="4000" dirty="0" smtClean="0"/>
              <a:t>mokiniai</a:t>
            </a:r>
          </a:p>
          <a:p>
            <a:r>
              <a:rPr lang="lt-LT" sz="4000" dirty="0" smtClean="0"/>
              <a:t>Pagrindinį lygmenį pasiekė 13/12</a:t>
            </a:r>
            <a:r>
              <a:rPr lang="lt-LT" sz="4000" dirty="0" smtClean="0">
                <a:solidFill>
                  <a:srgbClr val="FF0000"/>
                </a:solidFill>
              </a:rPr>
              <a:t> </a:t>
            </a:r>
            <a:r>
              <a:rPr lang="lt-LT" sz="4000" dirty="0" smtClean="0"/>
              <a:t>mokinių</a:t>
            </a:r>
          </a:p>
          <a:p>
            <a:r>
              <a:rPr lang="lt-LT" sz="4000" dirty="0" smtClean="0"/>
              <a:t>Patenkinamą lygmenį pasiekė 6/8 mokiniai</a:t>
            </a:r>
          </a:p>
        </p:txBody>
      </p:sp>
    </p:spTree>
    <p:extLst>
      <p:ext uri="{BB962C8B-B14F-4D97-AF65-F5344CB8AC3E}">
        <p14:creationId xmlns:p14="http://schemas.microsoft.com/office/powerpoint/2010/main" val="1919982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1-4 klasių lietuvių kalbos pasiekimai (I/II trim.)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>
                <a:solidFill>
                  <a:srgbClr val="00B050"/>
                </a:solidFill>
              </a:rPr>
              <a:t>7/7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19/15</a:t>
            </a:r>
            <a:r>
              <a:rPr lang="lt-LT" sz="3600" dirty="0" smtClean="0">
                <a:solidFill>
                  <a:srgbClr val="FF0000"/>
                </a:solidFill>
              </a:rPr>
              <a:t> </a:t>
            </a:r>
            <a:r>
              <a:rPr lang="lt-LT" sz="3600" dirty="0"/>
              <a:t>mokinių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11/14</a:t>
            </a:r>
            <a:r>
              <a:rPr lang="lt-LT" sz="3600" dirty="0" smtClean="0">
                <a:solidFill>
                  <a:srgbClr val="FF0000"/>
                </a:solidFill>
              </a:rPr>
              <a:t> </a:t>
            </a:r>
            <a:r>
              <a:rPr lang="lt-LT" sz="3600" dirty="0" smtClean="0"/>
              <a:t>mokinių</a:t>
            </a:r>
          </a:p>
          <a:p>
            <a:r>
              <a:rPr lang="lt-LT" sz="3600" dirty="0" smtClean="0"/>
              <a:t>Patenkinamo lygmens nepasiekė 0/1 mokinys</a:t>
            </a:r>
            <a:endParaRPr lang="lt-LT" sz="3600" dirty="0"/>
          </a:p>
          <a:p>
            <a:endParaRPr lang="lt-LT" sz="3600" dirty="0" smtClean="0"/>
          </a:p>
        </p:txBody>
      </p:sp>
    </p:spTree>
    <p:extLst>
      <p:ext uri="{BB962C8B-B14F-4D97-AF65-F5344CB8AC3E}">
        <p14:creationId xmlns:p14="http://schemas.microsoft.com/office/powerpoint/2010/main" val="778288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solidFill>
                  <a:schemeClr val="tx1"/>
                </a:solidFill>
              </a:rPr>
              <a:t>1-4 klasių </a:t>
            </a:r>
            <a:r>
              <a:rPr lang="lt-LT" dirty="0" smtClean="0">
                <a:solidFill>
                  <a:schemeClr val="tx1"/>
                </a:solidFill>
              </a:rPr>
              <a:t>matematikos pasiekimai (I/II trim.)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>
                <a:solidFill>
                  <a:srgbClr val="FF0000"/>
                </a:solidFill>
              </a:rPr>
              <a:t>11/9</a:t>
            </a:r>
            <a:r>
              <a:rPr lang="lt-LT" sz="3600" dirty="0" smtClean="0"/>
              <a:t> mokinių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17/17 </a:t>
            </a:r>
            <a:r>
              <a:rPr lang="lt-LT" sz="3600" dirty="0"/>
              <a:t>mokinių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9/10 mokiniai</a:t>
            </a:r>
          </a:p>
          <a:p>
            <a:r>
              <a:rPr lang="lt-LT" sz="3600" dirty="0" smtClean="0"/>
              <a:t>Patenkinamo lygmens nepasiekė 1 mokinys</a:t>
            </a:r>
            <a:endParaRPr lang="lt-LT" sz="3600" dirty="0"/>
          </a:p>
          <a:p>
            <a:endParaRPr lang="lt-LT" sz="3600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5239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Dalykų palyginimai pagal pasiekimus (1-4 </a:t>
            </a:r>
            <a:r>
              <a:rPr lang="lt-LT" dirty="0" err="1" smtClean="0">
                <a:solidFill>
                  <a:schemeClr val="tx1"/>
                </a:solidFill>
              </a:rPr>
              <a:t>kl</a:t>
            </a:r>
            <a:r>
              <a:rPr lang="lt-LT" dirty="0" smtClean="0">
                <a:solidFill>
                  <a:schemeClr val="tx1"/>
                </a:solidFill>
              </a:rPr>
              <a:t>.)</a:t>
            </a:r>
            <a:endParaRPr lang="lt-LT" dirty="0">
              <a:solidFill>
                <a:schemeClr val="tx1"/>
              </a:solidFill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851890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30350"/>
            <a:ext cx="6912768" cy="4562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984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3600" dirty="0">
                <a:solidFill>
                  <a:schemeClr val="tx1"/>
                </a:solidFill>
              </a:rPr>
              <a:t>I-</a:t>
            </a:r>
            <a:r>
              <a:rPr lang="lt-LT" sz="3600" dirty="0" err="1">
                <a:solidFill>
                  <a:schemeClr val="tx1"/>
                </a:solidFill>
              </a:rPr>
              <a:t>ojo</a:t>
            </a:r>
            <a:r>
              <a:rPr lang="lt-LT" sz="3600" dirty="0">
                <a:solidFill>
                  <a:schemeClr val="tx1"/>
                </a:solidFill>
              </a:rPr>
              <a:t> </a:t>
            </a:r>
            <a:r>
              <a:rPr lang="lt-LT" sz="3600" dirty="0" smtClean="0">
                <a:solidFill>
                  <a:schemeClr val="tx1"/>
                </a:solidFill>
              </a:rPr>
              <a:t> </a:t>
            </a:r>
            <a:r>
              <a:rPr lang="lt-LT" sz="3600" dirty="0">
                <a:solidFill>
                  <a:schemeClr val="tx1"/>
                </a:solidFill>
              </a:rPr>
              <a:t>ir </a:t>
            </a:r>
            <a:r>
              <a:rPr lang="lt-LT" sz="3600" dirty="0" smtClean="0">
                <a:solidFill>
                  <a:schemeClr val="tx1"/>
                </a:solidFill>
              </a:rPr>
              <a:t>II-</a:t>
            </a:r>
            <a:r>
              <a:rPr lang="lt-LT" sz="3600" dirty="0" err="1" smtClean="0">
                <a:solidFill>
                  <a:schemeClr val="tx1"/>
                </a:solidFill>
              </a:rPr>
              <a:t>ojo</a:t>
            </a:r>
            <a:r>
              <a:rPr lang="lt-LT" sz="3600" dirty="0" smtClean="0">
                <a:solidFill>
                  <a:schemeClr val="tx1"/>
                </a:solidFill>
              </a:rPr>
              <a:t> trimestrų 5-8 </a:t>
            </a:r>
            <a:r>
              <a:rPr lang="lt-LT" sz="3600" dirty="0" err="1">
                <a:solidFill>
                  <a:schemeClr val="tx1"/>
                </a:solidFill>
              </a:rPr>
              <a:t>kl</a:t>
            </a:r>
            <a:r>
              <a:rPr lang="lt-LT" sz="3600" dirty="0">
                <a:solidFill>
                  <a:schemeClr val="tx1"/>
                </a:solidFill>
              </a:rPr>
              <a:t>. mokinių pasiekimų pagal lygmenis palyginimas </a:t>
            </a: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07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5- 8 </a:t>
            </a:r>
            <a:r>
              <a:rPr lang="lt-LT" dirty="0">
                <a:solidFill>
                  <a:schemeClr val="tx1"/>
                </a:solidFill>
              </a:rPr>
              <a:t>klasių </a:t>
            </a:r>
            <a:r>
              <a:rPr lang="lt-LT" dirty="0" smtClean="0">
                <a:solidFill>
                  <a:schemeClr val="tx1"/>
                </a:solidFill>
              </a:rPr>
              <a:t>užsienio (anglų) kalbos </a:t>
            </a:r>
            <a:r>
              <a:rPr lang="lt-LT" dirty="0">
                <a:solidFill>
                  <a:schemeClr val="tx1"/>
                </a:solidFill>
              </a:rPr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9 mokiniai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27 mokiniai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17 mokiniai</a:t>
            </a:r>
          </a:p>
          <a:p>
            <a:endParaRPr lang="lt-LT" sz="36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70438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solidFill>
                  <a:schemeClr val="tx1"/>
                </a:solidFill>
              </a:rPr>
              <a:t>5- 8 klasių užsienio </a:t>
            </a:r>
            <a:r>
              <a:rPr lang="lt-LT" dirty="0" smtClean="0">
                <a:solidFill>
                  <a:schemeClr val="tx1"/>
                </a:solidFill>
              </a:rPr>
              <a:t>(rusų) </a:t>
            </a:r>
            <a:r>
              <a:rPr lang="lt-LT" dirty="0">
                <a:solidFill>
                  <a:schemeClr val="tx1"/>
                </a:solidFill>
              </a:rPr>
              <a:t>kalbos </a:t>
            </a:r>
            <a:r>
              <a:rPr lang="lt-LT" dirty="0" smtClean="0">
                <a:solidFill>
                  <a:schemeClr val="tx1"/>
                </a:solidFill>
              </a:rPr>
              <a:t>pasiekimai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A9A57C"/>
              </a:buClr>
            </a:pPr>
            <a:r>
              <a:rPr lang="lt-LT" sz="4000" dirty="0">
                <a:solidFill>
                  <a:srgbClr val="2F2B20"/>
                </a:solidFill>
              </a:rPr>
              <a:t>Aukštesnįjį lygmenį pasiekė </a:t>
            </a:r>
            <a:r>
              <a:rPr lang="lt-LT" sz="4000" dirty="0" smtClean="0"/>
              <a:t>12</a:t>
            </a:r>
            <a:r>
              <a:rPr lang="lt-LT" sz="4000" dirty="0" smtClean="0">
                <a:solidFill>
                  <a:srgbClr val="2F2B20"/>
                </a:solidFill>
              </a:rPr>
              <a:t> mokinių</a:t>
            </a:r>
            <a:endParaRPr lang="lt-LT" sz="4000" dirty="0">
              <a:solidFill>
                <a:srgbClr val="2F2B20"/>
              </a:solidFill>
            </a:endParaRPr>
          </a:p>
          <a:p>
            <a:pPr lvl="0">
              <a:buClr>
                <a:srgbClr val="A9A57C"/>
              </a:buClr>
            </a:pPr>
            <a:r>
              <a:rPr lang="lt-LT" sz="4000" dirty="0">
                <a:solidFill>
                  <a:srgbClr val="2F2B20"/>
                </a:solidFill>
              </a:rPr>
              <a:t>Pagrindinį lygmenį pasiekė </a:t>
            </a:r>
            <a:r>
              <a:rPr lang="lt-LT" sz="4000" dirty="0" smtClean="0">
                <a:solidFill>
                  <a:srgbClr val="2F2B20"/>
                </a:solidFill>
              </a:rPr>
              <a:t>32 </a:t>
            </a:r>
            <a:r>
              <a:rPr lang="lt-LT" sz="4000" dirty="0">
                <a:solidFill>
                  <a:srgbClr val="2F2B20"/>
                </a:solidFill>
              </a:rPr>
              <a:t>mokiniai</a:t>
            </a:r>
          </a:p>
          <a:p>
            <a:pPr lvl="0">
              <a:buClr>
                <a:srgbClr val="A9A57C"/>
              </a:buClr>
            </a:pPr>
            <a:r>
              <a:rPr lang="lt-LT" sz="4000" dirty="0">
                <a:solidFill>
                  <a:srgbClr val="2F2B20"/>
                </a:solidFill>
              </a:rPr>
              <a:t>Patenkinamą lygmenį pasiekė </a:t>
            </a:r>
            <a:r>
              <a:rPr lang="lt-LT" sz="4000" dirty="0" smtClean="0">
                <a:solidFill>
                  <a:srgbClr val="2F2B20"/>
                </a:solidFill>
              </a:rPr>
              <a:t>9 mokiniai</a:t>
            </a:r>
          </a:p>
          <a:p>
            <a:pPr lvl="0">
              <a:buClr>
                <a:srgbClr val="A9A57C"/>
              </a:buClr>
            </a:pPr>
            <a:endParaRPr lang="lt-LT" sz="3600" dirty="0">
              <a:solidFill>
                <a:srgbClr val="2F2B20"/>
              </a:solidFill>
            </a:endParaRPr>
          </a:p>
          <a:p>
            <a:pPr lvl="0">
              <a:buClr>
                <a:srgbClr val="A9A57C"/>
              </a:buClr>
            </a:pPr>
            <a:endParaRPr lang="lt-LT" dirty="0">
              <a:solidFill>
                <a:srgbClr val="2F2B2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251472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>
                <a:solidFill>
                  <a:schemeClr val="tx1"/>
                </a:solidFill>
              </a:rPr>
              <a:t>5- 8 </a:t>
            </a:r>
            <a:r>
              <a:rPr lang="lt-LT" dirty="0" smtClean="0">
                <a:solidFill>
                  <a:schemeClr val="tx1"/>
                </a:solidFill>
              </a:rPr>
              <a:t>lietuvių kalbos pasiekimai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>
                <a:solidFill>
                  <a:srgbClr val="00B050"/>
                </a:solidFill>
              </a:rPr>
              <a:t>8/11 </a:t>
            </a:r>
            <a:r>
              <a:rPr lang="lt-LT" sz="3600" dirty="0" smtClean="0"/>
              <a:t>mokinių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27/26 mokiniai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18/16 mokinių</a:t>
            </a:r>
            <a:endParaRPr lang="lt-LT" sz="3600" dirty="0"/>
          </a:p>
          <a:p>
            <a:endParaRPr lang="lt-LT" sz="3600" dirty="0" smtClean="0"/>
          </a:p>
        </p:txBody>
      </p:sp>
    </p:spTree>
    <p:extLst>
      <p:ext uri="{BB962C8B-B14F-4D97-AF65-F5344CB8AC3E}">
        <p14:creationId xmlns:p14="http://schemas.microsoft.com/office/powerpoint/2010/main" val="3913038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5-8 </a:t>
            </a:r>
            <a:r>
              <a:rPr lang="lt-LT" dirty="0">
                <a:solidFill>
                  <a:schemeClr val="tx1"/>
                </a:solidFill>
              </a:rPr>
              <a:t>klasių matematikos </a:t>
            </a:r>
            <a:r>
              <a:rPr lang="lt-LT" dirty="0" smtClean="0">
                <a:solidFill>
                  <a:schemeClr val="tx1"/>
                </a:solidFill>
              </a:rPr>
              <a:t>pasiekimai (I/II trim.)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</a:t>
            </a:r>
            <a:r>
              <a:rPr lang="lt-LT" sz="3600" dirty="0">
                <a:solidFill>
                  <a:srgbClr val="00B050"/>
                </a:solidFill>
              </a:rPr>
              <a:t> </a:t>
            </a:r>
            <a:r>
              <a:rPr lang="lt-LT" sz="3600" dirty="0" smtClean="0">
                <a:solidFill>
                  <a:srgbClr val="00B050"/>
                </a:solidFill>
              </a:rPr>
              <a:t>2/2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26/29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25/22 mokiniai</a:t>
            </a:r>
            <a:endParaRPr lang="lt-LT" sz="3600" dirty="0"/>
          </a:p>
          <a:p>
            <a:endParaRPr lang="lt-LT" sz="3600" dirty="0" smtClean="0"/>
          </a:p>
        </p:txBody>
      </p:sp>
    </p:spTree>
    <p:extLst>
      <p:ext uri="{BB962C8B-B14F-4D97-AF65-F5344CB8AC3E}">
        <p14:creationId xmlns:p14="http://schemas.microsoft.com/office/powerpoint/2010/main" val="3970112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Dalykų palyginimai pagal pasiekimus (5-8 </a:t>
            </a:r>
            <a:r>
              <a:rPr lang="lt-LT" dirty="0" err="1" smtClean="0">
                <a:solidFill>
                  <a:schemeClr val="tx1"/>
                </a:solidFill>
              </a:rPr>
              <a:t>kl</a:t>
            </a:r>
            <a:r>
              <a:rPr lang="lt-LT" dirty="0" smtClean="0">
                <a:solidFill>
                  <a:schemeClr val="tx1"/>
                </a:solidFill>
              </a:rPr>
              <a:t>.)</a:t>
            </a:r>
            <a:endParaRPr lang="lt-LT" dirty="0">
              <a:solidFill>
                <a:schemeClr val="tx1"/>
              </a:solidFill>
            </a:endParaRP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61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Mokinių skaičius II-</a:t>
            </a:r>
            <a:r>
              <a:rPr lang="lt-LT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ojo</a:t>
            </a:r>
            <a:r>
              <a:rPr lang="lt-LT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trimestro 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pabaigoje: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endParaRPr lang="lt-LT" sz="3600" b="1" dirty="0" smtClean="0"/>
          </a:p>
          <a:p>
            <a:pPr>
              <a:buFont typeface="Wingdings" pitchFamily="2" charset="2"/>
              <a:buNone/>
            </a:pPr>
            <a:r>
              <a:rPr lang="lt-LT" sz="3600" b="1" dirty="0" smtClean="0"/>
              <a:t>1-4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39 mok./buvo 41 mok.</a:t>
            </a:r>
          </a:p>
          <a:p>
            <a:pPr>
              <a:buFont typeface="Wingdings" pitchFamily="2" charset="2"/>
              <a:buNone/>
            </a:pPr>
            <a:r>
              <a:rPr lang="lt-LT" sz="3600" b="1" dirty="0" smtClean="0"/>
              <a:t>5-8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53 mokiniai</a:t>
            </a:r>
          </a:p>
          <a:p>
            <a:pPr>
              <a:buFont typeface="Wingdings" pitchFamily="2" charset="2"/>
              <a:buNone/>
            </a:pPr>
            <a:r>
              <a:rPr lang="lt-LT" sz="3600" b="1" dirty="0" smtClean="0"/>
              <a:t>I-II g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43 mok./buvo 42 mok.</a:t>
            </a:r>
          </a:p>
          <a:p>
            <a:pPr>
              <a:buFont typeface="Wingdings" pitchFamily="2" charset="2"/>
              <a:buNone/>
            </a:pPr>
            <a:r>
              <a:rPr lang="lt-LT" sz="3600" b="1" dirty="0" smtClean="0"/>
              <a:t>III-IV g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38 mokiniai</a:t>
            </a:r>
          </a:p>
          <a:p>
            <a:pPr algn="ctr">
              <a:buFont typeface="Wingdings" pitchFamily="2" charset="2"/>
              <a:buNone/>
            </a:pPr>
            <a:endParaRPr lang="lt-LT" sz="3600" b="1" dirty="0" smtClean="0"/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Iš viso gimnazijoje dabar mokosi – 173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mok</a:t>
            </a:r>
            <a:r>
              <a:rPr lang="lt-LT" sz="3600" b="1" dirty="0" err="1" smtClean="0"/>
              <a:t>iniai</a:t>
            </a:r>
            <a:r>
              <a:rPr lang="lt-LT" sz="3600" b="1" dirty="0" smtClean="0"/>
              <a:t>. I-</a:t>
            </a:r>
            <a:r>
              <a:rPr lang="lt-LT" sz="3600" b="1" dirty="0" err="1" smtClean="0"/>
              <a:t>ajame</a:t>
            </a:r>
            <a:r>
              <a:rPr lang="lt-LT" sz="3600" b="1" dirty="0" smtClean="0"/>
              <a:t> trimestre - 174 mokiniai.</a:t>
            </a:r>
            <a:endParaRPr lang="en-GB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8353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20000" cy="1143000"/>
          </a:xfrm>
        </p:spPr>
        <p:txBody>
          <a:bodyPr/>
          <a:lstStyle/>
          <a:p>
            <a:pPr algn="ctr"/>
            <a:r>
              <a:rPr lang="lt-LT" sz="3200" dirty="0">
                <a:solidFill>
                  <a:schemeClr val="tx1"/>
                </a:solidFill>
              </a:rPr>
              <a:t>I-</a:t>
            </a:r>
            <a:r>
              <a:rPr lang="lt-LT" sz="3200" dirty="0" err="1">
                <a:solidFill>
                  <a:schemeClr val="tx1"/>
                </a:solidFill>
              </a:rPr>
              <a:t>ojo</a:t>
            </a:r>
            <a:r>
              <a:rPr lang="lt-LT" sz="3200" dirty="0">
                <a:solidFill>
                  <a:schemeClr val="tx1"/>
                </a:solidFill>
              </a:rPr>
              <a:t> </a:t>
            </a:r>
            <a:r>
              <a:rPr lang="lt-LT" sz="3200" dirty="0" smtClean="0">
                <a:solidFill>
                  <a:schemeClr val="tx1"/>
                </a:solidFill>
              </a:rPr>
              <a:t> </a:t>
            </a:r>
            <a:r>
              <a:rPr lang="lt-LT" sz="3200" dirty="0">
                <a:solidFill>
                  <a:schemeClr val="tx1"/>
                </a:solidFill>
              </a:rPr>
              <a:t>ir </a:t>
            </a:r>
            <a:r>
              <a:rPr lang="lt-LT" sz="3200" dirty="0" smtClean="0">
                <a:solidFill>
                  <a:schemeClr val="tx1"/>
                </a:solidFill>
              </a:rPr>
              <a:t>II-</a:t>
            </a:r>
            <a:r>
              <a:rPr lang="lt-LT" sz="3200" dirty="0" err="1" smtClean="0">
                <a:solidFill>
                  <a:schemeClr val="tx1"/>
                </a:solidFill>
              </a:rPr>
              <a:t>ojo</a:t>
            </a:r>
            <a:r>
              <a:rPr lang="lt-LT" sz="3200" dirty="0" smtClean="0">
                <a:solidFill>
                  <a:schemeClr val="tx1"/>
                </a:solidFill>
              </a:rPr>
              <a:t> trimestrų I-II </a:t>
            </a:r>
            <a:r>
              <a:rPr lang="lt-LT" sz="3200" dirty="0" err="1">
                <a:solidFill>
                  <a:schemeClr val="tx1"/>
                </a:solidFill>
              </a:rPr>
              <a:t>kl</a:t>
            </a:r>
            <a:r>
              <a:rPr lang="lt-LT" sz="3200" dirty="0">
                <a:solidFill>
                  <a:schemeClr val="tx1"/>
                </a:solidFill>
              </a:rPr>
              <a:t>. mokinių pasiekimų pagal lygmenis palyginimas 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9568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I- II </a:t>
            </a:r>
            <a:r>
              <a:rPr lang="lt-LT" dirty="0">
                <a:solidFill>
                  <a:schemeClr val="tx1"/>
                </a:solidFill>
              </a:rPr>
              <a:t>klasių užsienio (</a:t>
            </a:r>
            <a:r>
              <a:rPr lang="lt-LT" dirty="0" smtClean="0">
                <a:solidFill>
                  <a:schemeClr val="tx1"/>
                </a:solidFill>
              </a:rPr>
              <a:t>anglų) kalbos </a:t>
            </a:r>
            <a:r>
              <a:rPr lang="lt-LT" dirty="0">
                <a:solidFill>
                  <a:schemeClr val="tx1"/>
                </a:solidFill>
              </a:rPr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1 mokinys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21 mokinys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21 mokinys</a:t>
            </a:r>
          </a:p>
          <a:p>
            <a:endParaRPr lang="lt-LT" sz="3600" dirty="0" smtClean="0"/>
          </a:p>
        </p:txBody>
      </p:sp>
    </p:spTree>
    <p:extLst>
      <p:ext uri="{BB962C8B-B14F-4D97-AF65-F5344CB8AC3E}">
        <p14:creationId xmlns:p14="http://schemas.microsoft.com/office/powerpoint/2010/main" val="1202819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solidFill>
                  <a:schemeClr val="tx1"/>
                </a:solidFill>
              </a:rPr>
              <a:t>I- II klasių </a:t>
            </a:r>
            <a:r>
              <a:rPr lang="lt-LT" dirty="0" smtClean="0">
                <a:solidFill>
                  <a:schemeClr val="tx1"/>
                </a:solidFill>
              </a:rPr>
              <a:t>užsienio (rusų) </a:t>
            </a:r>
            <a:r>
              <a:rPr lang="lt-LT" dirty="0">
                <a:solidFill>
                  <a:schemeClr val="tx1"/>
                </a:solidFill>
              </a:rPr>
              <a:t>kalbos 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9A57C"/>
              </a:buClr>
            </a:pPr>
            <a:r>
              <a:rPr lang="lt-LT" sz="3600" dirty="0">
                <a:solidFill>
                  <a:srgbClr val="2F2B20"/>
                </a:solidFill>
              </a:rPr>
              <a:t>Aukštesnįjį lygmenį pasiekė 4</a:t>
            </a:r>
            <a:r>
              <a:rPr lang="lt-LT" sz="3600" dirty="0" smtClean="0">
                <a:solidFill>
                  <a:srgbClr val="2F2B20"/>
                </a:solidFill>
              </a:rPr>
              <a:t> mokiniai</a:t>
            </a:r>
            <a:endParaRPr lang="lt-LT" sz="3600" dirty="0">
              <a:solidFill>
                <a:srgbClr val="2F2B20"/>
              </a:solidFill>
            </a:endParaRPr>
          </a:p>
          <a:p>
            <a:pPr lvl="0">
              <a:buClr>
                <a:srgbClr val="A9A57C"/>
              </a:buClr>
            </a:pPr>
            <a:r>
              <a:rPr lang="lt-LT" sz="3600" dirty="0">
                <a:solidFill>
                  <a:srgbClr val="2F2B20"/>
                </a:solidFill>
              </a:rPr>
              <a:t>Pagrindinį lygmenį pasiekė </a:t>
            </a:r>
            <a:r>
              <a:rPr lang="lt-LT" sz="3600" dirty="0" smtClean="0">
                <a:solidFill>
                  <a:srgbClr val="2F2B20"/>
                </a:solidFill>
              </a:rPr>
              <a:t>18 mokinių</a:t>
            </a:r>
            <a:endParaRPr lang="lt-LT" sz="3600" dirty="0">
              <a:solidFill>
                <a:srgbClr val="2F2B20"/>
              </a:solidFill>
            </a:endParaRPr>
          </a:p>
          <a:p>
            <a:pPr lvl="0">
              <a:buClr>
                <a:srgbClr val="A9A57C"/>
              </a:buClr>
            </a:pPr>
            <a:r>
              <a:rPr lang="lt-LT" sz="3600" dirty="0">
                <a:solidFill>
                  <a:srgbClr val="2F2B20"/>
                </a:solidFill>
              </a:rPr>
              <a:t>Patenkinamą lygmenį pasiekė 21 mokinys</a:t>
            </a:r>
          </a:p>
          <a:p>
            <a:pPr lvl="0">
              <a:buClr>
                <a:srgbClr val="A9A57C"/>
              </a:buClr>
            </a:pPr>
            <a:endParaRPr lang="lt-LT" sz="3600" dirty="0">
              <a:solidFill>
                <a:srgbClr val="2F2B2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22178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solidFill>
                  <a:schemeClr val="tx1"/>
                </a:solidFill>
              </a:rPr>
              <a:t>I- </a:t>
            </a:r>
            <a:r>
              <a:rPr lang="lt-LT" dirty="0" smtClean="0">
                <a:solidFill>
                  <a:schemeClr val="tx1"/>
                </a:solidFill>
              </a:rPr>
              <a:t>II </a:t>
            </a:r>
            <a:r>
              <a:rPr lang="lt-LT" dirty="0">
                <a:solidFill>
                  <a:schemeClr val="tx1"/>
                </a:solidFill>
              </a:rPr>
              <a:t>klasių </a:t>
            </a:r>
            <a:r>
              <a:rPr lang="lt-LT" dirty="0" smtClean="0">
                <a:solidFill>
                  <a:schemeClr val="tx1"/>
                </a:solidFill>
              </a:rPr>
              <a:t>lietuvių kalbos </a:t>
            </a:r>
            <a:r>
              <a:rPr lang="lt-LT" dirty="0">
                <a:solidFill>
                  <a:schemeClr val="tx1"/>
                </a:solidFill>
              </a:rPr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>
                <a:solidFill>
                  <a:srgbClr val="00B050"/>
                </a:solidFill>
              </a:rPr>
              <a:t>4/4</a:t>
            </a:r>
            <a:r>
              <a:rPr lang="lt-LT" sz="3600" dirty="0" smtClean="0"/>
              <a:t>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22/24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15/15 mokinių</a:t>
            </a:r>
            <a:endParaRPr lang="lt-LT" sz="3600" dirty="0"/>
          </a:p>
          <a:p>
            <a:endParaRPr lang="lt-LT" sz="3600" dirty="0" smtClean="0"/>
          </a:p>
        </p:txBody>
      </p:sp>
    </p:spTree>
    <p:extLst>
      <p:ext uri="{BB962C8B-B14F-4D97-AF65-F5344CB8AC3E}">
        <p14:creationId xmlns:p14="http://schemas.microsoft.com/office/powerpoint/2010/main" val="881610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solidFill>
                  <a:schemeClr val="tx1"/>
                </a:solidFill>
              </a:rPr>
              <a:t>I- </a:t>
            </a:r>
            <a:r>
              <a:rPr lang="lt-LT" dirty="0" smtClean="0">
                <a:solidFill>
                  <a:schemeClr val="tx1"/>
                </a:solidFill>
              </a:rPr>
              <a:t>II </a:t>
            </a:r>
            <a:r>
              <a:rPr lang="lt-LT" dirty="0">
                <a:solidFill>
                  <a:schemeClr val="tx1"/>
                </a:solidFill>
              </a:rPr>
              <a:t>klasių </a:t>
            </a:r>
            <a:r>
              <a:rPr lang="lt-LT" dirty="0" smtClean="0">
                <a:solidFill>
                  <a:schemeClr val="tx1"/>
                </a:solidFill>
              </a:rPr>
              <a:t>matematikos pasiekimai (I/II trim.)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>
                <a:solidFill>
                  <a:srgbClr val="00B050"/>
                </a:solidFill>
              </a:rPr>
              <a:t>1/4</a:t>
            </a:r>
            <a:r>
              <a:rPr lang="lt-LT" sz="3600" dirty="0" smtClean="0"/>
              <a:t> mokiniai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15/11 mokinių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26/28 mokiniai</a:t>
            </a:r>
          </a:p>
          <a:p>
            <a:endParaRPr lang="lt-LT" sz="36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37672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Dalykų pasiekimai pagal lygmenis (I-II </a:t>
            </a:r>
            <a:r>
              <a:rPr lang="lt-LT" dirty="0" err="1" smtClean="0">
                <a:solidFill>
                  <a:schemeClr val="tx1"/>
                </a:solidFill>
              </a:rPr>
              <a:t>kl</a:t>
            </a:r>
            <a:r>
              <a:rPr lang="lt-LT" dirty="0" smtClean="0">
                <a:solidFill>
                  <a:schemeClr val="tx1"/>
                </a:solidFill>
              </a:rPr>
              <a:t>.)</a:t>
            </a:r>
            <a:endParaRPr lang="lt-LT" dirty="0">
              <a:solidFill>
                <a:schemeClr val="tx1"/>
              </a:solidFill>
            </a:endParaRP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973467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3133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3600" dirty="0">
                <a:solidFill>
                  <a:schemeClr val="tx1"/>
                </a:solidFill>
              </a:rPr>
              <a:t>I-</a:t>
            </a:r>
            <a:r>
              <a:rPr lang="lt-LT" sz="3600" dirty="0" err="1">
                <a:solidFill>
                  <a:schemeClr val="tx1"/>
                </a:solidFill>
              </a:rPr>
              <a:t>ojo</a:t>
            </a:r>
            <a:r>
              <a:rPr lang="lt-LT" sz="3600" dirty="0">
                <a:solidFill>
                  <a:schemeClr val="tx1"/>
                </a:solidFill>
              </a:rPr>
              <a:t> </a:t>
            </a:r>
            <a:r>
              <a:rPr lang="lt-LT" sz="3600" dirty="0" smtClean="0">
                <a:solidFill>
                  <a:schemeClr val="tx1"/>
                </a:solidFill>
              </a:rPr>
              <a:t>ir II-</a:t>
            </a:r>
            <a:r>
              <a:rPr lang="lt-LT" sz="3600" dirty="0" err="1" smtClean="0">
                <a:solidFill>
                  <a:schemeClr val="tx1"/>
                </a:solidFill>
              </a:rPr>
              <a:t>ojo</a:t>
            </a:r>
            <a:r>
              <a:rPr lang="lt-LT" sz="3600" dirty="0" smtClean="0">
                <a:solidFill>
                  <a:schemeClr val="tx1"/>
                </a:solidFill>
              </a:rPr>
              <a:t> trimestrų III-IV </a:t>
            </a:r>
            <a:r>
              <a:rPr lang="lt-LT" sz="3600" dirty="0" err="1">
                <a:solidFill>
                  <a:schemeClr val="tx1"/>
                </a:solidFill>
              </a:rPr>
              <a:t>kl</a:t>
            </a:r>
            <a:r>
              <a:rPr lang="lt-LT" sz="3600" dirty="0">
                <a:solidFill>
                  <a:schemeClr val="tx1"/>
                </a:solidFill>
              </a:rPr>
              <a:t>. mokinių pasiekimų pagal lygmenis palyginimas </a:t>
            </a:r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086355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9638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3600" dirty="0" smtClean="0">
                <a:solidFill>
                  <a:schemeClr val="tx1"/>
                </a:solidFill>
              </a:rPr>
              <a:t>II klasės mokinių pasiekimai, išskyrus mokinius į pogrupius</a:t>
            </a:r>
            <a:br>
              <a:rPr lang="lt-LT" sz="3600" dirty="0" smtClean="0">
                <a:solidFill>
                  <a:schemeClr val="tx1"/>
                </a:solidFill>
              </a:rPr>
            </a:br>
            <a:r>
              <a:rPr lang="lt-LT" sz="3600" b="1" dirty="0" smtClean="0">
                <a:solidFill>
                  <a:schemeClr val="tx1"/>
                </a:solidFill>
              </a:rPr>
              <a:t>ANGLŲ KALBA</a:t>
            </a:r>
            <a:endParaRPr lang="lt-LT" sz="3600" b="1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1" dirty="0" smtClean="0"/>
              <a:t>Vidurkis 5,8/5,67</a:t>
            </a:r>
          </a:p>
          <a:p>
            <a:pPr marL="114300" indent="0">
              <a:buNone/>
            </a:pPr>
            <a:endParaRPr lang="lt-LT" dirty="0"/>
          </a:p>
        </p:txBody>
      </p:sp>
      <p:graphicFrame>
        <p:nvGraphicFramePr>
          <p:cNvPr id="5" name="Diagram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064999"/>
              </p:ext>
            </p:extLst>
          </p:nvPr>
        </p:nvGraphicFramePr>
        <p:xfrm>
          <a:off x="1187624" y="1916832"/>
          <a:ext cx="61926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1842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20000" cy="1143000"/>
          </a:xfrm>
        </p:spPr>
        <p:txBody>
          <a:bodyPr/>
          <a:lstStyle/>
          <a:p>
            <a:pPr algn="ctr"/>
            <a:r>
              <a:rPr lang="lt-LT" sz="3600" dirty="0" smtClean="0">
                <a:solidFill>
                  <a:schemeClr val="tx1"/>
                </a:solidFill>
              </a:rPr>
              <a:t>II </a:t>
            </a:r>
            <a:r>
              <a:rPr lang="lt-LT" sz="3600" dirty="0">
                <a:solidFill>
                  <a:schemeClr val="tx1"/>
                </a:solidFill>
              </a:rPr>
              <a:t>klasės mokinių </a:t>
            </a:r>
            <a:r>
              <a:rPr lang="lt-LT" sz="3600" dirty="0" smtClean="0">
                <a:solidFill>
                  <a:schemeClr val="tx1"/>
                </a:solidFill>
              </a:rPr>
              <a:t>pasiekimai, </a:t>
            </a:r>
            <a:r>
              <a:rPr lang="lt-LT" sz="3600" dirty="0">
                <a:solidFill>
                  <a:schemeClr val="tx1"/>
                </a:solidFill>
              </a:rPr>
              <a:t>išskyrus mokinius į pogrupius</a:t>
            </a:r>
            <a:br>
              <a:rPr lang="lt-LT" sz="3600" dirty="0">
                <a:solidFill>
                  <a:schemeClr val="tx1"/>
                </a:solidFill>
              </a:rPr>
            </a:br>
            <a:r>
              <a:rPr lang="lt-LT" sz="3600" b="1" dirty="0" smtClean="0">
                <a:solidFill>
                  <a:schemeClr val="tx1"/>
                </a:solidFill>
              </a:rPr>
              <a:t>MATEMATIKA (I pogrupis)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Vidurkis 5,65/5,48</a:t>
            </a:r>
          </a:p>
          <a:p>
            <a:endParaRPr lang="lt-L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535" y="2348880"/>
            <a:ext cx="6446793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157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3600" dirty="0">
                <a:solidFill>
                  <a:srgbClr val="2F2B20"/>
                </a:solidFill>
              </a:rPr>
              <a:t>II klasės mokinių pasiekimai, išskyrus mokinius į pogrupius</a:t>
            </a:r>
            <a:br>
              <a:rPr lang="lt-LT" sz="3600" dirty="0">
                <a:solidFill>
                  <a:srgbClr val="2F2B20"/>
                </a:solidFill>
              </a:rPr>
            </a:br>
            <a:r>
              <a:rPr lang="lt-LT" sz="3600" b="1" dirty="0" smtClean="0">
                <a:solidFill>
                  <a:srgbClr val="2F2B20"/>
                </a:solidFill>
              </a:rPr>
              <a:t>MATEMATIKA ( II pogrupis)</a:t>
            </a:r>
            <a:endParaRPr lang="lt-LT" dirty="0">
              <a:solidFill>
                <a:schemeClr val="tx1"/>
              </a:solidFill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29005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9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400" dirty="0" smtClean="0">
                <a:solidFill>
                  <a:schemeClr val="tx1"/>
                </a:solidFill>
              </a:rPr>
              <a:t>Mokiniai, II trimestrą baigę aukščiausiais vidurkiais (1-4 </a:t>
            </a:r>
            <a:r>
              <a:rPr lang="lt-LT" sz="4400" dirty="0" err="1" smtClean="0">
                <a:solidFill>
                  <a:schemeClr val="tx1"/>
                </a:solidFill>
              </a:rPr>
              <a:t>kl</a:t>
            </a:r>
            <a:r>
              <a:rPr lang="lt-LT" sz="4400" dirty="0" smtClean="0">
                <a:solidFill>
                  <a:schemeClr val="tx1"/>
                </a:solidFill>
              </a:rPr>
              <a:t>.)</a:t>
            </a:r>
            <a:endParaRPr lang="lt-LT" sz="4400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lt-LT" sz="3600" b="1" dirty="0" smtClean="0"/>
              <a:t>1 klasė</a:t>
            </a:r>
          </a:p>
          <a:p>
            <a:pPr marL="114300" indent="0" algn="ctr">
              <a:buNone/>
            </a:pPr>
            <a:r>
              <a:rPr lang="lt-LT" sz="2000" b="1" dirty="0" smtClean="0">
                <a:solidFill>
                  <a:srgbClr val="2F2B20"/>
                </a:solidFill>
              </a:rPr>
              <a:t>Navickaitė Adelė;</a:t>
            </a:r>
          </a:p>
          <a:p>
            <a:pPr marL="114300" indent="0" algn="ctr">
              <a:buNone/>
            </a:pPr>
            <a:r>
              <a:rPr lang="lt-LT" sz="2000" b="1" dirty="0" err="1" smtClean="0">
                <a:solidFill>
                  <a:srgbClr val="2F2B20"/>
                </a:solidFill>
                <a:ea typeface="Times New Roman"/>
                <a:cs typeface="Times New Roman"/>
              </a:rPr>
              <a:t>Kirdeikytė</a:t>
            </a:r>
            <a:r>
              <a:rPr lang="lt-LT" sz="2000" b="1" dirty="0" smtClean="0">
                <a:solidFill>
                  <a:srgbClr val="2F2B20"/>
                </a:solidFill>
                <a:ea typeface="Times New Roman"/>
                <a:cs typeface="Times New Roman"/>
              </a:rPr>
              <a:t> Miglė</a:t>
            </a:r>
            <a:r>
              <a:rPr lang="lt-LT" sz="2000" b="1" dirty="0">
                <a:solidFill>
                  <a:srgbClr val="2F2B20"/>
                </a:solidFill>
                <a:ea typeface="Times New Roman"/>
                <a:cs typeface="Times New Roman"/>
              </a:rPr>
              <a:t>;</a:t>
            </a:r>
            <a:endParaRPr lang="lt-LT" sz="2000" b="1" dirty="0" smtClean="0">
              <a:solidFill>
                <a:srgbClr val="2F2B20"/>
              </a:solidFill>
              <a:ea typeface="Times New Roman"/>
              <a:cs typeface="Times New Roman"/>
            </a:endParaRPr>
          </a:p>
          <a:p>
            <a:pPr marL="114300" indent="0" algn="ctr">
              <a:buNone/>
            </a:pPr>
            <a:r>
              <a:rPr lang="lt-LT" sz="2000" b="1" dirty="0" err="1" smtClean="0">
                <a:solidFill>
                  <a:srgbClr val="2F2B20"/>
                </a:solidFill>
                <a:ea typeface="Times New Roman"/>
                <a:cs typeface="Times New Roman"/>
              </a:rPr>
              <a:t>Ramoraitė</a:t>
            </a:r>
            <a:r>
              <a:rPr lang="lt-LT" sz="2000" b="1" dirty="0" smtClean="0">
                <a:solidFill>
                  <a:srgbClr val="2F2B20"/>
                </a:solidFill>
                <a:ea typeface="Times New Roman"/>
                <a:cs typeface="Times New Roman"/>
              </a:rPr>
              <a:t> Evelina</a:t>
            </a:r>
            <a:r>
              <a:rPr lang="lt-LT" sz="2000" b="1" dirty="0">
                <a:solidFill>
                  <a:srgbClr val="2F2B20"/>
                </a:solidFill>
                <a:ea typeface="Times New Roman"/>
                <a:cs typeface="Times New Roman"/>
              </a:rPr>
              <a:t>;</a:t>
            </a:r>
            <a:endParaRPr lang="lt-LT" sz="2000" b="1" dirty="0" smtClean="0">
              <a:solidFill>
                <a:srgbClr val="2F2B20"/>
              </a:solidFill>
              <a:ea typeface="Times New Roman"/>
              <a:cs typeface="Times New Roman"/>
            </a:endParaRPr>
          </a:p>
          <a:p>
            <a:pPr marL="114300" indent="0" algn="ctr">
              <a:buNone/>
            </a:pPr>
            <a:r>
              <a:rPr lang="lt-LT" sz="2000" b="1" dirty="0" err="1" smtClean="0">
                <a:solidFill>
                  <a:srgbClr val="2F2B20"/>
                </a:solidFill>
                <a:ea typeface="Times New Roman"/>
                <a:cs typeface="Times New Roman"/>
              </a:rPr>
              <a:t>Stukaitė</a:t>
            </a:r>
            <a:r>
              <a:rPr lang="lt-LT" sz="2000" b="1" dirty="0" smtClean="0">
                <a:solidFill>
                  <a:srgbClr val="2F2B20"/>
                </a:solidFill>
                <a:ea typeface="Times New Roman"/>
                <a:cs typeface="Times New Roman"/>
              </a:rPr>
              <a:t> Dovilė</a:t>
            </a:r>
            <a:r>
              <a:rPr lang="lt-LT" sz="2000" b="1" dirty="0">
                <a:solidFill>
                  <a:srgbClr val="2F2B20"/>
                </a:solidFill>
                <a:ea typeface="Times New Roman"/>
                <a:cs typeface="Times New Roman"/>
              </a:rPr>
              <a:t>;</a:t>
            </a:r>
            <a:endParaRPr lang="lt-LT" sz="2000" b="1" dirty="0" smtClean="0">
              <a:solidFill>
                <a:srgbClr val="2F2B20"/>
              </a:solidFill>
              <a:ea typeface="Times New Roman"/>
              <a:cs typeface="Times New Roman"/>
            </a:endParaRPr>
          </a:p>
          <a:p>
            <a:pPr marL="114300" indent="0" algn="ctr">
              <a:buNone/>
            </a:pPr>
            <a:r>
              <a:rPr lang="lt-LT" sz="2000" b="1" dirty="0" smtClean="0">
                <a:solidFill>
                  <a:srgbClr val="2F2B20"/>
                </a:solidFill>
                <a:ea typeface="Times New Roman"/>
                <a:cs typeface="Times New Roman"/>
              </a:rPr>
              <a:t>Vaišvilas Majus.</a:t>
            </a:r>
          </a:p>
          <a:p>
            <a:pPr marL="114300" indent="0" algn="ctr">
              <a:buNone/>
            </a:pPr>
            <a:r>
              <a:rPr lang="lt-LT" sz="3600" b="1" dirty="0" smtClean="0">
                <a:solidFill>
                  <a:srgbClr val="2F2B20"/>
                </a:solidFill>
                <a:ea typeface="Times New Roman"/>
                <a:cs typeface="Times New Roman"/>
              </a:rPr>
              <a:t>2 klasė</a:t>
            </a:r>
          </a:p>
          <a:p>
            <a:pPr marL="114300" indent="0" algn="ctr">
              <a:buNone/>
            </a:pPr>
            <a:r>
              <a:rPr lang="lt-LT" sz="2000" b="1" dirty="0" err="1" smtClean="0">
                <a:solidFill>
                  <a:srgbClr val="2F2B20"/>
                </a:solidFill>
                <a:ea typeface="Times New Roman"/>
                <a:cs typeface="Times New Roman"/>
              </a:rPr>
              <a:t>Baleišytė</a:t>
            </a:r>
            <a:r>
              <a:rPr lang="lt-LT" sz="2000" b="1" dirty="0" smtClean="0">
                <a:solidFill>
                  <a:srgbClr val="2F2B20"/>
                </a:solidFill>
                <a:ea typeface="Times New Roman"/>
                <a:cs typeface="Times New Roman"/>
              </a:rPr>
              <a:t> Goda;</a:t>
            </a:r>
            <a:endParaRPr lang="lt-LT" sz="2000" b="1" dirty="0">
              <a:solidFill>
                <a:srgbClr val="2F2B20"/>
              </a:solidFill>
              <a:ea typeface="Times New Roman"/>
              <a:cs typeface="Times New Roman"/>
            </a:endParaRPr>
          </a:p>
          <a:p>
            <a:pPr marL="114300" indent="0">
              <a:buNone/>
            </a:pPr>
            <a:endParaRPr lang="lt-LT" sz="3600" b="1" dirty="0" smtClean="0"/>
          </a:p>
          <a:p>
            <a:pPr marL="114300" indent="0">
              <a:buNone/>
            </a:pPr>
            <a:endParaRPr lang="lt-LT" sz="3600" b="1" dirty="0"/>
          </a:p>
        </p:txBody>
      </p:sp>
    </p:spTree>
    <p:extLst>
      <p:ext uri="{BB962C8B-B14F-4D97-AF65-F5344CB8AC3E}">
        <p14:creationId xmlns:p14="http://schemas.microsoft.com/office/powerpoint/2010/main" val="14176402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000" dirty="0" smtClean="0"/>
              <a:t>I-</a:t>
            </a:r>
            <a:r>
              <a:rPr lang="lt-LT" sz="4000" dirty="0" err="1" smtClean="0"/>
              <a:t>ojo</a:t>
            </a:r>
            <a:r>
              <a:rPr lang="lt-LT" sz="4000" dirty="0" smtClean="0"/>
              <a:t> ir II-</a:t>
            </a:r>
            <a:r>
              <a:rPr lang="lt-LT" sz="4000" dirty="0" err="1" smtClean="0"/>
              <a:t>ojo</a:t>
            </a:r>
            <a:r>
              <a:rPr lang="lt-LT" sz="4000" dirty="0" smtClean="0"/>
              <a:t> trimestrų III-IV </a:t>
            </a:r>
            <a:r>
              <a:rPr lang="lt-LT" sz="4000" dirty="0" err="1" smtClean="0"/>
              <a:t>kl</a:t>
            </a:r>
            <a:r>
              <a:rPr lang="lt-LT" sz="4000" dirty="0" smtClean="0"/>
              <a:t>. mokinių pasiekimų pagal lygmenis palyginimas</a:t>
            </a:r>
            <a:endParaRPr lang="lt-LT" sz="4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779078"/>
              </p:ext>
            </p:extLst>
          </p:nvPr>
        </p:nvGraphicFramePr>
        <p:xfrm>
          <a:off x="395536" y="1556792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412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III- IV </a:t>
            </a:r>
            <a:r>
              <a:rPr lang="lt-LT" dirty="0">
                <a:solidFill>
                  <a:schemeClr val="tx1"/>
                </a:solidFill>
              </a:rPr>
              <a:t>klasių užsienio (</a:t>
            </a:r>
            <a:r>
              <a:rPr lang="lt-LT" dirty="0" smtClean="0">
                <a:solidFill>
                  <a:schemeClr val="tx1"/>
                </a:solidFill>
              </a:rPr>
              <a:t>anglų) kalbos </a:t>
            </a:r>
            <a:r>
              <a:rPr lang="lt-LT" dirty="0">
                <a:solidFill>
                  <a:schemeClr val="tx1"/>
                </a:solidFill>
              </a:rPr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 </a:t>
            </a:r>
            <a:r>
              <a:rPr lang="lt-LT" sz="3600" dirty="0" smtClean="0">
                <a:solidFill>
                  <a:srgbClr val="00B050"/>
                </a:solidFill>
              </a:rPr>
              <a:t>3/6 </a:t>
            </a:r>
            <a:r>
              <a:rPr lang="lt-LT" sz="3600" dirty="0" smtClean="0"/>
              <a:t>mokiniai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 9/11</a:t>
            </a:r>
            <a:r>
              <a:rPr lang="lt-LT" sz="3600" dirty="0" smtClean="0">
                <a:solidFill>
                  <a:srgbClr val="00B050"/>
                </a:solidFill>
              </a:rPr>
              <a:t> </a:t>
            </a:r>
            <a:r>
              <a:rPr lang="lt-LT" sz="3600" dirty="0" smtClean="0"/>
              <a:t>mokinių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 26/21 mokinys</a:t>
            </a:r>
          </a:p>
          <a:p>
            <a:endParaRPr lang="lt-LT" sz="3600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844822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III- IV </a:t>
            </a:r>
            <a:r>
              <a:rPr lang="lt-LT" dirty="0">
                <a:solidFill>
                  <a:schemeClr val="tx1"/>
                </a:solidFill>
              </a:rPr>
              <a:t>klasių lietuvių kalbos </a:t>
            </a:r>
            <a:r>
              <a:rPr lang="lt-LT" dirty="0" smtClean="0">
                <a:solidFill>
                  <a:schemeClr val="tx1"/>
                </a:solidFill>
              </a:rPr>
              <a:t>pasiekimai (I/II trim.)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600" dirty="0"/>
              <a:t>Aukštesnįjį lygmenį pasiekė  </a:t>
            </a:r>
            <a:r>
              <a:rPr lang="lt-LT" sz="3600" dirty="0" smtClean="0">
                <a:solidFill>
                  <a:srgbClr val="00B050"/>
                </a:solidFill>
              </a:rPr>
              <a:t>2/2</a:t>
            </a:r>
            <a:r>
              <a:rPr lang="lt-LT" sz="3600" dirty="0" smtClean="0"/>
              <a:t>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 </a:t>
            </a:r>
            <a:r>
              <a:rPr lang="lt-LT" sz="3600" dirty="0" smtClean="0"/>
              <a:t>19/13 mokinių</a:t>
            </a:r>
            <a:endParaRPr lang="lt-LT" sz="3600" dirty="0"/>
          </a:p>
          <a:p>
            <a:r>
              <a:rPr lang="lt-LT" sz="3600" dirty="0"/>
              <a:t>Patenkinamą lygmenį pasiekė  </a:t>
            </a:r>
            <a:r>
              <a:rPr lang="lt-LT" sz="3600" dirty="0" smtClean="0"/>
              <a:t>16/23 mokiniai</a:t>
            </a:r>
          </a:p>
          <a:p>
            <a:r>
              <a:rPr lang="lt-LT" sz="3600" dirty="0" smtClean="0"/>
              <a:t>Patenkinamo lygmens nepasiekė 1/0 mokinys</a:t>
            </a:r>
          </a:p>
          <a:p>
            <a:pPr marL="114300" indent="0">
              <a:buNone/>
            </a:pPr>
            <a:endParaRPr lang="lt-LT" sz="3600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799228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>
                <a:solidFill>
                  <a:schemeClr val="tx1"/>
                </a:solidFill>
              </a:rPr>
              <a:t>III- </a:t>
            </a:r>
            <a:r>
              <a:rPr lang="lt-LT" dirty="0" smtClean="0">
                <a:solidFill>
                  <a:schemeClr val="tx1"/>
                </a:solidFill>
              </a:rPr>
              <a:t>IV </a:t>
            </a:r>
            <a:r>
              <a:rPr lang="lt-LT" dirty="0">
                <a:solidFill>
                  <a:schemeClr val="tx1"/>
                </a:solidFill>
              </a:rPr>
              <a:t>klasių </a:t>
            </a:r>
            <a:r>
              <a:rPr lang="lt-LT" dirty="0" smtClean="0">
                <a:solidFill>
                  <a:schemeClr val="tx1"/>
                </a:solidFill>
              </a:rPr>
              <a:t>matematikos  pasiekimai (I/II trim.)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200" dirty="0"/>
              <a:t>Aukštesnįjį lygmenį pasiekė  </a:t>
            </a:r>
            <a:r>
              <a:rPr lang="lt-LT" sz="3200" dirty="0" smtClean="0"/>
              <a:t>2/2 </a:t>
            </a:r>
            <a:r>
              <a:rPr lang="lt-LT" sz="3200" dirty="0"/>
              <a:t>mokiniai</a:t>
            </a:r>
          </a:p>
          <a:p>
            <a:r>
              <a:rPr lang="lt-LT" sz="3200" dirty="0"/>
              <a:t>Pagrindinį lygmenį pasiekė  </a:t>
            </a:r>
            <a:r>
              <a:rPr lang="lt-LT" sz="3200" dirty="0" smtClean="0"/>
              <a:t>10/16 </a:t>
            </a:r>
            <a:r>
              <a:rPr lang="lt-LT" sz="3200" dirty="0"/>
              <a:t>mokinių</a:t>
            </a:r>
          </a:p>
          <a:p>
            <a:r>
              <a:rPr lang="lt-LT" sz="3200" dirty="0"/>
              <a:t>Patenkinamą lygmenį pasiekė  </a:t>
            </a:r>
            <a:r>
              <a:rPr lang="lt-LT" sz="3200" dirty="0" smtClean="0"/>
              <a:t>25/19 mokinių</a:t>
            </a:r>
            <a:endParaRPr lang="lt-LT" sz="3200" dirty="0"/>
          </a:p>
          <a:p>
            <a:r>
              <a:rPr lang="lt-LT" sz="3200" dirty="0" smtClean="0"/>
              <a:t>Patenkinamo lygmens nepasiekė 1/1 mokinys</a:t>
            </a:r>
          </a:p>
          <a:p>
            <a:endParaRPr lang="lt-LT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2809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Dalykų pasiekimai pagal lygmenis (III-IV </a:t>
            </a:r>
            <a:r>
              <a:rPr lang="lt-LT" dirty="0" err="1" smtClean="0">
                <a:solidFill>
                  <a:schemeClr val="tx1"/>
                </a:solidFill>
              </a:rPr>
              <a:t>kl</a:t>
            </a:r>
            <a:r>
              <a:rPr lang="lt-LT" dirty="0" smtClean="0">
                <a:solidFill>
                  <a:schemeClr val="tx1"/>
                </a:solidFill>
              </a:rPr>
              <a:t>.)</a:t>
            </a:r>
            <a:endParaRPr lang="lt-LT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33" y="1700808"/>
            <a:ext cx="6614733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68209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58899"/>
          </a:xfrm>
        </p:spPr>
        <p:txBody>
          <a:bodyPr>
            <a:noAutofit/>
          </a:bodyPr>
          <a:lstStyle/>
          <a:p>
            <a:pPr algn="ctr"/>
            <a:r>
              <a:rPr lang="lt-LT" sz="2800" dirty="0" smtClean="0">
                <a:solidFill>
                  <a:schemeClr val="tx1"/>
                </a:solidFill>
                <a:latin typeface="Calibri (Antraštės)"/>
              </a:rPr>
              <a:t>I-</a:t>
            </a:r>
            <a:r>
              <a:rPr lang="lt-LT" sz="2800" dirty="0" err="1" smtClean="0">
                <a:solidFill>
                  <a:schemeClr val="tx1"/>
                </a:solidFill>
                <a:latin typeface="Calibri (Antraštės)"/>
              </a:rPr>
              <a:t>ojo</a:t>
            </a:r>
            <a:r>
              <a:rPr lang="lt-LT" sz="2800" dirty="0" smtClean="0">
                <a:solidFill>
                  <a:schemeClr val="tx1"/>
                </a:solidFill>
                <a:latin typeface="Calibri (Antraštės)"/>
              </a:rPr>
              <a:t> ir II-</a:t>
            </a:r>
            <a:r>
              <a:rPr lang="lt-LT" sz="2800" dirty="0" err="1" smtClean="0">
                <a:solidFill>
                  <a:schemeClr val="tx1"/>
                </a:solidFill>
                <a:latin typeface="Calibri (Antraštės)"/>
              </a:rPr>
              <a:t>ojo</a:t>
            </a:r>
            <a:r>
              <a:rPr lang="lt-LT" sz="2800" dirty="0" smtClean="0">
                <a:solidFill>
                  <a:schemeClr val="tx1"/>
                </a:solidFill>
                <a:latin typeface="Calibri (Antraštės)"/>
              </a:rPr>
              <a:t> trimestro klasių pažangumas</a:t>
            </a:r>
            <a:endParaRPr lang="lt-LT" sz="4000" dirty="0" smtClean="0">
              <a:solidFill>
                <a:schemeClr val="tx1"/>
              </a:solidFill>
              <a:latin typeface="Calibri (Antraštės)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815921"/>
              </p:ext>
            </p:extLst>
          </p:nvPr>
        </p:nvGraphicFramePr>
        <p:xfrm>
          <a:off x="395536" y="692696"/>
          <a:ext cx="7704856" cy="583264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852428"/>
                <a:gridCol w="3852428"/>
              </a:tblGrid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Klasė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I/II trimestras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100/92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100/100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100/100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100/100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100/100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100/100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100/100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100/100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95,45/100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IIg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100/100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IIIg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95/100 </a:t>
                      </a:r>
                      <a:r>
                        <a:rPr kumimoji="0" lang="lt-L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proc</a:t>
                      </a: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IVg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100/94,44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Vidutinis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kl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pažangumas: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99,20/98,87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6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20000" cy="1143000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M</a:t>
            </a:r>
            <a:r>
              <a:rPr lang="lt-LT" sz="3200" dirty="0" err="1" smtClean="0">
                <a:solidFill>
                  <a:schemeClr val="tx1"/>
                </a:solidFill>
              </a:rPr>
              <a:t>okinių</a:t>
            </a:r>
            <a:r>
              <a:rPr lang="en-GB" sz="3200" dirty="0" smtClean="0">
                <a:solidFill>
                  <a:schemeClr val="tx1"/>
                </a:solidFill>
              </a:rPr>
              <a:t> sk. </a:t>
            </a:r>
            <a:r>
              <a:rPr lang="lt-LT" sz="3200" dirty="0" smtClean="0">
                <a:solidFill>
                  <a:schemeClr val="tx1"/>
                </a:solidFill>
              </a:rPr>
              <a:t>k</a:t>
            </a:r>
            <a:r>
              <a:rPr lang="en-GB" sz="3200" dirty="0" err="1" smtClean="0">
                <a:solidFill>
                  <a:schemeClr val="tx1"/>
                </a:solidFill>
              </a:rPr>
              <a:t>las</a:t>
            </a:r>
            <a:r>
              <a:rPr lang="lt-LT" sz="3200" dirty="0" smtClean="0">
                <a:solidFill>
                  <a:schemeClr val="tx1"/>
                </a:solidFill>
              </a:rPr>
              <a:t>ė</a:t>
            </a:r>
            <a:r>
              <a:rPr lang="lt-LT" sz="3200" dirty="0">
                <a:solidFill>
                  <a:schemeClr val="tx1"/>
                </a:solidFill>
              </a:rPr>
              <a:t>s</a:t>
            </a:r>
            <a:r>
              <a:rPr lang="en-GB" sz="3200" dirty="0" smtClean="0">
                <a:solidFill>
                  <a:schemeClr val="tx1"/>
                </a:solidFill>
              </a:rPr>
              <a:t>e, </a:t>
            </a:r>
            <a:r>
              <a:rPr lang="en-GB" sz="3200" dirty="0" err="1" smtClean="0">
                <a:solidFill>
                  <a:schemeClr val="tx1"/>
                </a:solidFill>
              </a:rPr>
              <a:t>ku</a:t>
            </a:r>
            <a:r>
              <a:rPr lang="lt-LT" sz="3200" dirty="0" err="1" smtClean="0">
                <a:solidFill>
                  <a:schemeClr val="tx1"/>
                </a:solidFill>
              </a:rPr>
              <a:t>rie</a:t>
            </a:r>
            <a:r>
              <a:rPr lang="lt-LT" sz="3200" dirty="0" smtClean="0">
                <a:solidFill>
                  <a:schemeClr val="tx1"/>
                </a:solidFill>
              </a:rPr>
              <a:t> mokosi pagrindiniu ir  aukštesniuoju </a:t>
            </a:r>
            <a:r>
              <a:rPr lang="lt-LT" sz="3200" dirty="0" smtClean="0">
                <a:solidFill>
                  <a:schemeClr val="tx1"/>
                </a:solidFill>
              </a:rPr>
              <a:t>lygmeniu (pradinėse </a:t>
            </a:r>
            <a:r>
              <a:rPr lang="lt-LT" sz="3200" dirty="0" err="1" smtClean="0">
                <a:solidFill>
                  <a:schemeClr val="tx1"/>
                </a:solidFill>
              </a:rPr>
              <a:t>kl</a:t>
            </a:r>
            <a:r>
              <a:rPr lang="lt-LT" sz="3200" dirty="0" smtClean="0">
                <a:solidFill>
                  <a:schemeClr val="tx1"/>
                </a:solidFill>
              </a:rPr>
              <a:t>. ir 5-IV </a:t>
            </a:r>
            <a:r>
              <a:rPr lang="lt-LT" sz="3200" dirty="0" err="1" smtClean="0">
                <a:solidFill>
                  <a:schemeClr val="tx1"/>
                </a:solidFill>
              </a:rPr>
              <a:t>kl</a:t>
            </a:r>
            <a:r>
              <a:rPr lang="lt-LT" sz="3200" dirty="0" smtClean="0">
                <a:solidFill>
                  <a:schemeClr val="tx1"/>
                </a:solidFill>
              </a:rPr>
              <a:t>. besimokančių 8-10)</a:t>
            </a:r>
            <a:endParaRPr lang="lt-LT" sz="3200" dirty="0">
              <a:solidFill>
                <a:schemeClr val="tx1"/>
              </a:solidFill>
            </a:endParaRPr>
          </a:p>
        </p:txBody>
      </p:sp>
      <p:sp>
        <p:nvSpPr>
          <p:cNvPr id="4" name="7 kampų žvaigždė 3"/>
          <p:cNvSpPr/>
          <p:nvPr/>
        </p:nvSpPr>
        <p:spPr>
          <a:xfrm>
            <a:off x="5870376" y="1988840"/>
            <a:ext cx="430932" cy="437778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graphicFrame>
        <p:nvGraphicFramePr>
          <p:cNvPr id="7" name="Turinio vietos rezervavimo ženklas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7762124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9212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Klasių pasiskirstymai pagal vidurkius (I trim./II trim.)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200" dirty="0">
                <a:solidFill>
                  <a:srgbClr val="FF0000"/>
                </a:solidFill>
              </a:rPr>
              <a:t>5</a:t>
            </a:r>
            <a:r>
              <a:rPr lang="lt-LT" sz="3200" dirty="0" smtClean="0">
                <a:solidFill>
                  <a:srgbClr val="FF0000"/>
                </a:solidFill>
              </a:rPr>
              <a:t> </a:t>
            </a:r>
            <a:r>
              <a:rPr lang="lt-LT" sz="3200" dirty="0" err="1" smtClean="0">
                <a:solidFill>
                  <a:srgbClr val="FF0000"/>
                </a:solidFill>
              </a:rPr>
              <a:t>kl</a:t>
            </a:r>
            <a:r>
              <a:rPr lang="lt-LT" sz="3200" dirty="0" smtClean="0">
                <a:solidFill>
                  <a:srgbClr val="FF0000"/>
                </a:solidFill>
              </a:rPr>
              <a:t>. – vidurkis 8,08/8,01 </a:t>
            </a:r>
          </a:p>
          <a:p>
            <a:r>
              <a:rPr lang="lt-LT" sz="3200" dirty="0">
                <a:solidFill>
                  <a:srgbClr val="FF0000"/>
                </a:solidFill>
              </a:rPr>
              <a:t>6 </a:t>
            </a:r>
            <a:r>
              <a:rPr lang="lt-LT" sz="3200" dirty="0" err="1">
                <a:solidFill>
                  <a:srgbClr val="FF0000"/>
                </a:solidFill>
              </a:rPr>
              <a:t>kl</a:t>
            </a:r>
            <a:r>
              <a:rPr lang="lt-LT" sz="3200" dirty="0">
                <a:solidFill>
                  <a:srgbClr val="FF0000"/>
                </a:solidFill>
              </a:rPr>
              <a:t>. – vidurkis 7,30/7,12</a:t>
            </a:r>
          </a:p>
          <a:p>
            <a:r>
              <a:rPr lang="lt-LT" sz="3200" dirty="0">
                <a:solidFill>
                  <a:srgbClr val="00B050"/>
                </a:solidFill>
              </a:rPr>
              <a:t>7 </a:t>
            </a:r>
            <a:r>
              <a:rPr lang="lt-LT" sz="3200" dirty="0" err="1">
                <a:solidFill>
                  <a:srgbClr val="00B050"/>
                </a:solidFill>
              </a:rPr>
              <a:t>kl</a:t>
            </a:r>
            <a:r>
              <a:rPr lang="lt-LT" sz="3200" dirty="0">
                <a:solidFill>
                  <a:srgbClr val="00B050"/>
                </a:solidFill>
              </a:rPr>
              <a:t>. – vidurkis </a:t>
            </a:r>
            <a:r>
              <a:rPr lang="lt-LT" sz="3200" dirty="0" smtClean="0">
                <a:solidFill>
                  <a:srgbClr val="00B050"/>
                </a:solidFill>
              </a:rPr>
              <a:t>6,95/7,35</a:t>
            </a:r>
            <a:endParaRPr lang="lt-LT" sz="3200" dirty="0">
              <a:solidFill>
                <a:srgbClr val="00B050"/>
              </a:solidFill>
            </a:endParaRPr>
          </a:p>
          <a:p>
            <a:r>
              <a:rPr lang="lt-LT" sz="3200" b="1" dirty="0" smtClean="0">
                <a:solidFill>
                  <a:srgbClr val="00B050"/>
                </a:solidFill>
              </a:rPr>
              <a:t>8 </a:t>
            </a:r>
            <a:r>
              <a:rPr lang="lt-LT" sz="3200" b="1" dirty="0" err="1" smtClean="0">
                <a:solidFill>
                  <a:srgbClr val="00B050"/>
                </a:solidFill>
              </a:rPr>
              <a:t>kl</a:t>
            </a:r>
            <a:r>
              <a:rPr lang="lt-LT" sz="3200" b="1" dirty="0" smtClean="0">
                <a:solidFill>
                  <a:srgbClr val="00B050"/>
                </a:solidFill>
              </a:rPr>
              <a:t>. – vidurkis 7,68/7,79 </a:t>
            </a:r>
          </a:p>
          <a:p>
            <a:r>
              <a:rPr lang="lt-LT" sz="3200" dirty="0" err="1">
                <a:solidFill>
                  <a:srgbClr val="00B050"/>
                </a:solidFill>
              </a:rPr>
              <a:t>Ig</a:t>
            </a:r>
            <a:r>
              <a:rPr lang="lt-LT" sz="3200" dirty="0">
                <a:solidFill>
                  <a:srgbClr val="00B050"/>
                </a:solidFill>
              </a:rPr>
              <a:t> </a:t>
            </a:r>
            <a:r>
              <a:rPr lang="lt-LT" sz="3200" dirty="0" err="1">
                <a:solidFill>
                  <a:srgbClr val="00B050"/>
                </a:solidFill>
              </a:rPr>
              <a:t>kl</a:t>
            </a:r>
            <a:r>
              <a:rPr lang="lt-LT" sz="3200" dirty="0">
                <a:solidFill>
                  <a:srgbClr val="00B050"/>
                </a:solidFill>
              </a:rPr>
              <a:t>. – vidurkis </a:t>
            </a:r>
            <a:r>
              <a:rPr lang="lt-LT" sz="3200" dirty="0" smtClean="0">
                <a:solidFill>
                  <a:srgbClr val="00B050"/>
                </a:solidFill>
              </a:rPr>
              <a:t>6,62/6,97</a:t>
            </a:r>
            <a:endParaRPr lang="lt-LT" sz="3200" dirty="0">
              <a:solidFill>
                <a:srgbClr val="00B050"/>
              </a:solidFill>
            </a:endParaRPr>
          </a:p>
          <a:p>
            <a:r>
              <a:rPr lang="lt-LT" sz="3200" dirty="0" err="1">
                <a:solidFill>
                  <a:srgbClr val="00B050"/>
                </a:solidFill>
              </a:rPr>
              <a:t>IIg</a:t>
            </a:r>
            <a:r>
              <a:rPr lang="lt-LT" sz="3200" dirty="0">
                <a:solidFill>
                  <a:srgbClr val="00B050"/>
                </a:solidFill>
              </a:rPr>
              <a:t> </a:t>
            </a:r>
            <a:r>
              <a:rPr lang="lt-LT" sz="3200" dirty="0" err="1">
                <a:solidFill>
                  <a:srgbClr val="00B050"/>
                </a:solidFill>
              </a:rPr>
              <a:t>kl</a:t>
            </a:r>
            <a:r>
              <a:rPr lang="lt-LT" sz="3200" dirty="0">
                <a:solidFill>
                  <a:srgbClr val="00B050"/>
                </a:solidFill>
              </a:rPr>
              <a:t>.  - vidurkis </a:t>
            </a:r>
            <a:r>
              <a:rPr lang="lt-LT" sz="3200" dirty="0" smtClean="0">
                <a:solidFill>
                  <a:srgbClr val="00B050"/>
                </a:solidFill>
              </a:rPr>
              <a:t>6,76/6,96</a:t>
            </a:r>
            <a:endParaRPr lang="lt-LT" sz="3200" dirty="0">
              <a:solidFill>
                <a:srgbClr val="00B050"/>
              </a:solidFill>
            </a:endParaRPr>
          </a:p>
          <a:p>
            <a:r>
              <a:rPr lang="lt-LT" sz="3200" dirty="0" err="1" smtClean="0">
                <a:solidFill>
                  <a:srgbClr val="00B050"/>
                </a:solidFill>
              </a:rPr>
              <a:t>IIIg</a:t>
            </a:r>
            <a:r>
              <a:rPr lang="lt-LT" sz="3200" dirty="0" smtClean="0">
                <a:solidFill>
                  <a:srgbClr val="00B050"/>
                </a:solidFill>
              </a:rPr>
              <a:t> </a:t>
            </a:r>
            <a:r>
              <a:rPr lang="lt-LT" sz="3200" dirty="0" err="1" smtClean="0">
                <a:solidFill>
                  <a:srgbClr val="00B050"/>
                </a:solidFill>
              </a:rPr>
              <a:t>kl</a:t>
            </a:r>
            <a:r>
              <a:rPr lang="lt-LT" sz="3200" dirty="0" smtClean="0">
                <a:solidFill>
                  <a:srgbClr val="00B050"/>
                </a:solidFill>
              </a:rPr>
              <a:t>. – vidurkis 7,14/7,27</a:t>
            </a:r>
          </a:p>
          <a:p>
            <a:r>
              <a:rPr lang="lt-LT" sz="3200" dirty="0" err="1" smtClean="0">
                <a:solidFill>
                  <a:srgbClr val="00B050"/>
                </a:solidFill>
              </a:rPr>
              <a:t>IVg</a:t>
            </a:r>
            <a:r>
              <a:rPr lang="lt-LT" sz="3200" dirty="0" smtClean="0">
                <a:solidFill>
                  <a:srgbClr val="00B050"/>
                </a:solidFill>
              </a:rPr>
              <a:t> </a:t>
            </a:r>
            <a:r>
              <a:rPr lang="lt-LT" sz="3200" dirty="0" err="1" smtClean="0">
                <a:solidFill>
                  <a:srgbClr val="00B050"/>
                </a:solidFill>
              </a:rPr>
              <a:t>kl</a:t>
            </a:r>
            <a:r>
              <a:rPr lang="lt-LT" sz="3200" dirty="0" smtClean="0">
                <a:solidFill>
                  <a:srgbClr val="00B050"/>
                </a:solidFill>
              </a:rPr>
              <a:t>. – vidurkis 6,18/6,27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798401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Nepraleido nei vienos pamokos</a:t>
            </a:r>
            <a:r>
              <a:rPr lang="en-GB" dirty="0" smtClean="0">
                <a:solidFill>
                  <a:schemeClr val="tx1"/>
                </a:solidFill>
              </a:rPr>
              <a:t>!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lt-LT" dirty="0" smtClean="0"/>
              <a:t>1-4 </a:t>
            </a:r>
            <a:r>
              <a:rPr lang="lt-LT" dirty="0" err="1" smtClean="0"/>
              <a:t>kl</a:t>
            </a:r>
            <a:r>
              <a:rPr lang="lt-LT" dirty="0" smtClean="0"/>
              <a:t>.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395536" y="1412776"/>
            <a:ext cx="3657600" cy="5022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200" b="1" dirty="0" smtClean="0"/>
              <a:t>1 klasė</a:t>
            </a:r>
          </a:p>
          <a:p>
            <a:pPr marL="0" indent="0">
              <a:buNone/>
            </a:pPr>
            <a:r>
              <a:rPr lang="lt-LT" sz="2200" dirty="0" smtClean="0"/>
              <a:t>Navickaitė Adelė</a:t>
            </a:r>
          </a:p>
          <a:p>
            <a:pPr marL="0" indent="0">
              <a:buNone/>
            </a:pPr>
            <a:r>
              <a:rPr lang="lt-LT" sz="2200" b="1" dirty="0" smtClean="0"/>
              <a:t>2 klasė</a:t>
            </a:r>
          </a:p>
          <a:p>
            <a:pPr marL="0" indent="0">
              <a:buNone/>
            </a:pPr>
            <a:r>
              <a:rPr lang="lt-LT" sz="2200" dirty="0" err="1" smtClean="0"/>
              <a:t>Baleišytė</a:t>
            </a:r>
            <a:r>
              <a:rPr lang="lt-LT" sz="2200" dirty="0" smtClean="0"/>
              <a:t> Goda</a:t>
            </a:r>
          </a:p>
          <a:p>
            <a:pPr marL="0" indent="0">
              <a:buNone/>
            </a:pPr>
            <a:r>
              <a:rPr lang="lt-LT" sz="2200" dirty="0" smtClean="0"/>
              <a:t>Ivanauskaitė </a:t>
            </a:r>
            <a:r>
              <a:rPr lang="lt-LT" sz="2200" dirty="0" err="1" smtClean="0"/>
              <a:t>Tija</a:t>
            </a:r>
            <a:endParaRPr lang="lt-LT" sz="2200" dirty="0" smtClean="0"/>
          </a:p>
          <a:p>
            <a:pPr marL="0" indent="0">
              <a:buNone/>
            </a:pPr>
            <a:r>
              <a:rPr lang="lt-LT" sz="2200" b="1" dirty="0" smtClean="0"/>
              <a:t>3 klasė</a:t>
            </a:r>
            <a:endParaRPr lang="lt-LT" sz="2200" b="1" dirty="0"/>
          </a:p>
          <a:p>
            <a:pPr marL="0" indent="0">
              <a:buNone/>
            </a:pPr>
            <a:r>
              <a:rPr lang="lt-LT" sz="2200" dirty="0" err="1" smtClean="0"/>
              <a:t>Eigėlytė</a:t>
            </a:r>
            <a:r>
              <a:rPr lang="lt-LT" sz="2200" dirty="0" smtClean="0"/>
              <a:t> </a:t>
            </a:r>
            <a:r>
              <a:rPr lang="lt-LT" sz="2200" dirty="0"/>
              <a:t>Monika</a:t>
            </a:r>
          </a:p>
          <a:p>
            <a:pPr marL="0" indent="0">
              <a:buNone/>
            </a:pPr>
            <a:r>
              <a:rPr lang="lt-LT" sz="2200" dirty="0" err="1" smtClean="0"/>
              <a:t>Galvonaitė</a:t>
            </a:r>
            <a:r>
              <a:rPr lang="lt-LT" sz="2200" dirty="0" smtClean="0"/>
              <a:t> </a:t>
            </a:r>
            <a:r>
              <a:rPr lang="lt-LT" sz="2200" dirty="0"/>
              <a:t>Agnė</a:t>
            </a:r>
          </a:p>
          <a:p>
            <a:pPr marL="0" indent="0">
              <a:buNone/>
            </a:pPr>
            <a:r>
              <a:rPr lang="lt-LT" sz="2200" dirty="0" smtClean="0"/>
              <a:t>Kerbelis Ignas</a:t>
            </a:r>
          </a:p>
          <a:p>
            <a:pPr marL="0" indent="0">
              <a:buNone/>
            </a:pPr>
            <a:r>
              <a:rPr lang="lt-LT" sz="2200" dirty="0"/>
              <a:t>Šatkauskas </a:t>
            </a:r>
            <a:r>
              <a:rPr lang="lt-LT" sz="2200" dirty="0" err="1"/>
              <a:t>Daimonas</a:t>
            </a:r>
            <a:endParaRPr lang="lt-LT" sz="2200" dirty="0"/>
          </a:p>
          <a:p>
            <a:pPr marL="0" indent="0">
              <a:buNone/>
            </a:pPr>
            <a:r>
              <a:rPr lang="lt-LT" sz="2200" dirty="0" err="1"/>
              <a:t>Tutkutė</a:t>
            </a:r>
            <a:r>
              <a:rPr lang="lt-LT" sz="2200" dirty="0"/>
              <a:t> Gabrielė</a:t>
            </a:r>
          </a:p>
          <a:p>
            <a:pPr marL="0" indent="0">
              <a:buNone/>
            </a:pPr>
            <a:r>
              <a:rPr lang="lt-LT" sz="2200" dirty="0"/>
              <a:t>Žilys Džiugas</a:t>
            </a:r>
          </a:p>
          <a:p>
            <a:pPr marL="0" indent="0">
              <a:buNone/>
            </a:pPr>
            <a:endParaRPr lang="lt-LT" sz="2200" dirty="0">
              <a:solidFill>
                <a:srgbClr val="FF0000"/>
              </a:solidFill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427984" y="1484784"/>
            <a:ext cx="3657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200" b="1" dirty="0" smtClean="0"/>
              <a:t>4 klasė</a:t>
            </a:r>
            <a:endParaRPr lang="lt-LT" sz="2200" b="1" dirty="0"/>
          </a:p>
          <a:p>
            <a:pPr marL="0" indent="0">
              <a:buNone/>
            </a:pPr>
            <a:r>
              <a:rPr lang="lt-LT" sz="2200" dirty="0" err="1" smtClean="0"/>
              <a:t>Baklanova</a:t>
            </a:r>
            <a:r>
              <a:rPr lang="lt-LT" sz="2200" dirty="0" smtClean="0"/>
              <a:t> Kamilė</a:t>
            </a:r>
          </a:p>
          <a:p>
            <a:pPr marL="0" indent="0">
              <a:buNone/>
            </a:pPr>
            <a:r>
              <a:rPr lang="lt-LT" sz="2200" dirty="0" err="1" smtClean="0"/>
              <a:t>Kastečkaitė</a:t>
            </a:r>
            <a:r>
              <a:rPr lang="lt-LT" sz="2200" dirty="0" smtClean="0"/>
              <a:t> Gabija</a:t>
            </a:r>
          </a:p>
          <a:p>
            <a:pPr marL="0" indent="0">
              <a:buNone/>
            </a:pPr>
            <a:r>
              <a:rPr lang="lt-LT" sz="2200" dirty="0" err="1" smtClean="0"/>
              <a:t>Laucytė</a:t>
            </a:r>
            <a:r>
              <a:rPr lang="lt-LT" sz="2200" dirty="0" smtClean="0"/>
              <a:t> Gabija</a:t>
            </a:r>
          </a:p>
          <a:p>
            <a:pPr marL="0" indent="0">
              <a:buNone/>
            </a:pPr>
            <a:r>
              <a:rPr lang="lt-LT" sz="2200" dirty="0" err="1" smtClean="0"/>
              <a:t>Lekerauskaitė</a:t>
            </a:r>
            <a:r>
              <a:rPr lang="lt-LT" sz="2200" dirty="0" smtClean="0"/>
              <a:t> Karolina</a:t>
            </a:r>
          </a:p>
          <a:p>
            <a:pPr marL="0" indent="0">
              <a:buNone/>
            </a:pPr>
            <a:r>
              <a:rPr lang="lt-LT" sz="2200" dirty="0" err="1" smtClean="0"/>
              <a:t>Savickaitė</a:t>
            </a:r>
            <a:r>
              <a:rPr lang="lt-LT" sz="2200" dirty="0" smtClean="0"/>
              <a:t> Gintarė</a:t>
            </a:r>
            <a:endParaRPr lang="lt-LT" sz="2200" dirty="0"/>
          </a:p>
          <a:p>
            <a:pPr marL="0" indent="0">
              <a:buNone/>
            </a:pPr>
            <a:r>
              <a:rPr lang="lt-LT" sz="2200" dirty="0" err="1"/>
              <a:t>Tarulytė</a:t>
            </a:r>
            <a:r>
              <a:rPr lang="lt-LT" sz="2200" dirty="0"/>
              <a:t> Vilma</a:t>
            </a:r>
          </a:p>
          <a:p>
            <a:pPr marL="0" indent="0">
              <a:buNone/>
            </a:pPr>
            <a:r>
              <a:rPr lang="lt-LT" sz="2200" dirty="0" err="1" smtClean="0"/>
              <a:t>Žeromskaitė</a:t>
            </a:r>
            <a:r>
              <a:rPr lang="lt-LT" sz="2200" dirty="0" smtClean="0"/>
              <a:t> </a:t>
            </a:r>
            <a:r>
              <a:rPr lang="lt-LT" sz="2200" dirty="0" err="1" smtClean="0"/>
              <a:t>Martina</a:t>
            </a:r>
            <a:endParaRPr lang="lt-LT" sz="2200" dirty="0"/>
          </a:p>
          <a:p>
            <a:pPr marL="0" indent="0">
              <a:buNone/>
            </a:pPr>
            <a:endParaRPr lang="lt-LT" sz="2200" dirty="0"/>
          </a:p>
          <a:p>
            <a:pPr marL="0" indent="0">
              <a:buNone/>
            </a:pPr>
            <a:endParaRPr lang="lt-LT" sz="2200" dirty="0"/>
          </a:p>
        </p:txBody>
      </p:sp>
    </p:spTree>
    <p:extLst>
      <p:ext uri="{BB962C8B-B14F-4D97-AF65-F5344CB8AC3E}">
        <p14:creationId xmlns:p14="http://schemas.microsoft.com/office/powerpoint/2010/main" val="38441571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Nepraleido nei vienos pamokos</a:t>
            </a:r>
            <a:r>
              <a:rPr lang="en-GB" dirty="0" smtClean="0">
                <a:solidFill>
                  <a:schemeClr val="tx1"/>
                </a:solidFill>
              </a:rPr>
              <a:t>!</a:t>
            </a:r>
            <a:r>
              <a:rPr lang="lt-LT" dirty="0">
                <a:solidFill>
                  <a:schemeClr val="tx1"/>
                </a:solidFill>
              </a:rPr>
              <a:t> </a:t>
            </a:r>
            <a:r>
              <a:rPr lang="lt-LT" dirty="0" smtClean="0">
                <a:solidFill>
                  <a:schemeClr val="tx1"/>
                </a:solidFill>
              </a:rPr>
              <a:t/>
            </a:r>
            <a:br>
              <a:rPr lang="lt-LT" dirty="0" smtClean="0">
                <a:solidFill>
                  <a:schemeClr val="tx1"/>
                </a:solidFill>
              </a:rPr>
            </a:br>
            <a:r>
              <a:rPr lang="lt-LT" dirty="0" smtClean="0">
                <a:solidFill>
                  <a:schemeClr val="tx1"/>
                </a:solidFill>
              </a:rPr>
              <a:t>5-12 </a:t>
            </a:r>
            <a:r>
              <a:rPr lang="lt-LT" dirty="0" err="1" smtClean="0">
                <a:solidFill>
                  <a:schemeClr val="tx1"/>
                </a:solidFill>
              </a:rPr>
              <a:t>kl</a:t>
            </a:r>
            <a:r>
              <a:rPr lang="lt-LT" dirty="0" smtClean="0">
                <a:solidFill>
                  <a:schemeClr val="tx1"/>
                </a:solidFill>
              </a:rPr>
              <a:t>. 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3657600" cy="4590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3200" b="1" dirty="0" smtClean="0"/>
              <a:t>6 klasė</a:t>
            </a:r>
          </a:p>
          <a:p>
            <a:pPr marL="0" indent="0">
              <a:buNone/>
            </a:pPr>
            <a:r>
              <a:rPr lang="lt-LT" sz="3200" dirty="0" err="1" smtClean="0"/>
              <a:t>Petrėtytė</a:t>
            </a:r>
            <a:r>
              <a:rPr lang="lt-LT" sz="3200" dirty="0" smtClean="0"/>
              <a:t> Ugnė</a:t>
            </a:r>
          </a:p>
          <a:p>
            <a:pPr marL="0" indent="0">
              <a:buNone/>
            </a:pPr>
            <a:r>
              <a:rPr lang="lt-LT" sz="3200" b="1" dirty="0" smtClean="0"/>
              <a:t>7 klasė</a:t>
            </a:r>
          </a:p>
          <a:p>
            <a:pPr marL="0" indent="0">
              <a:buNone/>
            </a:pPr>
            <a:r>
              <a:rPr lang="lt-LT" sz="3200" dirty="0" smtClean="0"/>
              <a:t>Niaura Dovydas</a:t>
            </a:r>
          </a:p>
          <a:p>
            <a:pPr marL="0" indent="0">
              <a:buNone/>
            </a:pPr>
            <a:r>
              <a:rPr lang="lt-LT" sz="3200" b="1" dirty="0" smtClean="0"/>
              <a:t>8 klasė</a:t>
            </a:r>
          </a:p>
          <a:p>
            <a:pPr marL="0" indent="0">
              <a:buNone/>
            </a:pPr>
            <a:r>
              <a:rPr lang="lt-LT" sz="3200" dirty="0" err="1" smtClean="0"/>
              <a:t>Čepukėnaitė</a:t>
            </a:r>
            <a:r>
              <a:rPr lang="lt-LT" sz="3200" dirty="0" smtClean="0"/>
              <a:t> Donata</a:t>
            </a:r>
          </a:p>
          <a:p>
            <a:pPr marL="0" indent="0">
              <a:buNone/>
            </a:pPr>
            <a:r>
              <a:rPr lang="lt-LT" sz="3200" dirty="0" err="1" smtClean="0"/>
              <a:t>Kirvėlaitė</a:t>
            </a:r>
            <a:r>
              <a:rPr lang="lt-LT" sz="3200" dirty="0" smtClean="0"/>
              <a:t> Milda</a:t>
            </a:r>
          </a:p>
          <a:p>
            <a:pPr marL="0" indent="0">
              <a:buNone/>
            </a:pPr>
            <a:r>
              <a:rPr lang="lt-LT" sz="3200" dirty="0" smtClean="0"/>
              <a:t>Pečiulytė Živilė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427984" y="1772816"/>
            <a:ext cx="3657600" cy="4590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t-LT" sz="3200" b="1" dirty="0" err="1"/>
              <a:t>Ig</a:t>
            </a:r>
            <a:r>
              <a:rPr lang="lt-LT" sz="3200" b="1" dirty="0"/>
              <a:t> klasė</a:t>
            </a:r>
          </a:p>
          <a:p>
            <a:pPr marL="0" indent="0">
              <a:buNone/>
            </a:pPr>
            <a:r>
              <a:rPr lang="lt-LT" sz="3200" dirty="0" err="1" smtClean="0"/>
              <a:t>Gavenavičius</a:t>
            </a:r>
            <a:r>
              <a:rPr lang="lt-LT" sz="3200" dirty="0" smtClean="0"/>
              <a:t> </a:t>
            </a:r>
            <a:r>
              <a:rPr lang="lt-LT" sz="3200" dirty="0"/>
              <a:t>Dovydas</a:t>
            </a:r>
          </a:p>
          <a:p>
            <a:pPr marL="0" indent="0">
              <a:buNone/>
            </a:pPr>
            <a:r>
              <a:rPr lang="lt-LT" sz="3200" b="1" dirty="0" err="1" smtClean="0"/>
              <a:t>IVg</a:t>
            </a:r>
            <a:r>
              <a:rPr lang="lt-LT" sz="3200" b="1" dirty="0" smtClean="0"/>
              <a:t> klasė</a:t>
            </a:r>
          </a:p>
          <a:p>
            <a:pPr marL="0" indent="0">
              <a:buNone/>
            </a:pPr>
            <a:r>
              <a:rPr lang="lt-LT" sz="3200" b="1" dirty="0" err="1" smtClean="0"/>
              <a:t>Žvirblytė</a:t>
            </a:r>
            <a:r>
              <a:rPr lang="lt-LT" sz="3200" b="1" dirty="0" smtClean="0"/>
              <a:t> Kristina</a:t>
            </a:r>
          </a:p>
          <a:p>
            <a:pPr marL="0" indent="0">
              <a:buNone/>
            </a:pPr>
            <a:endParaRPr lang="lt-LT" sz="3200" b="1" dirty="0"/>
          </a:p>
        </p:txBody>
      </p:sp>
    </p:spTree>
    <p:extLst>
      <p:ext uri="{BB962C8B-B14F-4D97-AF65-F5344CB8AC3E}">
        <p14:creationId xmlns:p14="http://schemas.microsoft.com/office/powerpoint/2010/main" val="92196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620000" cy="1143000"/>
          </a:xfrm>
        </p:spPr>
        <p:txBody>
          <a:bodyPr/>
          <a:lstStyle/>
          <a:p>
            <a:pPr algn="ctr"/>
            <a:r>
              <a:rPr lang="lt-LT" sz="4400" dirty="0">
                <a:solidFill>
                  <a:schemeClr val="tx1"/>
                </a:solidFill>
              </a:rPr>
              <a:t>Mokiniai, II trimestrą baigę aukščiausiais </a:t>
            </a:r>
            <a:r>
              <a:rPr lang="lt-LT" sz="4400" dirty="0" smtClean="0">
                <a:solidFill>
                  <a:schemeClr val="tx1"/>
                </a:solidFill>
              </a:rPr>
              <a:t>vidurkiais (5-8 </a:t>
            </a:r>
            <a:r>
              <a:rPr lang="lt-LT" sz="4400" dirty="0" err="1" smtClean="0">
                <a:solidFill>
                  <a:schemeClr val="tx1"/>
                </a:solidFill>
              </a:rPr>
              <a:t>kl</a:t>
            </a:r>
            <a:r>
              <a:rPr lang="lt-LT" sz="4400" dirty="0" smtClean="0">
                <a:solidFill>
                  <a:schemeClr val="tx1"/>
                </a:solidFill>
              </a:rPr>
              <a:t>.)</a:t>
            </a:r>
            <a:endParaRPr lang="lt-LT" sz="4400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lt-LT" sz="2800" b="1" dirty="0" smtClean="0"/>
              <a:t>5 klasė</a:t>
            </a:r>
          </a:p>
          <a:p>
            <a:pPr marL="114300" indent="0">
              <a:buNone/>
            </a:pPr>
            <a:r>
              <a:rPr lang="lt-LT" sz="2000" dirty="0" smtClean="0"/>
              <a:t>Banytė Gabrielė 9,45/9,45</a:t>
            </a:r>
          </a:p>
          <a:p>
            <a:pPr marL="114300" indent="0">
              <a:buNone/>
            </a:pPr>
            <a:r>
              <a:rPr lang="lt-LT" sz="2000" dirty="0" smtClean="0"/>
              <a:t>Karosaitė </a:t>
            </a:r>
            <a:r>
              <a:rPr lang="lt-LT" sz="2000" dirty="0" err="1" smtClean="0"/>
              <a:t>Ineta</a:t>
            </a:r>
            <a:r>
              <a:rPr lang="lt-LT" sz="2000" dirty="0" smtClean="0"/>
              <a:t> </a:t>
            </a:r>
            <a:r>
              <a:rPr lang="lt-LT" sz="2000" dirty="0" smtClean="0">
                <a:solidFill>
                  <a:srgbClr val="FF0000"/>
                </a:solidFill>
              </a:rPr>
              <a:t>9,18/9,09</a:t>
            </a:r>
          </a:p>
          <a:p>
            <a:pPr marL="114300" indent="0">
              <a:buNone/>
            </a:pPr>
            <a:r>
              <a:rPr lang="lt-LT" sz="2000" dirty="0" smtClean="0"/>
              <a:t>Matulevičiūtė Neringa </a:t>
            </a:r>
            <a:r>
              <a:rPr lang="lt-LT" sz="2000" dirty="0" smtClean="0">
                <a:solidFill>
                  <a:srgbClr val="00B050"/>
                </a:solidFill>
              </a:rPr>
              <a:t>9,69/9,73</a:t>
            </a:r>
          </a:p>
          <a:p>
            <a:pPr marL="114300" indent="0">
              <a:buNone/>
            </a:pPr>
            <a:r>
              <a:rPr lang="lt-LT" sz="2800" b="1" dirty="0" smtClean="0"/>
              <a:t>6 klasė </a:t>
            </a:r>
          </a:p>
          <a:p>
            <a:pPr fontAlgn="ctr"/>
            <a:r>
              <a:rPr lang="lt-LT" sz="2000" dirty="0"/>
              <a:t>Biras Tomas, </a:t>
            </a:r>
            <a:r>
              <a:rPr lang="lt-LT" sz="2000" dirty="0" smtClean="0"/>
              <a:t> </a:t>
            </a:r>
            <a:r>
              <a:rPr lang="lt-LT" sz="2000" dirty="0" smtClean="0">
                <a:solidFill>
                  <a:srgbClr val="00B050"/>
                </a:solidFill>
              </a:rPr>
              <a:t>8,92/9,25</a:t>
            </a:r>
            <a:endParaRPr lang="lt-LT" sz="2000" dirty="0">
              <a:solidFill>
                <a:srgbClr val="00B050"/>
              </a:solidFill>
            </a:endParaRPr>
          </a:p>
          <a:p>
            <a:pPr fontAlgn="ctr"/>
            <a:r>
              <a:rPr lang="lt-LT" sz="2000" dirty="0" err="1"/>
              <a:t>Petrėtytė</a:t>
            </a:r>
            <a:r>
              <a:rPr lang="lt-LT" sz="2000" dirty="0"/>
              <a:t> Ugnė, </a:t>
            </a:r>
            <a:r>
              <a:rPr lang="lt-LT" sz="2000" dirty="0" smtClean="0">
                <a:solidFill>
                  <a:srgbClr val="FF0000"/>
                </a:solidFill>
              </a:rPr>
              <a:t>9,09/9,08</a:t>
            </a:r>
          </a:p>
          <a:p>
            <a:pPr marL="114300" indent="0" fontAlgn="ctr">
              <a:buNone/>
            </a:pPr>
            <a:r>
              <a:rPr lang="lt-LT" sz="2800" b="1" dirty="0" smtClean="0"/>
              <a:t>7 klasė</a:t>
            </a:r>
          </a:p>
          <a:p>
            <a:pPr fontAlgn="ctr"/>
            <a:r>
              <a:rPr lang="lt-LT" sz="2000" dirty="0" err="1"/>
              <a:t>Eigėlis</a:t>
            </a:r>
            <a:r>
              <a:rPr lang="lt-LT" sz="2000" dirty="0"/>
              <a:t> </a:t>
            </a:r>
            <a:r>
              <a:rPr lang="lt-LT" sz="2000" dirty="0" smtClean="0"/>
              <a:t>Gvidas, </a:t>
            </a:r>
            <a:r>
              <a:rPr lang="lt-LT" sz="2000" dirty="0" smtClean="0">
                <a:solidFill>
                  <a:srgbClr val="00B050"/>
                </a:solidFill>
              </a:rPr>
              <a:t>9,04/9,31</a:t>
            </a:r>
          </a:p>
          <a:p>
            <a:pPr marL="114300" indent="0" fontAlgn="ctr">
              <a:buNone/>
            </a:pPr>
            <a:r>
              <a:rPr lang="lt-LT" sz="2800" b="1" dirty="0" smtClean="0"/>
              <a:t>8 klasė</a:t>
            </a:r>
          </a:p>
          <a:p>
            <a:pPr fontAlgn="ctr"/>
            <a:r>
              <a:rPr lang="lt-LT" sz="2000" dirty="0"/>
              <a:t>Pečiulytė </a:t>
            </a:r>
            <a:r>
              <a:rPr lang="lt-LT" sz="2000" dirty="0" smtClean="0"/>
              <a:t>Živilė </a:t>
            </a:r>
            <a:r>
              <a:rPr lang="lt-LT" sz="2000" dirty="0" smtClean="0">
                <a:solidFill>
                  <a:srgbClr val="FF0000"/>
                </a:solidFill>
              </a:rPr>
              <a:t>9,57/9,50</a:t>
            </a:r>
            <a:endParaRPr lang="lt-LT" sz="2000" dirty="0">
              <a:solidFill>
                <a:srgbClr val="FF0000"/>
              </a:solidFill>
            </a:endParaRPr>
          </a:p>
          <a:p>
            <a:pPr fontAlgn="ctr"/>
            <a:endParaRPr lang="lt-LT" sz="2000" dirty="0"/>
          </a:p>
          <a:p>
            <a:pPr marL="114300" indent="0" fontAlgn="ctr">
              <a:buNone/>
            </a:pPr>
            <a:endParaRPr lang="lt-LT" sz="2800" b="1" dirty="0" smtClean="0"/>
          </a:p>
          <a:p>
            <a:pPr marL="114300" indent="0" fontAlgn="ctr">
              <a:buNone/>
            </a:pPr>
            <a:endParaRPr lang="lt-LT" sz="2800" b="1" dirty="0"/>
          </a:p>
          <a:p>
            <a:pPr fontAlgn="ctr"/>
            <a:endParaRPr lang="lt-LT" dirty="0"/>
          </a:p>
          <a:p>
            <a:pPr marL="114300" indent="0">
              <a:buNone/>
            </a:pPr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48467295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solidFill>
                  <a:schemeClr val="tx1"/>
                </a:solidFill>
                <a:latin typeface="Calibri (Antraštės)"/>
              </a:rPr>
              <a:t>I-</a:t>
            </a:r>
            <a:r>
              <a:rPr lang="lt-LT" sz="3200" dirty="0" err="1" smtClean="0">
                <a:solidFill>
                  <a:schemeClr val="tx1"/>
                </a:solidFill>
                <a:latin typeface="Calibri (Antraštės)"/>
              </a:rPr>
              <a:t>ojo</a:t>
            </a:r>
            <a:r>
              <a:rPr lang="lt-LT" sz="3200" dirty="0" smtClean="0">
                <a:solidFill>
                  <a:schemeClr val="tx1"/>
                </a:solidFill>
                <a:latin typeface="Calibri (Antraštės)"/>
              </a:rPr>
              <a:t> ir II-</a:t>
            </a:r>
            <a:r>
              <a:rPr lang="lt-LT" sz="3200" dirty="0" err="1" smtClean="0">
                <a:solidFill>
                  <a:schemeClr val="tx1"/>
                </a:solidFill>
                <a:latin typeface="Calibri (Antraštės)"/>
              </a:rPr>
              <a:t>ojo</a:t>
            </a:r>
            <a:r>
              <a:rPr lang="lt-LT" sz="3200" dirty="0" smtClean="0">
                <a:solidFill>
                  <a:schemeClr val="tx1"/>
                </a:solidFill>
                <a:latin typeface="Calibri (Antraštės)"/>
              </a:rPr>
              <a:t> trimestrų pamokų lankomumo palyginimas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8154192"/>
              </p:ext>
            </p:extLst>
          </p:nvPr>
        </p:nvGraphicFramePr>
        <p:xfrm>
          <a:off x="539552" y="1052736"/>
          <a:ext cx="7848872" cy="614788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17074"/>
                <a:gridCol w="2614724"/>
                <a:gridCol w="2617074"/>
              </a:tblGrid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Klasė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Praleista iš viso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jų nepateisinta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+mn-cs"/>
                        </a:rPr>
                        <a:t>153/280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+mn-cs"/>
                        </a:rPr>
                        <a:t>110/173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27/26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+mn-cs"/>
                        </a:rPr>
                        <a:t>12/7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+mn-cs"/>
                        </a:rPr>
                        <a:t>105/172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+mn-cs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+mn-cs"/>
                        </a:rPr>
                        <a:t>125/295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12/36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+mn-cs"/>
                        </a:rPr>
                        <a:t>125/176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4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/1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+mn-cs"/>
                        </a:rPr>
                        <a:t>99/142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0/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176/437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IIg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357/465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9/20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+mn-cs"/>
                        </a:rPr>
                        <a:t>276/460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160/179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IVg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342/308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98/86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Tenka 1 mokiniui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 pamokų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1,86</a:t>
                      </a:r>
                    </a:p>
                  </a:txBody>
                  <a:tcPr marL="68580" marR="68580" marT="0" marB="0" horzOverflow="overflow"/>
                </a:tc>
              </a:tr>
              <a:tr h="376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viso: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1907/2914 pamokos (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112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/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1034 pamokomis daugiau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283/322 pamokos        (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5/39 pamokomis daugiau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3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IŠVADOS (1)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dirty="0" smtClean="0"/>
              <a:t>Remiantis I-</a:t>
            </a:r>
            <a:r>
              <a:rPr lang="lt-LT" dirty="0" err="1" smtClean="0"/>
              <a:t>ojo</a:t>
            </a:r>
            <a:r>
              <a:rPr lang="lt-LT" dirty="0" smtClean="0"/>
              <a:t> ir II-</a:t>
            </a:r>
            <a:r>
              <a:rPr lang="lt-LT" dirty="0" err="1" smtClean="0"/>
              <a:t>ojo</a:t>
            </a:r>
            <a:r>
              <a:rPr lang="lt-LT" dirty="0" smtClean="0"/>
              <a:t> trimestrų rezultatais, stebime, jog mokinių skaičius, besimokančių  pagrindiniu ir aukštesniuoju lygmeniu, beveik nesiskiria (I trim. – 46, II trim.– 45 mok.). </a:t>
            </a:r>
            <a:r>
              <a:rPr lang="lt-LT" dirty="0"/>
              <a:t>Daugiausiai (3 </a:t>
            </a:r>
            <a:r>
              <a:rPr lang="lt-LT" dirty="0" smtClean="0"/>
              <a:t>mok.) </a:t>
            </a:r>
            <a:r>
              <a:rPr lang="lt-LT" dirty="0"/>
              <a:t>mažėjo </a:t>
            </a:r>
            <a:r>
              <a:rPr lang="lt-LT" dirty="0" smtClean="0"/>
              <a:t>pradinių klasių </a:t>
            </a:r>
            <a:r>
              <a:rPr lang="lt-LT" dirty="0" err="1" smtClean="0"/>
              <a:t>koncentre</a:t>
            </a:r>
            <a:r>
              <a:rPr lang="lt-LT" dirty="0"/>
              <a:t>, </a:t>
            </a:r>
            <a:r>
              <a:rPr lang="lt-LT" dirty="0" smtClean="0"/>
              <a:t>2 mokiniais daugėjo I-III klasių </a:t>
            </a:r>
            <a:r>
              <a:rPr lang="lt-LT" dirty="0" err="1" smtClean="0"/>
              <a:t>koncentre</a:t>
            </a:r>
            <a:r>
              <a:rPr lang="lt-LT" dirty="0" smtClean="0"/>
              <a:t>. 5-8 klasių </a:t>
            </a:r>
            <a:r>
              <a:rPr lang="lt-LT" dirty="0" err="1" smtClean="0"/>
              <a:t>koncentre</a:t>
            </a:r>
            <a:r>
              <a:rPr lang="lt-LT" dirty="0" smtClean="0"/>
              <a:t> šių mokinių skaičius išliko nepakitęs (šiais lygmenimis mokosi po 10 mokinių).</a:t>
            </a:r>
          </a:p>
          <a:p>
            <a:pPr algn="just"/>
            <a:r>
              <a:rPr lang="lt-LT" dirty="0" smtClean="0"/>
              <a:t>1-4 klasių </a:t>
            </a:r>
            <a:r>
              <a:rPr lang="lt-LT" dirty="0" err="1" smtClean="0"/>
              <a:t>koncentre</a:t>
            </a:r>
            <a:r>
              <a:rPr lang="lt-LT" dirty="0" smtClean="0"/>
              <a:t> I trimestrą </a:t>
            </a:r>
            <a:r>
              <a:rPr lang="lt-LT" b="1" dirty="0" smtClean="0">
                <a:solidFill>
                  <a:srgbClr val="FF0000"/>
                </a:solidFill>
              </a:rPr>
              <a:t>aukštesniuoju </a:t>
            </a:r>
            <a:r>
              <a:rPr lang="lt-LT" dirty="0" smtClean="0"/>
              <a:t>lygmeniu baigė tik 5 mokiniai, II trimestrą  - 6 mokiniai.</a:t>
            </a:r>
          </a:p>
          <a:p>
            <a:pPr algn="just"/>
            <a:r>
              <a:rPr lang="lt-LT" dirty="0" smtClean="0"/>
              <a:t>5-8 </a:t>
            </a:r>
            <a:r>
              <a:rPr lang="lt-LT" dirty="0"/>
              <a:t>klasių </a:t>
            </a:r>
            <a:r>
              <a:rPr lang="lt-LT" dirty="0" err="1"/>
              <a:t>koncentre</a:t>
            </a:r>
            <a:r>
              <a:rPr lang="lt-LT" dirty="0"/>
              <a:t> </a:t>
            </a:r>
            <a:r>
              <a:rPr lang="lt-LT" dirty="0" smtClean="0"/>
              <a:t>I ir II trimestruose  </a:t>
            </a:r>
            <a:r>
              <a:rPr lang="lt-LT" b="1" dirty="0" smtClean="0">
                <a:solidFill>
                  <a:srgbClr val="FF0000"/>
                </a:solidFill>
              </a:rPr>
              <a:t>tik 1 mokinys mokėsi</a:t>
            </a:r>
            <a:r>
              <a:rPr lang="lt-LT" dirty="0" smtClean="0"/>
              <a:t> </a:t>
            </a:r>
            <a:r>
              <a:rPr lang="lt-LT" b="1" dirty="0">
                <a:solidFill>
                  <a:srgbClr val="FF0000"/>
                </a:solidFill>
              </a:rPr>
              <a:t>aukštesniuoju</a:t>
            </a:r>
            <a:r>
              <a:rPr lang="lt-LT" dirty="0"/>
              <a:t> </a:t>
            </a:r>
            <a:r>
              <a:rPr lang="lt-LT" dirty="0" smtClean="0"/>
              <a:t>lygmeniu.</a:t>
            </a:r>
          </a:p>
          <a:p>
            <a:pPr algn="just"/>
            <a:r>
              <a:rPr lang="lt-LT" dirty="0" smtClean="0"/>
              <a:t>I-IV klasių </a:t>
            </a:r>
            <a:r>
              <a:rPr lang="lt-LT" dirty="0" err="1" smtClean="0"/>
              <a:t>koncentruose</a:t>
            </a:r>
            <a:r>
              <a:rPr lang="lt-LT" dirty="0" smtClean="0"/>
              <a:t> I ir II trimestruose </a:t>
            </a:r>
            <a:r>
              <a:rPr lang="lt-LT" b="1" dirty="0" smtClean="0">
                <a:solidFill>
                  <a:srgbClr val="FF0000"/>
                </a:solidFill>
              </a:rPr>
              <a:t>aukštesniuoju lygmeniu</a:t>
            </a:r>
            <a:r>
              <a:rPr lang="lt-LT" b="1" dirty="0" smtClean="0"/>
              <a:t> </a:t>
            </a:r>
            <a:r>
              <a:rPr lang="lt-LT" dirty="0" smtClean="0"/>
              <a:t>mokėsi tik 2 mokiniai, o II-ame – 3 mokiniai.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933301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IŠVADOS (2)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A9A57C"/>
              </a:buClr>
            </a:pPr>
            <a:r>
              <a:rPr lang="lt-LT" sz="4400" dirty="0">
                <a:solidFill>
                  <a:srgbClr val="2F2B20"/>
                </a:solidFill>
              </a:rPr>
              <a:t>I-ame trimestre aukščiausias mokinio pasiektas vidurkis buvo -  9,76, II-ame trimestre 9,78.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262422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IŠVADOS (3)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lt-LT" sz="4000" dirty="0" smtClean="0"/>
              <a:t>5-8 klasės </a:t>
            </a:r>
            <a:r>
              <a:rPr lang="lt-LT" sz="4000" dirty="0" err="1" smtClean="0"/>
              <a:t>koncentre</a:t>
            </a:r>
            <a:r>
              <a:rPr lang="lt-LT" sz="4000" dirty="0" smtClean="0"/>
              <a:t> </a:t>
            </a:r>
            <a:r>
              <a:rPr lang="lt-LT" sz="4000" dirty="0"/>
              <a:t>geriausiai </a:t>
            </a:r>
            <a:r>
              <a:rPr lang="lt-LT" sz="4000" dirty="0" smtClean="0"/>
              <a:t>mokosi Matulevičiūtė </a:t>
            </a:r>
            <a:r>
              <a:rPr lang="lt-LT" sz="4000" dirty="0"/>
              <a:t>Neringa </a:t>
            </a:r>
            <a:r>
              <a:rPr lang="lt-LT" sz="4000" dirty="0" smtClean="0"/>
              <a:t>9,73 balo;</a:t>
            </a:r>
          </a:p>
          <a:p>
            <a:pPr algn="just"/>
            <a:r>
              <a:rPr lang="lt-LT" sz="4000" dirty="0" smtClean="0"/>
              <a:t>I-II klasių </a:t>
            </a:r>
            <a:r>
              <a:rPr lang="lt-LT" sz="4000" dirty="0" err="1" smtClean="0"/>
              <a:t>koncentre</a:t>
            </a:r>
            <a:r>
              <a:rPr lang="lt-LT" sz="4000" dirty="0" smtClean="0"/>
              <a:t> - </a:t>
            </a:r>
            <a:r>
              <a:rPr lang="lt-LT" sz="4000" dirty="0" err="1"/>
              <a:t>Gavenavičius</a:t>
            </a:r>
            <a:r>
              <a:rPr lang="lt-LT" sz="4000" dirty="0"/>
              <a:t> Dovydas </a:t>
            </a:r>
            <a:r>
              <a:rPr lang="lt-LT" sz="4000" dirty="0" smtClean="0"/>
              <a:t>9,53 balo;</a:t>
            </a:r>
          </a:p>
          <a:p>
            <a:pPr algn="just"/>
            <a:r>
              <a:rPr lang="lt-LT" sz="4000" dirty="0" smtClean="0"/>
              <a:t>III-IV klasių </a:t>
            </a:r>
            <a:r>
              <a:rPr lang="lt-LT" sz="4000" dirty="0" err="1" smtClean="0"/>
              <a:t>koncentre</a:t>
            </a:r>
            <a:r>
              <a:rPr lang="lt-LT" sz="4000" dirty="0" smtClean="0"/>
              <a:t> - </a:t>
            </a:r>
            <a:r>
              <a:rPr lang="lt-LT" sz="4000" dirty="0"/>
              <a:t>Jakutis Martynas </a:t>
            </a:r>
            <a:r>
              <a:rPr lang="lt-LT" sz="4000" dirty="0" smtClean="0"/>
              <a:t>9,78 balo.</a:t>
            </a:r>
            <a:endParaRPr lang="lt-LT" sz="4000" dirty="0"/>
          </a:p>
          <a:p>
            <a:endParaRPr lang="lt-LT" sz="4000" dirty="0" smtClean="0"/>
          </a:p>
          <a:p>
            <a:endParaRPr lang="lt-LT" sz="4000" dirty="0"/>
          </a:p>
          <a:p>
            <a:endParaRPr lang="lt-LT" sz="4000" dirty="0"/>
          </a:p>
          <a:p>
            <a:endParaRPr lang="lt-LT" sz="4000" dirty="0"/>
          </a:p>
        </p:txBody>
      </p:sp>
    </p:spTree>
    <p:extLst>
      <p:ext uri="{BB962C8B-B14F-4D97-AF65-F5344CB8AC3E}">
        <p14:creationId xmlns:p14="http://schemas.microsoft.com/office/powerpoint/2010/main" val="8690094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IŠVADOS (4)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lt-LT" dirty="0" smtClean="0"/>
              <a:t>Nežymiai didėjo  </a:t>
            </a:r>
            <a:r>
              <a:rPr lang="lt-LT" dirty="0"/>
              <a:t>1-4 klasių </a:t>
            </a:r>
            <a:r>
              <a:rPr lang="lt-LT" dirty="0" smtClean="0"/>
              <a:t>mokinių, </a:t>
            </a:r>
            <a:r>
              <a:rPr lang="lt-LT" dirty="0"/>
              <a:t>pasiekusių </a:t>
            </a:r>
            <a:r>
              <a:rPr lang="lt-LT" dirty="0" smtClean="0"/>
              <a:t>aukštesniuosius (1 mok.) ir patenkinamus (2 mok.) įvertinimus  skaičius, tačiau </a:t>
            </a:r>
            <a:r>
              <a:rPr lang="lt-LT" dirty="0"/>
              <a:t>mažėjo </a:t>
            </a:r>
            <a:r>
              <a:rPr lang="lt-LT" dirty="0" smtClean="0"/>
              <a:t>mokinių (5 mok.), kurie pasiekė pagrindinį lygmenį ir atsirado 1 mokinys šiame </a:t>
            </a:r>
            <a:r>
              <a:rPr lang="lt-LT" dirty="0" err="1" smtClean="0"/>
              <a:t>koncentre</a:t>
            </a:r>
            <a:r>
              <a:rPr lang="lt-LT" dirty="0" smtClean="0"/>
              <a:t>, turintis neigiamus įvertinimus. Geriausiai šiame </a:t>
            </a:r>
            <a:r>
              <a:rPr lang="lt-LT" dirty="0" err="1" smtClean="0"/>
              <a:t>koncentre</a:t>
            </a:r>
            <a:r>
              <a:rPr lang="lt-LT" dirty="0" smtClean="0"/>
              <a:t> sekėsi mokytis menų ir kūno kultūros, prasčiausiai – lietuvių </a:t>
            </a:r>
            <a:r>
              <a:rPr lang="lt-LT" dirty="0" err="1" smtClean="0"/>
              <a:t>k</a:t>
            </a:r>
            <a:r>
              <a:rPr lang="lt-LT" dirty="0" smtClean="0"/>
              <a:t>., anglų </a:t>
            </a:r>
            <a:r>
              <a:rPr lang="lt-LT" dirty="0" err="1" smtClean="0"/>
              <a:t>k</a:t>
            </a:r>
            <a:r>
              <a:rPr lang="lt-LT" dirty="0" smtClean="0"/>
              <a:t>., pasaulio pažinimo ir matematikos. </a:t>
            </a:r>
          </a:p>
          <a:p>
            <a:pPr algn="just"/>
            <a:r>
              <a:rPr lang="lt-LT" dirty="0" smtClean="0"/>
              <a:t>Lyginant </a:t>
            </a:r>
            <a:r>
              <a:rPr lang="lt-LT" dirty="0"/>
              <a:t>5-8 klasių mokinių pasiekimus, </a:t>
            </a:r>
            <a:r>
              <a:rPr lang="lt-LT" dirty="0" smtClean="0"/>
              <a:t>išaugo mokinių skaičius (3 mok.), besimokančių pagrindiniu lygmeniu, sumažėjo  (3 mok.) patenkinamus įvertinimus turinčių mokinių skaičius, tačiau besimokančiųjų aukštesniuoju lygmeniu skaičius liko toks pat (1 mok.). </a:t>
            </a:r>
            <a:r>
              <a:rPr lang="lt-LT" dirty="0"/>
              <a:t>Geriausiai </a:t>
            </a:r>
            <a:r>
              <a:rPr lang="lt-LT" dirty="0" smtClean="0"/>
              <a:t>sekėsi </a:t>
            </a:r>
            <a:r>
              <a:rPr lang="lt-LT" dirty="0"/>
              <a:t>mokytis </a:t>
            </a:r>
            <a:r>
              <a:rPr lang="lt-LT" dirty="0" smtClean="0"/>
              <a:t>menų, </a:t>
            </a:r>
            <a:r>
              <a:rPr lang="lt-LT" dirty="0"/>
              <a:t>prasčiausiai – </a:t>
            </a:r>
            <a:r>
              <a:rPr lang="lt-LT" dirty="0" smtClean="0"/>
              <a:t>matematikos, istorijos, geografijos ir rusų </a:t>
            </a:r>
            <a:r>
              <a:rPr lang="lt-LT" dirty="0" err="1" smtClean="0"/>
              <a:t>k</a:t>
            </a:r>
            <a:r>
              <a:rPr lang="lt-LT" dirty="0" smtClean="0"/>
              <a:t>.</a:t>
            </a:r>
          </a:p>
          <a:p>
            <a:pPr algn="just"/>
            <a:r>
              <a:rPr lang="lt-LT" dirty="0" smtClean="0"/>
              <a:t>I-II </a:t>
            </a:r>
            <a:r>
              <a:rPr lang="lt-LT" dirty="0"/>
              <a:t>klasių </a:t>
            </a:r>
            <a:r>
              <a:rPr lang="lt-LT" dirty="0" err="1"/>
              <a:t>koncentre</a:t>
            </a:r>
            <a:r>
              <a:rPr lang="lt-LT" dirty="0"/>
              <a:t> </a:t>
            </a:r>
            <a:r>
              <a:rPr lang="lt-LT" dirty="0" smtClean="0"/>
              <a:t>atsirado 1 mokinys, kuris mokosi </a:t>
            </a:r>
            <a:r>
              <a:rPr lang="lt-LT" dirty="0"/>
              <a:t>aukščiausiu </a:t>
            </a:r>
            <a:r>
              <a:rPr lang="lt-LT" dirty="0" smtClean="0"/>
              <a:t>lygmeniu</a:t>
            </a:r>
            <a:r>
              <a:rPr lang="lt-LT" dirty="0"/>
              <a:t>.</a:t>
            </a:r>
            <a:r>
              <a:rPr lang="lt-LT" dirty="0" smtClean="0"/>
              <a:t> Mokinių, besimokančių pagrindiniu ir patenkinamu lygmeniu, skaičiai beveik nepakito. Geriausiai mokėsi menų, prasčiausiai sekėsi mokytis matematikos. </a:t>
            </a:r>
          </a:p>
          <a:p>
            <a:pPr algn="just"/>
            <a:r>
              <a:rPr lang="lt-LT" dirty="0" smtClean="0"/>
              <a:t>III-IV </a:t>
            </a:r>
            <a:r>
              <a:rPr lang="lt-LT" dirty="0" err="1" smtClean="0"/>
              <a:t>kl</a:t>
            </a:r>
            <a:r>
              <a:rPr lang="lt-LT" dirty="0" smtClean="0"/>
              <a:t>. </a:t>
            </a:r>
            <a:r>
              <a:rPr lang="lt-LT" dirty="0" err="1" smtClean="0"/>
              <a:t>koncentre</a:t>
            </a:r>
            <a:r>
              <a:rPr lang="lt-LT" dirty="0" smtClean="0"/>
              <a:t> nežymiai (3 mok.) didėjo pagrindinį lygmenį turinčių mokinių skaičius ir šiek tiek (3 mok.) mažėjo patenkinamą lygmenį pasiekusių mokinių skaičius. Geriausiai mokėsi turizmo ir mitybos, prasčiausiai – fizikos ir matematikos.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452614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IŠVADOS (5)</a:t>
            </a:r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sz="2400" dirty="0" smtClean="0"/>
          </a:p>
          <a:p>
            <a:r>
              <a:rPr lang="lt-LT" sz="2400" dirty="0" smtClean="0"/>
              <a:t>Išskyrus II klasę į matematikos ir anglų kalbos pogrupius, ugdymosi rezultatai negerėjo, bet prastėjo.</a:t>
            </a:r>
          </a:p>
          <a:p>
            <a:r>
              <a:rPr lang="lt-LT" sz="2400" dirty="0" smtClean="0"/>
              <a:t>Anglų kalbos vidurkis nukrito nuo 5,8 iki 5,67 (-0,13)</a:t>
            </a:r>
          </a:p>
          <a:p>
            <a:r>
              <a:rPr lang="lt-LT" sz="2400" dirty="0" smtClean="0"/>
              <a:t>Matematikos vidurkis nukrito nuo 5,65 iki 5,48 (-0,17)</a:t>
            </a:r>
          </a:p>
          <a:p>
            <a:r>
              <a:rPr lang="lt-LT" sz="2400" dirty="0" smtClean="0"/>
              <a:t>Anglų kalboje nebeliko aukštesniuoju lygmeniu besimokančių mokinių (neišskyrus pogrupių mokėsi 2 mokiniai)</a:t>
            </a:r>
          </a:p>
          <a:p>
            <a:r>
              <a:rPr lang="lt-LT" sz="2400" dirty="0" smtClean="0"/>
              <a:t>Matematikoje taip pat nebeliko aukštesniuoju lygmeniu besimokančių mokinių (nors mokėsi 1 mokinys).</a:t>
            </a:r>
          </a:p>
        </p:txBody>
      </p:sp>
    </p:spTree>
    <p:extLst>
      <p:ext uri="{BB962C8B-B14F-4D97-AF65-F5344CB8AC3E}">
        <p14:creationId xmlns:p14="http://schemas.microsoft.com/office/powerpoint/2010/main" val="39924001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(6)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400" b="1" dirty="0" smtClean="0"/>
              <a:t>IV klasės mokinių </a:t>
            </a:r>
            <a:r>
              <a:rPr lang="lt-LT" sz="2400" b="1" dirty="0" smtClean="0">
                <a:solidFill>
                  <a:srgbClr val="FF0000"/>
                </a:solidFill>
              </a:rPr>
              <a:t>valstybinių egzaminų pasirinkimas ir II-</a:t>
            </a:r>
            <a:r>
              <a:rPr lang="lt-LT" sz="2400" b="1" dirty="0" err="1" smtClean="0">
                <a:solidFill>
                  <a:srgbClr val="FF0000"/>
                </a:solidFill>
              </a:rPr>
              <a:t>ojo</a:t>
            </a:r>
            <a:r>
              <a:rPr lang="lt-LT" sz="2400" b="1" dirty="0" smtClean="0">
                <a:solidFill>
                  <a:srgbClr val="FF0000"/>
                </a:solidFill>
              </a:rPr>
              <a:t> trimestro įvertinimai:</a:t>
            </a:r>
          </a:p>
          <a:p>
            <a:r>
              <a:rPr lang="lt-LT" sz="2000" dirty="0" smtClean="0"/>
              <a:t>4 mokiniai laikys lietuvių kalbos ir literatūros VBE, jų mokymosi vidurkis -  5,75</a:t>
            </a:r>
          </a:p>
          <a:p>
            <a:r>
              <a:rPr lang="lt-LT" sz="2000" dirty="0" smtClean="0"/>
              <a:t>5 mokiniai laikys anglų kalbos VBE, vidurkis – 4,8</a:t>
            </a:r>
          </a:p>
          <a:p>
            <a:r>
              <a:rPr lang="lt-LT" sz="2000" dirty="0" smtClean="0"/>
              <a:t>3 mokiniai laikys istorijos VBE, vidurkis – 5,6</a:t>
            </a:r>
          </a:p>
          <a:p>
            <a:pPr lvl="0">
              <a:buClr>
                <a:srgbClr val="A9A57C"/>
              </a:buClr>
            </a:pPr>
            <a:r>
              <a:rPr lang="lt-LT" sz="2000" dirty="0" smtClean="0">
                <a:solidFill>
                  <a:srgbClr val="2F2B20"/>
                </a:solidFill>
              </a:rPr>
              <a:t>6 mokiniai laikys matematikos VBE, vidurkis – 4,5</a:t>
            </a:r>
          </a:p>
          <a:p>
            <a:pPr lvl="0">
              <a:buClr>
                <a:srgbClr val="A9A57C"/>
              </a:buClr>
            </a:pPr>
            <a:r>
              <a:rPr lang="lt-LT" sz="2000" dirty="0" smtClean="0">
                <a:solidFill>
                  <a:srgbClr val="2F2B20"/>
                </a:solidFill>
              </a:rPr>
              <a:t>4 mokiniai laikys biologijos VBE, vidurkis – 6</a:t>
            </a:r>
          </a:p>
          <a:p>
            <a:pPr lvl="0">
              <a:buClr>
                <a:srgbClr val="A9A57C"/>
              </a:buClr>
            </a:pPr>
            <a:r>
              <a:rPr lang="lt-LT" sz="2400" b="1" dirty="0" smtClean="0">
                <a:solidFill>
                  <a:srgbClr val="2F2B20"/>
                </a:solidFill>
              </a:rPr>
              <a:t>IV klasės mokinių </a:t>
            </a:r>
            <a:r>
              <a:rPr lang="lt-LT" sz="2400" b="1" dirty="0" smtClean="0">
                <a:solidFill>
                  <a:srgbClr val="FF0000"/>
                </a:solidFill>
              </a:rPr>
              <a:t>mokyklinių egzaminų pasirinkimas ir II-</a:t>
            </a:r>
            <a:r>
              <a:rPr lang="lt-LT" sz="2400" b="1" dirty="0" err="1" smtClean="0">
                <a:solidFill>
                  <a:srgbClr val="FF0000"/>
                </a:solidFill>
              </a:rPr>
              <a:t>ojo</a:t>
            </a:r>
            <a:r>
              <a:rPr lang="lt-LT" sz="2400" b="1" dirty="0" smtClean="0">
                <a:solidFill>
                  <a:srgbClr val="FF0000"/>
                </a:solidFill>
              </a:rPr>
              <a:t> trimestro įvertinimai:</a:t>
            </a:r>
          </a:p>
          <a:p>
            <a:pPr lvl="0">
              <a:buClr>
                <a:srgbClr val="A9A57C"/>
              </a:buClr>
            </a:pPr>
            <a:r>
              <a:rPr lang="lt-LT" sz="2000" dirty="0" smtClean="0"/>
              <a:t>13 mokinių laikys technologijų MBE, jų mokymosi vidurkis -  8,6</a:t>
            </a:r>
          </a:p>
          <a:p>
            <a:pPr>
              <a:buClr>
                <a:srgbClr val="A9A57C"/>
              </a:buClr>
            </a:pPr>
            <a:r>
              <a:rPr lang="lt-LT" sz="2000" dirty="0" smtClean="0"/>
              <a:t>14 </a:t>
            </a:r>
            <a:r>
              <a:rPr lang="lt-LT" sz="2000" dirty="0"/>
              <a:t>mokinių laikys </a:t>
            </a:r>
            <a:r>
              <a:rPr lang="lt-LT" sz="2000" dirty="0" smtClean="0"/>
              <a:t>lietuvių kalbos ir literatūros </a:t>
            </a:r>
            <a:r>
              <a:rPr lang="lt-LT" sz="2000" dirty="0"/>
              <a:t>MBE, jų mokymosi </a:t>
            </a:r>
            <a:r>
              <a:rPr lang="lt-LT" sz="2000" dirty="0" smtClean="0"/>
              <a:t>vidurkis -  4,5</a:t>
            </a:r>
          </a:p>
          <a:p>
            <a:pPr lvl="0">
              <a:buClr>
                <a:srgbClr val="A9A57C"/>
              </a:buClr>
            </a:pPr>
            <a:endParaRPr lang="lt-LT" b="1" dirty="0" smtClean="0">
              <a:solidFill>
                <a:srgbClr val="FF0000"/>
              </a:solidFill>
            </a:endParaRPr>
          </a:p>
          <a:p>
            <a:pPr lvl="0">
              <a:buClr>
                <a:srgbClr val="A9A57C"/>
              </a:buClr>
            </a:pPr>
            <a:endParaRPr lang="lt-LT" b="1" dirty="0" smtClean="0">
              <a:solidFill>
                <a:srgbClr val="FF0000"/>
              </a:solidFill>
            </a:endParaRPr>
          </a:p>
          <a:p>
            <a:pPr lvl="0">
              <a:buClr>
                <a:srgbClr val="A9A57C"/>
              </a:buClr>
            </a:pPr>
            <a:endParaRPr lang="lt-LT" dirty="0" smtClean="0">
              <a:solidFill>
                <a:srgbClr val="2F2B2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964104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NUTARIMO PROJEKTAS 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sz="2400" dirty="0" smtClean="0"/>
              <a:t>Mokytojams, kurių klasėse bendras įvertinimo vidurkis nesiekia pagrindinio lygmens, iki kovo 26 </a:t>
            </a:r>
            <a:r>
              <a:rPr lang="lt-LT" sz="2400" dirty="0" err="1" smtClean="0"/>
              <a:t>d</a:t>
            </a:r>
            <a:r>
              <a:rPr lang="lt-LT" sz="2400" dirty="0" smtClean="0"/>
              <a:t>. numatyti žingsnius ir priemones, kaip gerinsite mokinių ugdymo pasiekimus, kokia pagalba bus reikalinga, kokias priemones taikysite. Šią  informaciją pateikite gimnazijos direktoriui. </a:t>
            </a:r>
          </a:p>
          <a:p>
            <a:pPr lvl="0" algn="just">
              <a:buClr>
                <a:srgbClr val="A9A57C"/>
              </a:buClr>
            </a:pPr>
            <a:r>
              <a:rPr lang="lt-LT" sz="2400" dirty="0" smtClean="0">
                <a:solidFill>
                  <a:srgbClr val="2F2B20"/>
                </a:solidFill>
              </a:rPr>
              <a:t>Klasių </a:t>
            </a:r>
            <a:r>
              <a:rPr lang="lt-LT" sz="2400" dirty="0">
                <a:solidFill>
                  <a:srgbClr val="2F2B20"/>
                </a:solidFill>
              </a:rPr>
              <a:t>vadovams, bendradarbiaujant su gimnazijos socialine </a:t>
            </a:r>
            <a:r>
              <a:rPr lang="lt-LT" sz="2400" dirty="0" smtClean="0">
                <a:solidFill>
                  <a:srgbClr val="2F2B20"/>
                </a:solidFill>
              </a:rPr>
              <a:t>pedagoge, klasėje dėstančiais mokytojais ir administracija, kuo skubiau be </a:t>
            </a:r>
            <a:r>
              <a:rPr lang="lt-LT" sz="2400" dirty="0">
                <a:solidFill>
                  <a:srgbClr val="2F2B20"/>
                </a:solidFill>
              </a:rPr>
              <a:t>pateisinamos priežasties </a:t>
            </a:r>
            <a:r>
              <a:rPr lang="lt-LT" sz="2400" dirty="0" smtClean="0">
                <a:solidFill>
                  <a:srgbClr val="2F2B20"/>
                </a:solidFill>
              </a:rPr>
              <a:t>šalinti mokinių pamokų nelankymą. Priemones ir būdus pateikite gimnazijos direktoriui iki kovo 26 </a:t>
            </a:r>
            <a:r>
              <a:rPr lang="lt-LT" sz="2400" dirty="0" err="1" smtClean="0">
                <a:solidFill>
                  <a:srgbClr val="2F2B20"/>
                </a:solidFill>
              </a:rPr>
              <a:t>d</a:t>
            </a:r>
            <a:r>
              <a:rPr lang="lt-LT" sz="2400" dirty="0" smtClean="0">
                <a:solidFill>
                  <a:srgbClr val="2F2B20"/>
                </a:solidFill>
              </a:rPr>
              <a:t>.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506565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sz="4000" dirty="0">
                <a:solidFill>
                  <a:schemeClr val="tx1"/>
                </a:solidFill>
              </a:rPr>
              <a:t>Mokiniai, II trimestrą baigę aukščiausiais vidurkiais </a:t>
            </a:r>
            <a:r>
              <a:rPr lang="lt-LT" sz="4000" dirty="0" smtClean="0">
                <a:solidFill>
                  <a:schemeClr val="tx1"/>
                </a:solidFill>
              </a:rPr>
              <a:t>(I-IV </a:t>
            </a:r>
            <a:r>
              <a:rPr lang="lt-LT" sz="4000" dirty="0" err="1" smtClean="0">
                <a:solidFill>
                  <a:schemeClr val="tx1"/>
                </a:solidFill>
              </a:rPr>
              <a:t>kl</a:t>
            </a:r>
            <a:r>
              <a:rPr lang="lt-LT" sz="4000" dirty="0" smtClean="0">
                <a:solidFill>
                  <a:schemeClr val="tx1"/>
                </a:solidFill>
              </a:rPr>
              <a:t>.)</a:t>
            </a:r>
            <a:endParaRPr lang="lt-LT" sz="4000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ctr"/>
            <a:r>
              <a:rPr lang="lt-LT" sz="2800" b="1" dirty="0" smtClean="0"/>
              <a:t>I klasė</a:t>
            </a:r>
          </a:p>
          <a:p>
            <a:pPr fontAlgn="ctr"/>
            <a:r>
              <a:rPr lang="lt-LT" sz="2800" dirty="0" err="1"/>
              <a:t>Gavenavičius</a:t>
            </a:r>
            <a:r>
              <a:rPr lang="lt-LT" sz="2800" dirty="0"/>
              <a:t> </a:t>
            </a:r>
            <a:r>
              <a:rPr lang="lt-LT" sz="2800" dirty="0" smtClean="0"/>
              <a:t>Dovydas </a:t>
            </a:r>
            <a:r>
              <a:rPr lang="lt-LT" sz="2800" dirty="0" smtClean="0">
                <a:solidFill>
                  <a:srgbClr val="00B050"/>
                </a:solidFill>
              </a:rPr>
              <a:t>9,47/9,53</a:t>
            </a:r>
          </a:p>
          <a:p>
            <a:pPr fontAlgn="ctr"/>
            <a:r>
              <a:rPr lang="lt-LT" sz="2800" dirty="0" err="1" smtClean="0"/>
              <a:t>Zabulionytė</a:t>
            </a:r>
            <a:r>
              <a:rPr lang="lt-LT" sz="2800" dirty="0" smtClean="0"/>
              <a:t> Gerda </a:t>
            </a:r>
            <a:r>
              <a:rPr lang="lt-LT" sz="2800" dirty="0" smtClean="0">
                <a:solidFill>
                  <a:srgbClr val="00B050"/>
                </a:solidFill>
              </a:rPr>
              <a:t>9,07/9,20</a:t>
            </a:r>
          </a:p>
          <a:p>
            <a:pPr fontAlgn="ctr"/>
            <a:r>
              <a:rPr lang="lt-LT" sz="2800" dirty="0" err="1" smtClean="0"/>
              <a:t>Palskytė</a:t>
            </a:r>
            <a:r>
              <a:rPr lang="lt-LT" sz="2800" dirty="0" smtClean="0"/>
              <a:t> Iveta </a:t>
            </a:r>
            <a:r>
              <a:rPr lang="lt-LT" sz="2800" dirty="0" smtClean="0">
                <a:solidFill>
                  <a:srgbClr val="00B050"/>
                </a:solidFill>
              </a:rPr>
              <a:t>8,53/9,00</a:t>
            </a:r>
            <a:endParaRPr lang="lt-LT" sz="2800" dirty="0">
              <a:solidFill>
                <a:srgbClr val="00B050"/>
              </a:solidFill>
            </a:endParaRPr>
          </a:p>
          <a:p>
            <a:pPr fontAlgn="ctr"/>
            <a:r>
              <a:rPr lang="lt-LT" sz="2800" b="1" dirty="0" smtClean="0"/>
              <a:t>II klasė</a:t>
            </a:r>
          </a:p>
          <a:p>
            <a:pPr fontAlgn="ctr"/>
            <a:r>
              <a:rPr lang="lt-LT" sz="2800" dirty="0" err="1" smtClean="0"/>
              <a:t>Laucys</a:t>
            </a:r>
            <a:r>
              <a:rPr lang="lt-LT" sz="2800" dirty="0" smtClean="0"/>
              <a:t> Donatas </a:t>
            </a:r>
            <a:r>
              <a:rPr lang="lt-LT" sz="2800" dirty="0" smtClean="0">
                <a:solidFill>
                  <a:srgbClr val="00B050"/>
                </a:solidFill>
              </a:rPr>
              <a:t>8,80/9,07</a:t>
            </a:r>
          </a:p>
          <a:p>
            <a:pPr fontAlgn="ctr"/>
            <a:r>
              <a:rPr lang="lt-LT" sz="2800" dirty="0" err="1" smtClean="0"/>
              <a:t>Laucys</a:t>
            </a:r>
            <a:r>
              <a:rPr lang="lt-LT" sz="2800" dirty="0" smtClean="0"/>
              <a:t> Lukas </a:t>
            </a:r>
            <a:r>
              <a:rPr lang="lt-LT" sz="2800" dirty="0" smtClean="0">
                <a:solidFill>
                  <a:srgbClr val="FF0000"/>
                </a:solidFill>
              </a:rPr>
              <a:t>9,13/9,00</a:t>
            </a:r>
          </a:p>
          <a:p>
            <a:pPr fontAlgn="ctr"/>
            <a:r>
              <a:rPr lang="lt-LT" sz="2800" b="1" dirty="0" smtClean="0"/>
              <a:t>III klasė</a:t>
            </a:r>
          </a:p>
          <a:p>
            <a:pPr fontAlgn="ctr"/>
            <a:r>
              <a:rPr lang="lt-LT" sz="2800" dirty="0"/>
              <a:t>Jakutis </a:t>
            </a:r>
            <a:r>
              <a:rPr lang="lt-LT" sz="2800" dirty="0" smtClean="0"/>
              <a:t>Martynas </a:t>
            </a:r>
            <a:r>
              <a:rPr lang="lt-LT" sz="2800" dirty="0" smtClean="0">
                <a:solidFill>
                  <a:srgbClr val="00B050"/>
                </a:solidFill>
              </a:rPr>
              <a:t>9,76/9,78</a:t>
            </a:r>
          </a:p>
          <a:p>
            <a:pPr fontAlgn="ctr"/>
            <a:r>
              <a:rPr lang="lt-LT" sz="2800" dirty="0" err="1" smtClean="0"/>
              <a:t>Neniškytė</a:t>
            </a:r>
            <a:r>
              <a:rPr lang="lt-LT" sz="2800" dirty="0" smtClean="0"/>
              <a:t> Aušrinė 9,75/9,75</a:t>
            </a:r>
          </a:p>
          <a:p>
            <a:pPr fontAlgn="ctr"/>
            <a:r>
              <a:rPr lang="lt-LT" sz="2800" dirty="0" err="1" smtClean="0"/>
              <a:t>Zupka</a:t>
            </a:r>
            <a:r>
              <a:rPr lang="lt-LT" sz="2800" dirty="0" smtClean="0"/>
              <a:t> Edvardas 9,00/9,00</a:t>
            </a:r>
          </a:p>
          <a:p>
            <a:pPr fontAlgn="ctr"/>
            <a:r>
              <a:rPr lang="lt-LT" sz="2800" b="1" dirty="0" smtClean="0"/>
              <a:t>IV klasė</a:t>
            </a:r>
          </a:p>
          <a:p>
            <a:pPr fontAlgn="ctr"/>
            <a:r>
              <a:rPr lang="lt-LT" sz="2800" dirty="0" smtClean="0"/>
              <a:t>Balandis Domantas </a:t>
            </a:r>
            <a:r>
              <a:rPr lang="lt-LT" sz="2800" dirty="0" smtClean="0">
                <a:solidFill>
                  <a:srgbClr val="00B050"/>
                </a:solidFill>
              </a:rPr>
              <a:t>8,11/8,22</a:t>
            </a:r>
            <a:endParaRPr lang="lt-LT" sz="2800" dirty="0">
              <a:solidFill>
                <a:srgbClr val="00B050"/>
              </a:solidFill>
            </a:endParaRPr>
          </a:p>
          <a:p>
            <a:endParaRPr lang="lt-LT" sz="2800" b="1" dirty="0" smtClean="0"/>
          </a:p>
          <a:p>
            <a:endParaRPr lang="lt-LT" sz="2800" b="1" dirty="0"/>
          </a:p>
        </p:txBody>
      </p:sp>
    </p:spTree>
    <p:extLst>
      <p:ext uri="{BB962C8B-B14F-4D97-AF65-F5344CB8AC3E}">
        <p14:creationId xmlns:p14="http://schemas.microsoft.com/office/powerpoint/2010/main" val="381405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22653"/>
            <a:ext cx="7620000" cy="1143000"/>
          </a:xfrm>
        </p:spPr>
        <p:txBody>
          <a:bodyPr>
            <a:noAutofit/>
          </a:bodyPr>
          <a:lstStyle/>
          <a:p>
            <a:pPr algn="ctr"/>
            <a:r>
              <a:rPr lang="lt-LT" sz="3000" b="1" dirty="0">
                <a:solidFill>
                  <a:schemeClr val="tx1"/>
                </a:solidFill>
              </a:rPr>
              <a:t>Didžiausią pažangą klasėje padarę mokiniai</a:t>
            </a:r>
            <a:r>
              <a:rPr lang="lt-LT" sz="3000" b="1" dirty="0" smtClean="0">
                <a:solidFill>
                  <a:schemeClr val="tx1"/>
                </a:solidFill>
              </a:rPr>
              <a:t>:</a:t>
            </a:r>
            <a:endParaRPr lang="lt-LT" sz="3000" dirty="0">
              <a:solidFill>
                <a:schemeClr val="tx1"/>
              </a:solidFill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4294967295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b="1" dirty="0" smtClean="0"/>
              <a:t>1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Adelė Navickaitė, Majus Vaišvilas, Mikas </a:t>
            </a:r>
            <a:r>
              <a:rPr lang="lt-LT" sz="2400" b="1" dirty="0" err="1" smtClean="0"/>
              <a:t>Juozaponis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 smtClean="0"/>
              <a:t>2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Nomeda </a:t>
            </a:r>
            <a:r>
              <a:rPr lang="lt-LT" sz="2400" b="1" dirty="0" err="1"/>
              <a:t>G</a:t>
            </a:r>
            <a:r>
              <a:rPr lang="lt-LT" sz="2400" b="1" dirty="0" err="1" smtClean="0"/>
              <a:t>alvonaitė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 smtClean="0"/>
              <a:t>3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Ignas Kerbelis</a:t>
            </a:r>
          </a:p>
          <a:p>
            <a:pPr marL="0" indent="0">
              <a:buNone/>
            </a:pPr>
            <a:r>
              <a:rPr lang="lt-LT" sz="2400" b="1" dirty="0" smtClean="0"/>
              <a:t>4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Gintarė </a:t>
            </a:r>
            <a:r>
              <a:rPr lang="lt-LT" sz="2400" b="1" dirty="0" err="1"/>
              <a:t>S</a:t>
            </a:r>
            <a:r>
              <a:rPr lang="lt-LT" sz="2400" b="1" dirty="0" err="1" smtClean="0"/>
              <a:t>avickaitė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 smtClean="0"/>
              <a:t>5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Linas Malinauskas</a:t>
            </a:r>
          </a:p>
          <a:p>
            <a:pPr marL="0" indent="0">
              <a:buNone/>
            </a:pPr>
            <a:r>
              <a:rPr lang="lt-LT" sz="2400" b="1" dirty="0" smtClean="0"/>
              <a:t>6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Tomas Biras, Gintarė </a:t>
            </a:r>
            <a:r>
              <a:rPr lang="lt-LT" sz="2400" b="1" dirty="0" err="1" smtClean="0"/>
              <a:t>Lekerauskaitė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 smtClean="0"/>
              <a:t>7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Rokas Bučinskas, </a:t>
            </a:r>
            <a:r>
              <a:rPr lang="lt-LT" sz="2400" b="1" dirty="0"/>
              <a:t>T</a:t>
            </a:r>
            <a:r>
              <a:rPr lang="lt-LT" sz="2400" b="1" dirty="0" smtClean="0"/>
              <a:t>adas Indrelė, Karolis Mikuckis</a:t>
            </a:r>
          </a:p>
          <a:p>
            <a:pPr marL="0" indent="0">
              <a:buNone/>
            </a:pPr>
            <a:r>
              <a:rPr lang="lt-LT" sz="2400" b="1" dirty="0" smtClean="0"/>
              <a:t>8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Aivaras Sabutis</a:t>
            </a:r>
            <a:r>
              <a:rPr lang="lt-LT" sz="2400" b="1" dirty="0"/>
              <a:t>, </a:t>
            </a:r>
            <a:r>
              <a:rPr lang="lt-LT" sz="2400" b="1" dirty="0" smtClean="0"/>
              <a:t>Rokas </a:t>
            </a:r>
            <a:r>
              <a:rPr lang="lt-LT" sz="2400" b="1" dirty="0" err="1" smtClean="0"/>
              <a:t>Namiejūnas</a:t>
            </a:r>
            <a:endParaRPr lang="lt-LT" sz="2400" b="1" dirty="0"/>
          </a:p>
          <a:p>
            <a:pPr marL="0" indent="0">
              <a:buNone/>
            </a:pPr>
            <a:r>
              <a:rPr lang="lt-LT" sz="2400" b="1" dirty="0" err="1" smtClean="0"/>
              <a:t>Ig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– </a:t>
            </a:r>
            <a:r>
              <a:rPr lang="lt-LT" sz="2400" b="1" dirty="0" smtClean="0"/>
              <a:t>Deividas Tamulis </a:t>
            </a:r>
            <a:endParaRPr lang="lt-LT" sz="2400" dirty="0"/>
          </a:p>
          <a:p>
            <a:pPr marL="0" indent="0">
              <a:buNone/>
            </a:pPr>
            <a:r>
              <a:rPr lang="lt-LT" sz="2400" b="1" dirty="0" err="1" smtClean="0"/>
              <a:t>IIg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 smtClean="0"/>
              <a:t>. -  Donatas </a:t>
            </a:r>
            <a:r>
              <a:rPr lang="lt-LT" sz="2400" b="1" dirty="0" err="1" smtClean="0"/>
              <a:t>Laucys</a:t>
            </a:r>
            <a:endParaRPr lang="lt-LT" sz="2400" b="1" dirty="0" smtClean="0"/>
          </a:p>
          <a:p>
            <a:pPr marL="0" indent="0">
              <a:buNone/>
            </a:pPr>
            <a:r>
              <a:rPr lang="lt-LT" sz="2400" b="1" dirty="0" err="1" smtClean="0"/>
              <a:t>IIIg</a:t>
            </a:r>
            <a:r>
              <a:rPr lang="lt-LT" sz="2400" b="1" dirty="0" smtClean="0"/>
              <a:t> </a:t>
            </a:r>
            <a:r>
              <a:rPr lang="lt-LT" sz="2400" b="1" dirty="0" err="1" smtClean="0"/>
              <a:t>kl</a:t>
            </a:r>
            <a:r>
              <a:rPr lang="lt-LT" sz="2400" b="1" dirty="0" smtClean="0"/>
              <a:t>. – </a:t>
            </a:r>
            <a:r>
              <a:rPr lang="lt-LT" sz="2400" b="1" dirty="0"/>
              <a:t>B</a:t>
            </a:r>
            <a:r>
              <a:rPr lang="lt-LT" sz="2400" b="1" dirty="0" smtClean="0"/>
              <a:t>enas Baronas, Agnė Daugėlaitė, Marius Rimas </a:t>
            </a:r>
            <a:endParaRPr lang="lt-LT" sz="2400" dirty="0"/>
          </a:p>
          <a:p>
            <a:pPr marL="0" indent="0">
              <a:buNone/>
            </a:pPr>
            <a:r>
              <a:rPr lang="lt-LT" sz="2400" b="1" dirty="0" err="1"/>
              <a:t>IVg</a:t>
            </a:r>
            <a:r>
              <a:rPr lang="lt-LT" sz="2400" b="1" dirty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– </a:t>
            </a:r>
            <a:r>
              <a:rPr lang="lt-LT" sz="2400" b="1" dirty="0" smtClean="0"/>
              <a:t>Domantas Balandis, Raimundas Ražanskas</a:t>
            </a:r>
            <a:endParaRPr lang="lt-L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58809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6200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3600" dirty="0" err="1">
                <a:solidFill>
                  <a:schemeClr val="tx1"/>
                </a:solidFill>
                <a:latin typeface="+mj-lt"/>
              </a:rPr>
              <a:t>Besimokančių</a:t>
            </a:r>
            <a:r>
              <a:rPr lang="en-GB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+mj-lt"/>
              </a:rPr>
              <a:t>pagal</a:t>
            </a:r>
            <a:r>
              <a:rPr lang="en-GB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+mj-lt"/>
              </a:rPr>
              <a:t>individualizuotas</a:t>
            </a:r>
            <a:r>
              <a:rPr lang="en-GB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+mj-lt"/>
              </a:rPr>
              <a:t>programas</a:t>
            </a:r>
            <a:r>
              <a:rPr lang="en-GB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+mj-lt"/>
              </a:rPr>
              <a:t>skaičius</a:t>
            </a:r>
            <a:r>
              <a:rPr lang="en-GB" sz="3600" dirty="0">
                <a:solidFill>
                  <a:schemeClr val="tx1"/>
                </a:solidFill>
                <a:latin typeface="+mj-lt"/>
              </a:rPr>
              <a:t>/proc. </a:t>
            </a:r>
            <a:r>
              <a:rPr lang="lt-LT" sz="3600" dirty="0" smtClean="0">
                <a:solidFill>
                  <a:schemeClr val="tx1"/>
                </a:solidFill>
                <a:latin typeface="+mj-lt"/>
              </a:rPr>
              <a:t>II trimestre</a:t>
            </a:r>
            <a:endParaRPr lang="lt-LT" sz="36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217786"/>
              </p:ext>
            </p:extLst>
          </p:nvPr>
        </p:nvGraphicFramePr>
        <p:xfrm>
          <a:off x="539552" y="2708920"/>
          <a:ext cx="7488833" cy="1900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4284"/>
                <a:gridCol w="2555132"/>
                <a:gridCol w="2819417"/>
              </a:tblGrid>
              <a:tr h="946935">
                <a:tc>
                  <a:txBody>
                    <a:bodyPr/>
                    <a:lstStyle/>
                    <a:p>
                      <a:pPr marL="182563" indent="0" algn="ctr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1- 4 </a:t>
                      </a:r>
                      <a:r>
                        <a:rPr lang="lt-LT" sz="3200" dirty="0">
                          <a:effectLst/>
                          <a:latin typeface="Calibri (Pranešimo tekstas)"/>
                        </a:rPr>
                        <a:t>klasės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 (Pranešimo tekstas)"/>
                        </a:rPr>
                        <a:t>5-8 kl.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 (Pranešimo tekstas)"/>
                        </a:rPr>
                        <a:t>I-II </a:t>
                      </a:r>
                      <a:r>
                        <a:rPr lang="en-US" sz="3200" dirty="0" err="1">
                          <a:effectLst/>
                          <a:latin typeface="Calibri (Pranešimo tekstas)"/>
                        </a:rPr>
                        <a:t>gimnazijos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 kl.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</a:tr>
              <a:tr h="92527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2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/ </a:t>
                      </a:r>
                      <a:r>
                        <a:rPr lang="lt-LT" sz="3200" dirty="0" smtClean="0">
                          <a:solidFill>
                            <a:schemeClr val="tx1"/>
                          </a:solidFill>
                          <a:effectLst/>
                          <a:latin typeface="Calibri (Pranešimo tekstas)"/>
                        </a:rPr>
                        <a:t>28,5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%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4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/ </a:t>
                      </a:r>
                      <a:r>
                        <a:rPr lang="lt-LT" sz="3200" b="1" dirty="0" smtClean="0">
                          <a:solidFill>
                            <a:schemeClr val="tx1"/>
                          </a:solidFill>
                          <a:effectLst/>
                          <a:latin typeface="Calibri (Pranešimo tekstas)"/>
                        </a:rPr>
                        <a:t>57,1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%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1</a:t>
                      </a:r>
                      <a:r>
                        <a:rPr lang="en-GB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GB" sz="3200" dirty="0">
                          <a:effectLst/>
                          <a:latin typeface="Calibri (Pranešimo tekstas)"/>
                        </a:rPr>
                        <a:t>/ </a:t>
                      </a:r>
                      <a:r>
                        <a:rPr lang="lt-LT" sz="3200" b="1" dirty="0" smtClean="0">
                          <a:solidFill>
                            <a:schemeClr val="tx1"/>
                          </a:solidFill>
                          <a:effectLst/>
                          <a:latin typeface="Calibri (Pranešimo tekstas)"/>
                        </a:rPr>
                        <a:t>14,2</a:t>
                      </a:r>
                      <a:r>
                        <a:rPr lang="en-GB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GB" sz="3200" dirty="0">
                          <a:effectLst/>
                          <a:latin typeface="Calibri (Pranešimo tekstas)"/>
                        </a:rPr>
                        <a:t>%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6200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3600" dirty="0" err="1">
                <a:solidFill>
                  <a:schemeClr val="tx1"/>
                </a:solidFill>
                <a:latin typeface="+mj-lt"/>
              </a:rPr>
              <a:t>Besimokančių</a:t>
            </a:r>
            <a:r>
              <a:rPr lang="en-GB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+mj-lt"/>
              </a:rPr>
              <a:t>pagal</a:t>
            </a:r>
            <a:r>
              <a:rPr lang="en-GB" sz="3600" dirty="0">
                <a:solidFill>
                  <a:schemeClr val="tx1"/>
                </a:solidFill>
                <a:latin typeface="+mj-lt"/>
              </a:rPr>
              <a:t> </a:t>
            </a:r>
            <a:r>
              <a:rPr lang="lt-LT" sz="3600" dirty="0" smtClean="0">
                <a:solidFill>
                  <a:schemeClr val="tx1"/>
                </a:solidFill>
                <a:latin typeface="+mj-lt"/>
              </a:rPr>
              <a:t>pritaikytas </a:t>
            </a:r>
            <a:r>
              <a:rPr lang="en-GB" sz="3600" dirty="0" err="1" smtClean="0">
                <a:solidFill>
                  <a:schemeClr val="tx1"/>
                </a:solidFill>
                <a:latin typeface="+mj-lt"/>
              </a:rPr>
              <a:t>programas</a:t>
            </a:r>
            <a:r>
              <a:rPr lang="en-GB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3600" dirty="0" err="1">
                <a:solidFill>
                  <a:schemeClr val="tx1"/>
                </a:solidFill>
                <a:latin typeface="+mj-lt"/>
              </a:rPr>
              <a:t>skaičius</a:t>
            </a:r>
            <a:r>
              <a:rPr lang="en-GB" sz="3600" dirty="0">
                <a:solidFill>
                  <a:schemeClr val="tx1"/>
                </a:solidFill>
                <a:latin typeface="+mj-lt"/>
              </a:rPr>
              <a:t>/proc. </a:t>
            </a:r>
            <a:r>
              <a:rPr lang="lt-LT" sz="3600" dirty="0" smtClean="0">
                <a:solidFill>
                  <a:schemeClr val="tx1"/>
                </a:solidFill>
                <a:latin typeface="+mj-lt"/>
              </a:rPr>
              <a:t>II-ame trimestre</a:t>
            </a:r>
            <a:endParaRPr lang="lt-LT" sz="36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667775"/>
              </p:ext>
            </p:extLst>
          </p:nvPr>
        </p:nvGraphicFramePr>
        <p:xfrm>
          <a:off x="467544" y="2996952"/>
          <a:ext cx="7488833" cy="2022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6005"/>
                <a:gridCol w="1856276"/>
                <a:gridCol w="2048276"/>
                <a:gridCol w="2048276"/>
              </a:tblGrid>
              <a:tr h="946935">
                <a:tc>
                  <a:txBody>
                    <a:bodyPr/>
                    <a:lstStyle/>
                    <a:p>
                      <a:pPr marL="182563" indent="0" algn="ctr"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mbria (Antraštės)"/>
                        </a:rPr>
                        <a:t>1-4 klasės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mbria (Antraštės)"/>
                        </a:rPr>
                        <a:t>5-8 kl.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mbria (Antraštės)"/>
                        </a:rPr>
                        <a:t>I-II </a:t>
                      </a:r>
                      <a:r>
                        <a:rPr lang="en-US" sz="2400" dirty="0" err="1">
                          <a:effectLst/>
                          <a:latin typeface="Cambria (Antraštės)"/>
                        </a:rPr>
                        <a:t>gimnazijos</a:t>
                      </a:r>
                      <a:r>
                        <a:rPr lang="en-US" sz="2400" dirty="0">
                          <a:effectLst/>
                          <a:latin typeface="Cambria (Antraštės)"/>
                        </a:rPr>
                        <a:t> kl.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III-IV</a:t>
                      </a:r>
                      <a:r>
                        <a:rPr lang="lt-LT" sz="2400" baseline="0" dirty="0" smtClean="0">
                          <a:effectLst/>
                          <a:latin typeface="Cambria (Antraštės)"/>
                          <a:ea typeface="Times New Roman"/>
                        </a:rPr>
                        <a:t> gimnazijos </a:t>
                      </a:r>
                      <a:r>
                        <a:rPr lang="lt-LT" sz="2400" baseline="0" dirty="0" err="1" smtClean="0">
                          <a:effectLst/>
                          <a:latin typeface="Cambria (Antraštės)"/>
                          <a:ea typeface="Times New Roman"/>
                        </a:rPr>
                        <a:t>kl</a:t>
                      </a:r>
                      <a:r>
                        <a:rPr lang="lt-LT" sz="2400" baseline="0" dirty="0" smtClean="0">
                          <a:effectLst/>
                          <a:latin typeface="Cambria (Antraštės)"/>
                          <a:ea typeface="Times New Roman"/>
                        </a:rPr>
                        <a:t>.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</a:tr>
              <a:tr h="92527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6</a:t>
                      </a:r>
                      <a:r>
                        <a:rPr lang="en-US" sz="2400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/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18,1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mbria (Antraštės)"/>
                          <a:ea typeface="Times New Roman"/>
                        </a:rPr>
                        <a:t>1</a:t>
                      </a: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3</a:t>
                      </a:r>
                      <a:r>
                        <a:rPr lang="en-US" sz="2400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/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3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9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,3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12</a:t>
                      </a:r>
                      <a:r>
                        <a:rPr lang="en-GB" sz="2400" dirty="0" smtClean="0">
                          <a:effectLst/>
                          <a:latin typeface="Cambria (Antraštės)"/>
                          <a:ea typeface="Times New Roman"/>
                        </a:rPr>
                        <a:t>/</a:t>
                      </a: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 36,3</a:t>
                      </a:r>
                      <a:r>
                        <a:rPr lang="en-GB" sz="2400" dirty="0" smtClean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2 /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6</a:t>
                      </a:r>
                      <a:r>
                        <a:rPr lang="lt-LT" sz="2400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GB" sz="2400" dirty="0" smtClean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51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20000" cy="1143000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solidFill>
                  <a:schemeClr val="tx1"/>
                </a:solidFill>
              </a:rPr>
              <a:t>I-</a:t>
            </a:r>
            <a:r>
              <a:rPr lang="lt-LT" sz="3200" dirty="0" err="1" smtClean="0">
                <a:solidFill>
                  <a:schemeClr val="tx1"/>
                </a:solidFill>
              </a:rPr>
              <a:t>ojo</a:t>
            </a:r>
            <a:r>
              <a:rPr lang="lt-LT" sz="3200" dirty="0" smtClean="0">
                <a:solidFill>
                  <a:schemeClr val="tx1"/>
                </a:solidFill>
              </a:rPr>
              <a:t> ir II-</a:t>
            </a:r>
            <a:r>
              <a:rPr lang="lt-LT" sz="3200" dirty="0" err="1" smtClean="0">
                <a:solidFill>
                  <a:schemeClr val="tx1"/>
                </a:solidFill>
              </a:rPr>
              <a:t>ojo</a:t>
            </a:r>
            <a:r>
              <a:rPr lang="lt-LT" sz="3200" dirty="0" smtClean="0">
                <a:solidFill>
                  <a:schemeClr val="tx1"/>
                </a:solidFill>
              </a:rPr>
              <a:t> trimestrų 1-4 </a:t>
            </a:r>
            <a:r>
              <a:rPr lang="lt-LT" sz="3200" dirty="0" err="1" smtClean="0">
                <a:solidFill>
                  <a:schemeClr val="tx1"/>
                </a:solidFill>
              </a:rPr>
              <a:t>kl</a:t>
            </a:r>
            <a:r>
              <a:rPr lang="lt-LT" sz="3200" dirty="0" smtClean="0">
                <a:solidFill>
                  <a:schemeClr val="tx1"/>
                </a:solidFill>
              </a:rPr>
              <a:t>. mokinių pasiekimų pagal lygmenis palyginimas </a:t>
            </a:r>
            <a:endParaRPr lang="lt-LT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13639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5387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2723</TotalTime>
  <Words>1795</Words>
  <Application>Microsoft Office PowerPoint</Application>
  <PresentationFormat>Demonstracija ekrane (4:3)</PresentationFormat>
  <Paragraphs>343</Paragraphs>
  <Slides>47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47</vt:i4>
      </vt:variant>
    </vt:vector>
  </HeadingPairs>
  <TitlesOfParts>
    <vt:vector size="48" baseType="lpstr">
      <vt:lpstr>Gretimumas</vt:lpstr>
      <vt:lpstr>II-ojo trimestro rezultatai</vt:lpstr>
      <vt:lpstr>Mokinių skaičius II-ojo trimestro pabaigoje:</vt:lpstr>
      <vt:lpstr>Mokiniai, II trimestrą baigę aukščiausiais vidurkiais (1-4 kl.)</vt:lpstr>
      <vt:lpstr>Mokiniai, II trimestrą baigę aukščiausiais vidurkiais (5-8 kl.)</vt:lpstr>
      <vt:lpstr>Mokiniai, II trimestrą baigę aukščiausiais vidurkiais (I-IV kl.)</vt:lpstr>
      <vt:lpstr>Didžiausią pažangą klasėje padarę mokiniai:</vt:lpstr>
      <vt:lpstr>Besimokančių pagal individualizuotas programas skaičius/proc. II trimestre</vt:lpstr>
      <vt:lpstr>Besimokančių pagal pritaikytas programas skaičius/proc. II-ame trimestre</vt:lpstr>
      <vt:lpstr>I-ojo ir II-ojo trimestrų 1-4 kl. mokinių pasiekimų pagal lygmenis palyginimas </vt:lpstr>
      <vt:lpstr>2- 4 klasių anglų kalbos pasiekimai (I/II trim.)</vt:lpstr>
      <vt:lpstr>1-4 klasių lietuvių kalbos pasiekimai (I/II trim.)</vt:lpstr>
      <vt:lpstr>1-4 klasių matematikos pasiekimai (I/II trim.)</vt:lpstr>
      <vt:lpstr>Dalykų palyginimai pagal pasiekimus (1-4 kl.)</vt:lpstr>
      <vt:lpstr>I-ojo  ir II-ojo trimestrų 5-8 kl. mokinių pasiekimų pagal lygmenis palyginimas </vt:lpstr>
      <vt:lpstr>5- 8 klasių užsienio (anglų) kalbos pasiekimai</vt:lpstr>
      <vt:lpstr>5- 8 klasių užsienio (rusų) kalbos pasiekimai</vt:lpstr>
      <vt:lpstr>5- 8 lietuvių kalbos pasiekimai</vt:lpstr>
      <vt:lpstr>5-8 klasių matematikos pasiekimai (I/II trim.)</vt:lpstr>
      <vt:lpstr>Dalykų palyginimai pagal pasiekimus (5-8 kl.)</vt:lpstr>
      <vt:lpstr>I-ojo  ir II-ojo trimestrų I-II kl. mokinių pasiekimų pagal lygmenis palyginimas </vt:lpstr>
      <vt:lpstr>I- II klasių užsienio (anglų) kalbos pasiekimai</vt:lpstr>
      <vt:lpstr>I- II klasių užsienio (rusų) kalbos pasiekimai</vt:lpstr>
      <vt:lpstr>I- II klasių lietuvių kalbos pasiekimai</vt:lpstr>
      <vt:lpstr>I- II klasių matematikos pasiekimai (I/II trim.)</vt:lpstr>
      <vt:lpstr>Dalykų pasiekimai pagal lygmenis (I-II kl.)</vt:lpstr>
      <vt:lpstr>I-ojo ir II-ojo trimestrų III-IV kl. mokinių pasiekimų pagal lygmenis palyginimas </vt:lpstr>
      <vt:lpstr>II klasės mokinių pasiekimai, išskyrus mokinius į pogrupius ANGLŲ KALBA</vt:lpstr>
      <vt:lpstr>II klasės mokinių pasiekimai, išskyrus mokinius į pogrupius MATEMATIKA (I pogrupis)</vt:lpstr>
      <vt:lpstr>II klasės mokinių pasiekimai, išskyrus mokinius į pogrupius MATEMATIKA ( II pogrupis)</vt:lpstr>
      <vt:lpstr>I-ojo ir II-ojo trimestrų III-IV kl. mokinių pasiekimų pagal lygmenis palyginimas</vt:lpstr>
      <vt:lpstr>III- IV klasių užsienio (anglų) kalbos pasiekimai</vt:lpstr>
      <vt:lpstr>III- IV klasių lietuvių kalbos pasiekimai (I/II trim.)</vt:lpstr>
      <vt:lpstr>III- IV klasių matematikos  pasiekimai (I/II trim.)</vt:lpstr>
      <vt:lpstr>Dalykų pasiekimai pagal lygmenis (III-IV kl.)</vt:lpstr>
      <vt:lpstr>I-ojo ir II-ojo trimestro klasių pažangumas</vt:lpstr>
      <vt:lpstr>Mokinių sk. klasėse, kurie mokosi pagrindiniu ir  aukštesniuoju lygmeniu (pradinėse kl. ir 5-IV kl. besimokančių 8-10)</vt:lpstr>
      <vt:lpstr>Klasių pasiskirstymai pagal vidurkius (I trim./II trim.)</vt:lpstr>
      <vt:lpstr>Nepraleido nei vienos pamokos!  1-4 kl.</vt:lpstr>
      <vt:lpstr>Nepraleido nei vienos pamokos!  5-12 kl. </vt:lpstr>
      <vt:lpstr>I-ojo ir II-ojo trimestrų pamokų lankomumo palyginimas</vt:lpstr>
      <vt:lpstr>IŠVADOS (1)</vt:lpstr>
      <vt:lpstr>IŠVADOS (2)</vt:lpstr>
      <vt:lpstr>IŠVADOS (3)</vt:lpstr>
      <vt:lpstr>IŠVADOS (4)</vt:lpstr>
      <vt:lpstr>IŠVADOS (5)</vt:lpstr>
      <vt:lpstr>IŠVADOS (6)</vt:lpstr>
      <vt:lpstr>NUTARIMO PROJEKTAS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Žėrutė</dc:creator>
  <cp:lastModifiedBy>Žėrutė</cp:lastModifiedBy>
  <cp:revision>218</cp:revision>
  <cp:lastPrinted>2018-03-20T07:11:40Z</cp:lastPrinted>
  <dcterms:created xsi:type="dcterms:W3CDTF">2016-12-05T14:01:20Z</dcterms:created>
  <dcterms:modified xsi:type="dcterms:W3CDTF">2018-03-20T07:13:36Z</dcterms:modified>
</cp:coreProperties>
</file>