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43"/>
  </p:notesMasterIdLst>
  <p:handoutMasterIdLst>
    <p:handoutMasterId r:id="rId44"/>
  </p:handoutMasterIdLst>
  <p:sldIdLst>
    <p:sldId id="256" r:id="rId2"/>
    <p:sldId id="281" r:id="rId3"/>
    <p:sldId id="259" r:id="rId4"/>
    <p:sldId id="274" r:id="rId5"/>
    <p:sldId id="276" r:id="rId6"/>
    <p:sldId id="278" r:id="rId7"/>
    <p:sldId id="275" r:id="rId8"/>
    <p:sldId id="293" r:id="rId9"/>
    <p:sldId id="294" r:id="rId10"/>
    <p:sldId id="295" r:id="rId11"/>
    <p:sldId id="306" r:id="rId12"/>
    <p:sldId id="279" r:id="rId13"/>
    <p:sldId id="296" r:id="rId14"/>
    <p:sldId id="297" r:id="rId15"/>
    <p:sldId id="298" r:id="rId16"/>
    <p:sldId id="307" r:id="rId17"/>
    <p:sldId id="299" r:id="rId18"/>
    <p:sldId id="300" r:id="rId19"/>
    <p:sldId id="301" r:id="rId20"/>
    <p:sldId id="302" r:id="rId21"/>
    <p:sldId id="308" r:id="rId22"/>
    <p:sldId id="283" r:id="rId23"/>
    <p:sldId id="303" r:id="rId24"/>
    <p:sldId id="304" r:id="rId25"/>
    <p:sldId id="305" r:id="rId26"/>
    <p:sldId id="309" r:id="rId27"/>
    <p:sldId id="291" r:id="rId28"/>
    <p:sldId id="260" r:id="rId29"/>
    <p:sldId id="261" r:id="rId30"/>
    <p:sldId id="262" r:id="rId31"/>
    <p:sldId id="258" r:id="rId32"/>
    <p:sldId id="292" r:id="rId33"/>
    <p:sldId id="310" r:id="rId34"/>
    <p:sldId id="311" r:id="rId35"/>
    <p:sldId id="315" r:id="rId36"/>
    <p:sldId id="312" r:id="rId37"/>
    <p:sldId id="313" r:id="rId38"/>
    <p:sldId id="316" r:id="rId39"/>
    <p:sldId id="317" r:id="rId40"/>
    <p:sldId id="318" r:id="rId41"/>
    <p:sldId id="319" r:id="rId4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 stiliaus, be tinklelio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eminis stilius 1 – paryškinima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Vidutinis stilius 4 – paryškinima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08" autoAdjust="0"/>
  </p:normalViewPr>
  <p:slideViewPr>
    <p:cSldViewPr>
      <p:cViewPr varScale="1">
        <p:scale>
          <a:sx n="76" d="100"/>
          <a:sy n="76" d="100"/>
        </p:scale>
        <p:origin x="-17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darbalapis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darbalapis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99518810148729E-2"/>
          <c:y val="0.15113104669965791"/>
          <c:w val="0.76576268591426067"/>
          <c:h val="0.712249198016914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Lapas1!$C$2</c:f>
              <c:strCache>
                <c:ptCount val="1"/>
                <c:pt idx="0">
                  <c:v>III tr.</c:v>
                </c:pt>
              </c:strCache>
            </c:strRef>
          </c:tx>
          <c:invertIfNegative val="0"/>
          <c:cat>
            <c:strRef>
              <c:f>Lapas1!$A$3:$B$5</c:f>
              <c:strCache>
                <c:ptCount val="3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</c:strCache>
            </c:strRef>
          </c:cat>
          <c:val>
            <c:numRef>
              <c:f>Lapas1!$C$3:$C$5</c:f>
              <c:numCache>
                <c:formatCode>General</c:formatCode>
                <c:ptCount val="3"/>
                <c:pt idx="0">
                  <c:v>3</c:v>
                </c:pt>
                <c:pt idx="1">
                  <c:v>21</c:v>
                </c:pt>
                <c:pt idx="2">
                  <c:v>19</c:v>
                </c:pt>
              </c:numCache>
            </c:numRef>
          </c:val>
        </c:ser>
        <c:ser>
          <c:idx val="1"/>
          <c:order val="1"/>
          <c:tx>
            <c:strRef>
              <c:f>Lapas1!$D$2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cat>
            <c:strRef>
              <c:f>Lapas1!$A$3:$B$5</c:f>
              <c:strCache>
                <c:ptCount val="3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</c:strCache>
            </c:strRef>
          </c:cat>
          <c:val>
            <c:numRef>
              <c:f>Lapas1!$D$3:$D$5</c:f>
              <c:numCache>
                <c:formatCode>General</c:formatCode>
                <c:ptCount val="3"/>
                <c:pt idx="0">
                  <c:v>5</c:v>
                </c:pt>
                <c:pt idx="1">
                  <c:v>20</c:v>
                </c:pt>
                <c:pt idx="2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530496"/>
        <c:axId val="189532032"/>
      </c:barChart>
      <c:catAx>
        <c:axId val="189530496"/>
        <c:scaling>
          <c:orientation val="minMax"/>
        </c:scaling>
        <c:delete val="0"/>
        <c:axPos val="b"/>
        <c:majorTickMark val="out"/>
        <c:minorTickMark val="none"/>
        <c:tickLblPos val="nextTo"/>
        <c:crossAx val="189532032"/>
        <c:crosses val="autoZero"/>
        <c:auto val="1"/>
        <c:lblAlgn val="ctr"/>
        <c:lblOffset val="100"/>
        <c:noMultiLvlLbl val="0"/>
      </c:catAx>
      <c:valAx>
        <c:axId val="189532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953049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Lapas1!$A$4:$B$4</c:f>
              <c:strCache>
                <c:ptCount val="1"/>
                <c:pt idx="0">
                  <c:v>Anglų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Lapas1!$C$3:$E$3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</c:strCache>
            </c:strRef>
          </c:cat>
          <c:val>
            <c:numRef>
              <c:f>Lapas1!$C$4:$E$4</c:f>
              <c:numCache>
                <c:formatCode>General</c:formatCode>
                <c:ptCount val="3"/>
                <c:pt idx="0">
                  <c:v>5</c:v>
                </c:pt>
                <c:pt idx="1">
                  <c:v>13</c:v>
                </c:pt>
                <c:pt idx="2">
                  <c:v>6</c:v>
                </c:pt>
              </c:numCache>
            </c:numRef>
          </c:val>
        </c:ser>
        <c:ser>
          <c:idx val="1"/>
          <c:order val="1"/>
          <c:tx>
            <c:strRef>
              <c:f>Lapas1!$A$5:$B$5</c:f>
              <c:strCache>
                <c:ptCount val="1"/>
                <c:pt idx="0">
                  <c:v>Lietuvių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Lapas1!$C$3:$E$3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</c:strCache>
            </c:strRef>
          </c:cat>
          <c:val>
            <c:numRef>
              <c:f>Lapas1!$C$5:$E$5</c:f>
              <c:numCache>
                <c:formatCode>General</c:formatCode>
                <c:ptCount val="3"/>
                <c:pt idx="0">
                  <c:v>7</c:v>
                </c:pt>
                <c:pt idx="1">
                  <c:v>19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Lapas1!$A$6:$B$6</c:f>
              <c:strCache>
                <c:ptCount val="1"/>
                <c:pt idx="0">
                  <c:v>Matematika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Lapas1!$C$3:$E$3</c:f>
              <c:strCache>
                <c:ptCount val="3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</c:strCache>
            </c:strRef>
          </c:cat>
          <c:val>
            <c:numRef>
              <c:f>Lapas1!$C$6:$E$6</c:f>
              <c:numCache>
                <c:formatCode>General</c:formatCode>
                <c:ptCount val="3"/>
                <c:pt idx="0">
                  <c:v>11</c:v>
                </c:pt>
                <c:pt idx="1">
                  <c:v>17</c:v>
                </c:pt>
                <c:pt idx="2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015104"/>
        <c:axId val="226016640"/>
      </c:barChart>
      <c:catAx>
        <c:axId val="226015104"/>
        <c:scaling>
          <c:orientation val="minMax"/>
        </c:scaling>
        <c:delete val="0"/>
        <c:axPos val="b"/>
        <c:majorTickMark val="out"/>
        <c:minorTickMark val="none"/>
        <c:tickLblPos val="nextTo"/>
        <c:crossAx val="226016640"/>
        <c:crosses val="autoZero"/>
        <c:auto val="1"/>
        <c:lblAlgn val="ctr"/>
        <c:lblOffset val="100"/>
        <c:noMultiLvlLbl val="0"/>
      </c:catAx>
      <c:valAx>
        <c:axId val="2260166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0151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Lapas1!$C$2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Lapas1!$A$3:$B$5</c:f>
              <c:strCache>
                <c:ptCount val="3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</c:strCache>
            </c:strRef>
          </c:cat>
          <c:val>
            <c:numRef>
              <c:f>Lapas1!$C$3:$C$5</c:f>
              <c:numCache>
                <c:formatCode>General</c:formatCode>
                <c:ptCount val="3"/>
                <c:pt idx="0">
                  <c:v>7</c:v>
                </c:pt>
                <c:pt idx="1">
                  <c:v>44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Lapas1!$D$2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Lapas1!$A$3:$B$5</c:f>
              <c:strCache>
                <c:ptCount val="3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</c:strCache>
            </c:strRef>
          </c:cat>
          <c:val>
            <c:numRef>
              <c:f>Lapas1!$D$3:$D$5</c:f>
              <c:numCache>
                <c:formatCode>General</c:formatCode>
                <c:ptCount val="3"/>
                <c:pt idx="0">
                  <c:v>1</c:v>
                </c:pt>
                <c:pt idx="1">
                  <c:v>20</c:v>
                </c:pt>
                <c:pt idx="2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6068736"/>
        <c:axId val="226078720"/>
      </c:barChart>
      <c:catAx>
        <c:axId val="226068736"/>
        <c:scaling>
          <c:orientation val="minMax"/>
        </c:scaling>
        <c:delete val="0"/>
        <c:axPos val="b"/>
        <c:majorTickMark val="out"/>
        <c:minorTickMark val="none"/>
        <c:tickLblPos val="nextTo"/>
        <c:crossAx val="226078720"/>
        <c:crosses val="autoZero"/>
        <c:auto val="1"/>
        <c:lblAlgn val="ctr"/>
        <c:lblOffset val="100"/>
        <c:noMultiLvlLbl val="0"/>
      </c:catAx>
      <c:valAx>
        <c:axId val="2260787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260687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Lapas1!$C$3</c:f>
              <c:strCache>
                <c:ptCount val="1"/>
                <c:pt idx="0">
                  <c:v>Aukšt.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Lapas1!$A$4:$B$7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Lapas1!$C$4:$C$7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12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Lapas1!$D$3</c:f>
              <c:strCache>
                <c:ptCount val="1"/>
                <c:pt idx="0">
                  <c:v>Pagr.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Lapas1!$A$4:$B$7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Lapas1!$D$4:$D$7</c:f>
              <c:numCache>
                <c:formatCode>General</c:formatCode>
                <c:ptCount val="4"/>
                <c:pt idx="0">
                  <c:v>27</c:v>
                </c:pt>
                <c:pt idx="1">
                  <c:v>26</c:v>
                </c:pt>
                <c:pt idx="2">
                  <c:v>38</c:v>
                </c:pt>
                <c:pt idx="3">
                  <c:v>26</c:v>
                </c:pt>
              </c:numCache>
            </c:numRef>
          </c:val>
        </c:ser>
        <c:ser>
          <c:idx val="2"/>
          <c:order val="2"/>
          <c:tx>
            <c:strRef>
              <c:f>Lapas1!$E$3</c:f>
              <c:strCache>
                <c:ptCount val="1"/>
                <c:pt idx="0">
                  <c:v>Patenk.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Lapas1!$A$4:$B$7</c:f>
              <c:strCache>
                <c:ptCount val="4"/>
                <c:pt idx="0">
                  <c:v>Lietuvių k.</c:v>
                </c:pt>
                <c:pt idx="1">
                  <c:v>Anglų k.</c:v>
                </c:pt>
                <c:pt idx="2">
                  <c:v>Rusų k.</c:v>
                </c:pt>
                <c:pt idx="3">
                  <c:v>Matematika</c:v>
                </c:pt>
              </c:strCache>
            </c:strRef>
          </c:cat>
          <c:val>
            <c:numRef>
              <c:f>Lapas1!$E$4:$E$7</c:f>
              <c:numCache>
                <c:formatCode>General</c:formatCode>
                <c:ptCount val="4"/>
                <c:pt idx="0">
                  <c:v>18</c:v>
                </c:pt>
                <c:pt idx="1">
                  <c:v>18</c:v>
                </c:pt>
                <c:pt idx="2">
                  <c:v>12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465536"/>
        <c:axId val="230467072"/>
      </c:barChart>
      <c:catAx>
        <c:axId val="230465536"/>
        <c:scaling>
          <c:orientation val="minMax"/>
        </c:scaling>
        <c:delete val="0"/>
        <c:axPos val="b"/>
        <c:majorTickMark val="out"/>
        <c:minorTickMark val="none"/>
        <c:tickLblPos val="nextTo"/>
        <c:crossAx val="230467072"/>
        <c:crosses val="autoZero"/>
        <c:auto val="1"/>
        <c:lblAlgn val="ctr"/>
        <c:lblOffset val="100"/>
        <c:noMultiLvlLbl val="0"/>
      </c:catAx>
      <c:valAx>
        <c:axId val="230467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465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Lapas1!$C$2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Lapas1!$A$3:$B$6</c:f>
              <c:strCache>
                <c:ptCount val="4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  <c:pt idx="3">
                  <c:v>Nepat. Lygmuo</c:v>
                </c:pt>
              </c:strCache>
            </c:strRef>
          </c:cat>
          <c:val>
            <c:numRef>
              <c:f>Lapas1!$C$3:$C$6</c:f>
              <c:numCache>
                <c:formatCode>General</c:formatCode>
                <c:ptCount val="4"/>
                <c:pt idx="0">
                  <c:v>6</c:v>
                </c:pt>
                <c:pt idx="1">
                  <c:v>33</c:v>
                </c:pt>
                <c:pt idx="2">
                  <c:v>14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Lapas1!$D$2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Lapas1!$A$3:$B$6</c:f>
              <c:strCache>
                <c:ptCount val="4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  <c:pt idx="3">
                  <c:v>Nepat. Lygmuo</c:v>
                </c:pt>
              </c:strCache>
            </c:strRef>
          </c:cat>
          <c:val>
            <c:numRef>
              <c:f>Lapas1!$D$3:$D$6</c:f>
              <c:numCache>
                <c:formatCode>General</c:formatCode>
                <c:ptCount val="4"/>
                <c:pt idx="0">
                  <c:v>0</c:v>
                </c:pt>
                <c:pt idx="1">
                  <c:v>11</c:v>
                </c:pt>
                <c:pt idx="2">
                  <c:v>30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411264"/>
        <c:axId val="230433536"/>
      </c:barChart>
      <c:catAx>
        <c:axId val="230411264"/>
        <c:scaling>
          <c:orientation val="minMax"/>
        </c:scaling>
        <c:delete val="0"/>
        <c:axPos val="b"/>
        <c:majorTickMark val="out"/>
        <c:minorTickMark val="none"/>
        <c:tickLblPos val="nextTo"/>
        <c:crossAx val="230433536"/>
        <c:crosses val="autoZero"/>
        <c:auto val="1"/>
        <c:lblAlgn val="ctr"/>
        <c:lblOffset val="100"/>
        <c:noMultiLvlLbl val="0"/>
      </c:catAx>
      <c:valAx>
        <c:axId val="230433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411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Lapas1!$A$4:$B$4</c:f>
              <c:strCache>
                <c:ptCount val="1"/>
                <c:pt idx="0">
                  <c:v>Lietuvių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4</c:v>
                </c:pt>
                <c:pt idx="1">
                  <c:v>22</c:v>
                </c:pt>
                <c:pt idx="2">
                  <c:v>15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Lapas1!$A$5:$B$5</c:f>
              <c:strCache>
                <c:ptCount val="1"/>
                <c:pt idx="0">
                  <c:v>Anglų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Lapas1!$C$5:$F$5</c:f>
              <c:numCache>
                <c:formatCode>General</c:formatCode>
                <c:ptCount val="4"/>
                <c:pt idx="0">
                  <c:v>5</c:v>
                </c:pt>
                <c:pt idx="1">
                  <c:v>12</c:v>
                </c:pt>
                <c:pt idx="2">
                  <c:v>24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Lapas1!$A$6:$B$6</c:f>
              <c:strCache>
                <c:ptCount val="1"/>
                <c:pt idx="0">
                  <c:v>Rusų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Lapas1!$C$6:$F$6</c:f>
              <c:numCache>
                <c:formatCode>General</c:formatCode>
                <c:ptCount val="4"/>
                <c:pt idx="0">
                  <c:v>2</c:v>
                </c:pt>
                <c:pt idx="1">
                  <c:v>16</c:v>
                </c:pt>
                <c:pt idx="2">
                  <c:v>22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Lapas1!$A$7:$B$7</c:f>
              <c:strCache>
                <c:ptCount val="1"/>
                <c:pt idx="0">
                  <c:v>Matematika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Lapas1!$C$7:$F$7</c:f>
              <c:numCache>
                <c:formatCode>General</c:formatCode>
                <c:ptCount val="4"/>
                <c:pt idx="0">
                  <c:v>1</c:v>
                </c:pt>
                <c:pt idx="1">
                  <c:v>15</c:v>
                </c:pt>
                <c:pt idx="2">
                  <c:v>26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334464"/>
        <c:axId val="230336000"/>
      </c:barChart>
      <c:catAx>
        <c:axId val="230334464"/>
        <c:scaling>
          <c:orientation val="minMax"/>
        </c:scaling>
        <c:delete val="0"/>
        <c:axPos val="b"/>
        <c:majorTickMark val="out"/>
        <c:minorTickMark val="none"/>
        <c:tickLblPos val="nextTo"/>
        <c:crossAx val="230336000"/>
        <c:crosses val="autoZero"/>
        <c:auto val="1"/>
        <c:lblAlgn val="ctr"/>
        <c:lblOffset val="100"/>
        <c:noMultiLvlLbl val="0"/>
      </c:catAx>
      <c:valAx>
        <c:axId val="23033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334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Lapas1!$C$2</c:f>
              <c:strCache>
                <c:ptCount val="1"/>
                <c:pt idx="0">
                  <c:v>III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Lapas1!$A$3:$B$6</c:f>
              <c:strCache>
                <c:ptCount val="4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  <c:pt idx="3">
                  <c:v>Nepat. Lygmuo</c:v>
                </c:pt>
              </c:strCache>
            </c:strRef>
          </c:cat>
          <c:val>
            <c:numRef>
              <c:f>Lapas1!$C$3:$C$6</c:f>
              <c:numCache>
                <c:formatCode>General</c:formatCode>
                <c:ptCount val="4"/>
                <c:pt idx="0">
                  <c:v>1</c:v>
                </c:pt>
                <c:pt idx="1">
                  <c:v>33</c:v>
                </c:pt>
                <c:pt idx="2">
                  <c:v>6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Lapas1!$D$2</c:f>
              <c:strCache>
                <c:ptCount val="1"/>
                <c:pt idx="0">
                  <c:v>I trim.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Lapas1!$A$3:$B$6</c:f>
              <c:strCache>
                <c:ptCount val="4"/>
                <c:pt idx="0">
                  <c:v>Aukšt. Lygmuo</c:v>
                </c:pt>
                <c:pt idx="1">
                  <c:v>Pagr. Lygmuo</c:v>
                </c:pt>
                <c:pt idx="2">
                  <c:v>Pat. Lygmuo</c:v>
                </c:pt>
                <c:pt idx="3">
                  <c:v>Nepat. Lygmuo</c:v>
                </c:pt>
              </c:strCache>
            </c:strRef>
          </c:cat>
          <c:val>
            <c:numRef>
              <c:f>Lapas1!$D$3:$D$6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29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274944"/>
        <c:axId val="230276480"/>
      </c:barChart>
      <c:catAx>
        <c:axId val="230274944"/>
        <c:scaling>
          <c:orientation val="minMax"/>
        </c:scaling>
        <c:delete val="0"/>
        <c:axPos val="b"/>
        <c:majorTickMark val="out"/>
        <c:minorTickMark val="none"/>
        <c:tickLblPos val="nextTo"/>
        <c:crossAx val="230276480"/>
        <c:crosses val="autoZero"/>
        <c:auto val="1"/>
        <c:lblAlgn val="ctr"/>
        <c:lblOffset val="100"/>
        <c:noMultiLvlLbl val="0"/>
      </c:catAx>
      <c:valAx>
        <c:axId val="230276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2749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Lapas1!$A$4:$B$4</c:f>
              <c:strCache>
                <c:ptCount val="1"/>
                <c:pt idx="0">
                  <c:v>Lietuvių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Lapas1!$C$4:$F$4</c:f>
              <c:numCache>
                <c:formatCode>General</c:formatCode>
                <c:ptCount val="4"/>
                <c:pt idx="0">
                  <c:v>2</c:v>
                </c:pt>
                <c:pt idx="1">
                  <c:v>19</c:v>
                </c:pt>
                <c:pt idx="2">
                  <c:v>16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Lapas1!$A$5:$B$5</c:f>
              <c:strCache>
                <c:ptCount val="1"/>
                <c:pt idx="0">
                  <c:v>Anglų k.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Lapas1!$C$5:$F$5</c:f>
              <c:numCache>
                <c:formatCode>General</c:formatCode>
                <c:ptCount val="4"/>
                <c:pt idx="0">
                  <c:v>3</c:v>
                </c:pt>
                <c:pt idx="1">
                  <c:v>9</c:v>
                </c:pt>
                <c:pt idx="2">
                  <c:v>26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Lapas1!$A$6:$B$6</c:f>
              <c:strCache>
                <c:ptCount val="1"/>
                <c:pt idx="0">
                  <c:v>Matematika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Lapas1!$C$6:$F$6</c:f>
              <c:numCache>
                <c:formatCode>General</c:formatCode>
                <c:ptCount val="4"/>
                <c:pt idx="0">
                  <c:v>2</c:v>
                </c:pt>
                <c:pt idx="1">
                  <c:v>10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Lapas1!$A$7:$B$7</c:f>
              <c:strCache>
                <c:ptCount val="1"/>
                <c:pt idx="0">
                  <c:v>Matematika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Lapas1!$C$3:$F$3</c:f>
              <c:strCache>
                <c:ptCount val="4"/>
                <c:pt idx="0">
                  <c:v>Aukšt.</c:v>
                </c:pt>
                <c:pt idx="1">
                  <c:v>Pagr.</c:v>
                </c:pt>
                <c:pt idx="2">
                  <c:v>Patenk.</c:v>
                </c:pt>
                <c:pt idx="3">
                  <c:v>Nepat.</c:v>
                </c:pt>
              </c:strCache>
            </c:strRef>
          </c:cat>
          <c:val>
            <c:numRef>
              <c:f>Lapas1!$C$7:$F$7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635776"/>
        <c:axId val="230645760"/>
      </c:barChart>
      <c:catAx>
        <c:axId val="230635776"/>
        <c:scaling>
          <c:orientation val="minMax"/>
        </c:scaling>
        <c:delete val="0"/>
        <c:axPos val="b"/>
        <c:majorTickMark val="out"/>
        <c:minorTickMark val="none"/>
        <c:tickLblPos val="nextTo"/>
        <c:crossAx val="230645760"/>
        <c:crosses val="autoZero"/>
        <c:auto val="1"/>
        <c:lblAlgn val="ctr"/>
        <c:lblOffset val="100"/>
        <c:noMultiLvlLbl val="0"/>
      </c:catAx>
      <c:valAx>
        <c:axId val="230645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635776"/>
        <c:crosses val="autoZero"/>
        <c:crossBetween val="between"/>
      </c:valAx>
    </c:plotArea>
    <c:legend>
      <c:legendPos val="r"/>
      <c:legendEntry>
        <c:idx val="3"/>
        <c:delete val="1"/>
      </c:legendEntry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Lapas1!$B$3</c:f>
              <c:strCache>
                <c:ptCount val="1"/>
                <c:pt idx="0">
                  <c:v>Pernai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Lapas1!$A$4:$A$15</c:f>
              <c:strCache>
                <c:ptCount val="12"/>
                <c:pt idx="0">
                  <c:v>1 kl.</c:v>
                </c:pt>
                <c:pt idx="1">
                  <c:v>2 kl.</c:v>
                </c:pt>
                <c:pt idx="2">
                  <c:v>3 kl.</c:v>
                </c:pt>
                <c:pt idx="3">
                  <c:v>4 kl.</c:v>
                </c:pt>
                <c:pt idx="4">
                  <c:v>5 kl.</c:v>
                </c:pt>
                <c:pt idx="5">
                  <c:v>6 kl.</c:v>
                </c:pt>
                <c:pt idx="6">
                  <c:v>7 kl.</c:v>
                </c:pt>
                <c:pt idx="7">
                  <c:v>8 kl.</c:v>
                </c:pt>
                <c:pt idx="8">
                  <c:v>Ig kl.</c:v>
                </c:pt>
                <c:pt idx="9">
                  <c:v>IIg kl.</c:v>
                </c:pt>
                <c:pt idx="10">
                  <c:v>IIIg kl.</c:v>
                </c:pt>
                <c:pt idx="11">
                  <c:v>IVg kl.</c:v>
                </c:pt>
              </c:strCache>
            </c:strRef>
          </c:cat>
          <c:val>
            <c:numRef>
              <c:f>Lapas1!$B$4:$B$15</c:f>
              <c:numCache>
                <c:formatCode>General</c:formatCode>
                <c:ptCount val="12"/>
                <c:pt idx="1">
                  <c:v>6</c:v>
                </c:pt>
                <c:pt idx="2">
                  <c:v>4</c:v>
                </c:pt>
                <c:pt idx="3">
                  <c:v>0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6</c:v>
                </c:pt>
                <c:pt idx="10">
                  <c:v>9</c:v>
                </c:pt>
                <c:pt idx="11">
                  <c:v>1</c:v>
                </c:pt>
              </c:numCache>
            </c:numRef>
          </c:val>
        </c:ser>
        <c:ser>
          <c:idx val="1"/>
          <c:order val="1"/>
          <c:tx>
            <c:strRef>
              <c:f>Lapas1!$C$3</c:f>
              <c:strCache>
                <c:ptCount val="1"/>
                <c:pt idx="0">
                  <c:v>Šiemet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Lapas1!$A$4:$A$15</c:f>
              <c:strCache>
                <c:ptCount val="12"/>
                <c:pt idx="0">
                  <c:v>1 kl.</c:v>
                </c:pt>
                <c:pt idx="1">
                  <c:v>2 kl.</c:v>
                </c:pt>
                <c:pt idx="2">
                  <c:v>3 kl.</c:v>
                </c:pt>
                <c:pt idx="3">
                  <c:v>4 kl.</c:v>
                </c:pt>
                <c:pt idx="4">
                  <c:v>5 kl.</c:v>
                </c:pt>
                <c:pt idx="5">
                  <c:v>6 kl.</c:v>
                </c:pt>
                <c:pt idx="6">
                  <c:v>7 kl.</c:v>
                </c:pt>
                <c:pt idx="7">
                  <c:v>8 kl.</c:v>
                </c:pt>
                <c:pt idx="8">
                  <c:v>Ig kl.</c:v>
                </c:pt>
                <c:pt idx="9">
                  <c:v>IIg kl.</c:v>
                </c:pt>
                <c:pt idx="10">
                  <c:v>IIIg kl.</c:v>
                </c:pt>
                <c:pt idx="11">
                  <c:v>IVg kl.</c:v>
                </c:pt>
              </c:strCache>
            </c:strRef>
          </c:cat>
          <c:val>
            <c:numRef>
              <c:f>Lapas1!$C$4:$C$15</c:f>
              <c:numCache>
                <c:formatCode>General</c:formatCode>
                <c:ptCount val="12"/>
                <c:pt idx="0">
                  <c:v>12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0763520"/>
        <c:axId val="230769408"/>
      </c:barChart>
      <c:catAx>
        <c:axId val="230763520"/>
        <c:scaling>
          <c:orientation val="minMax"/>
        </c:scaling>
        <c:delete val="0"/>
        <c:axPos val="b"/>
        <c:majorTickMark val="out"/>
        <c:minorTickMark val="none"/>
        <c:tickLblPos val="nextTo"/>
        <c:crossAx val="230769408"/>
        <c:crosses val="autoZero"/>
        <c:auto val="1"/>
        <c:lblAlgn val="ctr"/>
        <c:lblOffset val="100"/>
        <c:noMultiLvlLbl val="0"/>
      </c:catAx>
      <c:valAx>
        <c:axId val="2307694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07635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0.11458</cdr:x>
      <cdr:y>0.60372</cdr:y>
    </cdr:from>
    <cdr:to>
      <cdr:x>0.16875</cdr:x>
      <cdr:y>0.66563</cdr:y>
    </cdr:to>
    <cdr:sp macro="" textlink="">
      <cdr:nvSpPr>
        <cdr:cNvPr id="2" name="Teksto laukas 1"/>
        <cdr:cNvSpPr txBox="1"/>
      </cdr:nvSpPr>
      <cdr:spPr>
        <a:xfrm xmlns:a="http://schemas.openxmlformats.org/drawingml/2006/main">
          <a:off x="523875" y="1857375"/>
          <a:ext cx="24765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4000"/>
        </a:p>
      </cdr:txBody>
    </cdr:sp>
  </cdr:relSizeAnchor>
  <cdr:relSizeAnchor xmlns:cdr="http://schemas.openxmlformats.org/drawingml/2006/chartDrawing">
    <cdr:from>
      <cdr:x>0.11458</cdr:x>
      <cdr:y>0.60062</cdr:y>
    </cdr:from>
    <cdr:to>
      <cdr:x>0.21875</cdr:x>
      <cdr:y>0.75851</cdr:y>
    </cdr:to>
    <cdr:sp macro="" textlink="">
      <cdr:nvSpPr>
        <cdr:cNvPr id="3" name="Teksto laukas 2"/>
        <cdr:cNvSpPr txBox="1"/>
      </cdr:nvSpPr>
      <cdr:spPr>
        <a:xfrm xmlns:a="http://schemas.openxmlformats.org/drawingml/2006/main">
          <a:off x="523875" y="1847849"/>
          <a:ext cx="47625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2800"/>
            <a:t>3</a:t>
          </a:r>
        </a:p>
      </cdr:txBody>
    </cdr:sp>
  </cdr:relSizeAnchor>
  <cdr:relSizeAnchor xmlns:cdr="http://schemas.openxmlformats.org/drawingml/2006/chartDrawing">
    <cdr:from>
      <cdr:x>0.19167</cdr:x>
      <cdr:y>0.57276</cdr:y>
    </cdr:from>
    <cdr:to>
      <cdr:x>0.27292</cdr:x>
      <cdr:y>0.70898</cdr:y>
    </cdr:to>
    <cdr:sp macro="" textlink="">
      <cdr:nvSpPr>
        <cdr:cNvPr id="5" name="Teksto laukas 4"/>
        <cdr:cNvSpPr txBox="1"/>
      </cdr:nvSpPr>
      <cdr:spPr>
        <a:xfrm xmlns:a="http://schemas.openxmlformats.org/drawingml/2006/main">
          <a:off x="876300" y="1762125"/>
          <a:ext cx="371475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2800"/>
            <a:t>5</a:t>
          </a:r>
        </a:p>
      </cdr:txBody>
    </cdr:sp>
  </cdr:relSizeAnchor>
  <cdr:relSizeAnchor xmlns:cdr="http://schemas.openxmlformats.org/drawingml/2006/chartDrawing">
    <cdr:from>
      <cdr:x>0.36458</cdr:x>
      <cdr:y>0.14861</cdr:y>
    </cdr:from>
    <cdr:to>
      <cdr:x>0.44792</cdr:x>
      <cdr:y>0.26006</cdr:y>
    </cdr:to>
    <cdr:sp macro="" textlink="">
      <cdr:nvSpPr>
        <cdr:cNvPr id="6" name="Teksto laukas 5"/>
        <cdr:cNvSpPr txBox="1"/>
      </cdr:nvSpPr>
      <cdr:spPr>
        <a:xfrm xmlns:a="http://schemas.openxmlformats.org/drawingml/2006/main">
          <a:off x="1666875" y="457201"/>
          <a:ext cx="381000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1100"/>
        </a:p>
      </cdr:txBody>
    </cdr:sp>
  </cdr:relSizeAnchor>
  <cdr:relSizeAnchor xmlns:cdr="http://schemas.openxmlformats.org/drawingml/2006/chartDrawing">
    <cdr:from>
      <cdr:x>0.35</cdr:x>
      <cdr:y>0.14861</cdr:y>
    </cdr:from>
    <cdr:to>
      <cdr:x>0.46458</cdr:x>
      <cdr:y>0.26316</cdr:y>
    </cdr:to>
    <cdr:sp macro="" textlink="">
      <cdr:nvSpPr>
        <cdr:cNvPr id="7" name="Teksto laukas 6"/>
        <cdr:cNvSpPr txBox="1"/>
      </cdr:nvSpPr>
      <cdr:spPr>
        <a:xfrm xmlns:a="http://schemas.openxmlformats.org/drawingml/2006/main">
          <a:off x="1600200" y="457200"/>
          <a:ext cx="523875" cy="3524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800"/>
            <a:t>21</a:t>
          </a:r>
        </a:p>
      </cdr:txBody>
    </cdr:sp>
  </cdr:relSizeAnchor>
  <cdr:relSizeAnchor xmlns:cdr="http://schemas.openxmlformats.org/drawingml/2006/chartDrawing">
    <cdr:from>
      <cdr:x>0.43958</cdr:x>
      <cdr:y>0.14861</cdr:y>
    </cdr:from>
    <cdr:to>
      <cdr:x>0.53125</cdr:x>
      <cdr:y>0.28173</cdr:y>
    </cdr:to>
    <cdr:sp macro="" textlink="">
      <cdr:nvSpPr>
        <cdr:cNvPr id="8" name="Teksto laukas 7"/>
        <cdr:cNvSpPr txBox="1"/>
      </cdr:nvSpPr>
      <cdr:spPr>
        <a:xfrm xmlns:a="http://schemas.openxmlformats.org/drawingml/2006/main">
          <a:off x="2009775" y="457200"/>
          <a:ext cx="419100" cy="4095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800"/>
            <a:t>20</a:t>
          </a:r>
        </a:p>
      </cdr:txBody>
    </cdr:sp>
  </cdr:relSizeAnchor>
  <cdr:relSizeAnchor xmlns:cdr="http://schemas.openxmlformats.org/drawingml/2006/chartDrawing">
    <cdr:from>
      <cdr:x>0.65417</cdr:x>
      <cdr:y>0.26006</cdr:y>
    </cdr:from>
    <cdr:to>
      <cdr:x>0.85417</cdr:x>
      <cdr:y>0.55728</cdr:y>
    </cdr:to>
    <cdr:sp macro="" textlink="">
      <cdr:nvSpPr>
        <cdr:cNvPr id="9" name="Teksto laukas 8"/>
        <cdr:cNvSpPr txBox="1"/>
      </cdr:nvSpPr>
      <cdr:spPr>
        <a:xfrm xmlns:a="http://schemas.openxmlformats.org/drawingml/2006/main">
          <a:off x="2990850" y="800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lt-LT" sz="1100"/>
        </a:p>
      </cdr:txBody>
    </cdr:sp>
  </cdr:relSizeAnchor>
  <cdr:relSizeAnchor xmlns:cdr="http://schemas.openxmlformats.org/drawingml/2006/chartDrawing">
    <cdr:from>
      <cdr:x>0.61458</cdr:x>
      <cdr:y>0.20433</cdr:y>
    </cdr:from>
    <cdr:to>
      <cdr:x>0.7125</cdr:x>
      <cdr:y>0.3065</cdr:y>
    </cdr:to>
    <cdr:sp macro="" textlink="">
      <cdr:nvSpPr>
        <cdr:cNvPr id="10" name="Teksto laukas 9"/>
        <cdr:cNvSpPr txBox="1"/>
      </cdr:nvSpPr>
      <cdr:spPr>
        <a:xfrm xmlns:a="http://schemas.openxmlformats.org/drawingml/2006/main">
          <a:off x="2809875" y="628650"/>
          <a:ext cx="44767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1100"/>
        </a:p>
      </cdr:txBody>
    </cdr:sp>
  </cdr:relSizeAnchor>
  <cdr:relSizeAnchor xmlns:cdr="http://schemas.openxmlformats.org/drawingml/2006/chartDrawing">
    <cdr:from>
      <cdr:x>0.59583</cdr:x>
      <cdr:y>0.17957</cdr:y>
    </cdr:from>
    <cdr:to>
      <cdr:x>0.71667</cdr:x>
      <cdr:y>0.32508</cdr:y>
    </cdr:to>
    <cdr:sp macro="" textlink="">
      <cdr:nvSpPr>
        <cdr:cNvPr id="11" name="Teksto laukas 10"/>
        <cdr:cNvSpPr txBox="1"/>
      </cdr:nvSpPr>
      <cdr:spPr>
        <a:xfrm xmlns:a="http://schemas.openxmlformats.org/drawingml/2006/main">
          <a:off x="2724150" y="552450"/>
          <a:ext cx="552450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800"/>
            <a:t>19</a:t>
          </a:r>
        </a:p>
      </cdr:txBody>
    </cdr:sp>
  </cdr:relSizeAnchor>
  <cdr:relSizeAnchor xmlns:cdr="http://schemas.openxmlformats.org/drawingml/2006/chartDrawing">
    <cdr:from>
      <cdr:x>0.71042</cdr:x>
      <cdr:y>0.62229</cdr:y>
    </cdr:from>
    <cdr:to>
      <cdr:x>0.8125</cdr:x>
      <cdr:y>0.77709</cdr:y>
    </cdr:to>
    <cdr:sp macro="" textlink="">
      <cdr:nvSpPr>
        <cdr:cNvPr id="12" name="Teksto laukas 11"/>
        <cdr:cNvSpPr txBox="1"/>
      </cdr:nvSpPr>
      <cdr:spPr>
        <a:xfrm xmlns:a="http://schemas.openxmlformats.org/drawingml/2006/main">
          <a:off x="3248025" y="1914526"/>
          <a:ext cx="466725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lt-LT" sz="1100"/>
        </a:p>
      </cdr:txBody>
    </cdr:sp>
  </cdr:relSizeAnchor>
  <cdr:relSizeAnchor xmlns:cdr="http://schemas.openxmlformats.org/drawingml/2006/chartDrawing">
    <cdr:from>
      <cdr:x>0.7</cdr:x>
      <cdr:y>0.67802</cdr:y>
    </cdr:from>
    <cdr:to>
      <cdr:x>0.84167</cdr:x>
      <cdr:y>0.7678</cdr:y>
    </cdr:to>
    <cdr:sp macro="" textlink="">
      <cdr:nvSpPr>
        <cdr:cNvPr id="13" name="Teksto laukas 12"/>
        <cdr:cNvSpPr txBox="1"/>
      </cdr:nvSpPr>
      <cdr:spPr>
        <a:xfrm xmlns:a="http://schemas.openxmlformats.org/drawingml/2006/main">
          <a:off x="3200400" y="2085975"/>
          <a:ext cx="647700" cy="2762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lt-LT" sz="1600"/>
            <a:t>13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11260-1060-4226-98D1-6E9B790DF699}" type="datetimeFigureOut">
              <a:rPr lang="lt-LT" smtClean="0"/>
              <a:t>2017-12-11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49AA31-0CDF-4473-9EE7-688BD7E5F3CC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1026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0672E-A6ED-4130-BA60-C0623A8A0631}" type="datetimeFigureOut">
              <a:rPr lang="lt-LT" smtClean="0"/>
              <a:t>2017-12-11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FF800E-A66F-46D5-AF97-D9FBFEF4D5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08914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800E-A66F-46D5-AF97-D9FBFEF4D5A5}" type="slidenum">
              <a:rPr lang="lt-LT" smtClean="0"/>
              <a:t>38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9864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F800E-A66F-46D5-AF97-D9FBFEF4D5A5}" type="slidenum">
              <a:rPr lang="lt-LT" smtClean="0"/>
              <a:t>39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3086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DD8C8-C84F-4032-9A89-AEAF37ECB3FB}" type="datetime1">
              <a:rPr lang="lt-LT" smtClean="0"/>
              <a:t>2017-12-11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34-9976-4A88-B93F-7F4BB9D3F0D6}" type="datetime1">
              <a:rPr lang="lt-LT" smtClean="0"/>
              <a:t>2017-12-11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9D01B-3639-40CC-B722-E329ACFE7D3E}" type="datetime1">
              <a:rPr lang="lt-LT" smtClean="0"/>
              <a:t>2017-12-11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FFBCA-D0F1-4D50-B3FC-C5B437F900CB}" type="datetime1">
              <a:rPr lang="lt-LT" smtClean="0"/>
              <a:t>2017-12-11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6F9A6-3E96-476B-B7B1-841D433A98E1}" type="datetime1">
              <a:rPr lang="lt-LT" smtClean="0"/>
              <a:t>2017-12-11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5D99-A49D-4637-BE81-2B16F20AA474}" type="datetime1">
              <a:rPr lang="lt-LT" smtClean="0"/>
              <a:t>2017-12-11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2A439-B2E5-4FB7-A47A-F96158A6C614}" type="datetime1">
              <a:rPr lang="lt-LT" smtClean="0"/>
              <a:t>2017-12-11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9D8C-87C4-490B-AAD6-D0582C9169C6}" type="datetime1">
              <a:rPr lang="lt-LT" smtClean="0"/>
              <a:t>2017-12-11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58FC-AD99-4DA0-B126-B4C599BA73FA}" type="datetime1">
              <a:rPr lang="lt-LT" smtClean="0"/>
              <a:t>2017-12-11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68144-2D5E-480D-BB88-D53011242256}" type="datetime1">
              <a:rPr lang="lt-LT" smtClean="0"/>
              <a:t>2017-12-11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CC0BE-F497-48B3-A2D5-5771A7A75F99}" type="datetime1">
              <a:rPr lang="lt-LT" smtClean="0"/>
              <a:t>2017-12-11</a:t>
            </a:fld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FA40C2A-CCE5-4DF5-B894-60ED7B985D44}" type="slidenum">
              <a:rPr lang="lt-LT" smtClean="0"/>
              <a:t>‹#›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8EED5EB-5C14-47BE-AA72-09C2F17F01FC}" type="datetime1">
              <a:rPr lang="lt-LT" smtClean="0"/>
              <a:t>2017-12-11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2339752" y="421198"/>
            <a:ext cx="6250104" cy="2190105"/>
          </a:xfrm>
        </p:spPr>
        <p:txBody>
          <a:bodyPr/>
          <a:lstStyle/>
          <a:p>
            <a:pPr algn="ctr"/>
            <a:r>
              <a:rPr lang="lt-LT" dirty="0" smtClean="0"/>
              <a:t>I-</a:t>
            </a:r>
            <a:r>
              <a:rPr lang="lt-LT" dirty="0" err="1" smtClean="0"/>
              <a:t>ojo</a:t>
            </a:r>
            <a:r>
              <a:rPr lang="lt-LT" dirty="0" smtClean="0"/>
              <a:t> trimestro rezultatai</a:t>
            </a:r>
            <a:endParaRPr lang="lt-LT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416824" cy="1066800"/>
          </a:xfrm>
        </p:spPr>
        <p:txBody>
          <a:bodyPr>
            <a:noAutofit/>
          </a:bodyPr>
          <a:lstStyle/>
          <a:p>
            <a:pPr algn="ctr"/>
            <a:r>
              <a:rPr lang="lt-LT" sz="3200" b="1" dirty="0">
                <a:solidFill>
                  <a:schemeClr val="tx2">
                    <a:lumMod val="75000"/>
                  </a:schemeClr>
                </a:solidFill>
              </a:rPr>
              <a:t>Anykščių r. Svėdasų Juozo Tumo-Vaižganto gimnazija</a:t>
            </a:r>
          </a:p>
          <a:p>
            <a:pPr algn="ctr"/>
            <a:r>
              <a:rPr lang="lt-LT" sz="3200" b="1" dirty="0" smtClean="0"/>
              <a:t>Direktoriaus pavaduotoja ugdymui </a:t>
            </a:r>
          </a:p>
          <a:p>
            <a:pPr algn="ctr"/>
            <a:r>
              <a:rPr lang="lt-LT" sz="3200" b="1" dirty="0" smtClean="0"/>
              <a:t>Kristina Dilienė</a:t>
            </a:r>
          </a:p>
          <a:p>
            <a:pPr algn="ctr"/>
            <a:r>
              <a:rPr lang="lt-LT" sz="3200" b="1" dirty="0" smtClean="0"/>
              <a:t>2017-12-11</a:t>
            </a:r>
          </a:p>
        </p:txBody>
      </p:sp>
      <p:pic>
        <p:nvPicPr>
          <p:cNvPr id="4" name="Picture 2" descr="emble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2567568" cy="250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3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1-4 klasių </a:t>
            </a:r>
            <a:r>
              <a:rPr lang="lt-LT" dirty="0" smtClean="0"/>
              <a:t>matematikos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11 mokinių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17 </a:t>
            </a:r>
            <a:r>
              <a:rPr lang="lt-LT" sz="3600" dirty="0"/>
              <a:t>mokinių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9 mokiniai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>
                <a:solidFill>
                  <a:srgbClr val="FF0000"/>
                </a:solidFill>
              </a:rPr>
              <a:t>Dominuoja pagrindinis lygmuo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5239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Dalykų palyginimai pagal pasiekimus (1-4 </a:t>
            </a:r>
            <a:r>
              <a:rPr lang="lt-LT" dirty="0" err="1" smtClean="0"/>
              <a:t>kl</a:t>
            </a:r>
            <a:r>
              <a:rPr lang="lt-LT" dirty="0" smtClean="0"/>
              <a:t>.)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09984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/>
              <a:t>I-</a:t>
            </a:r>
            <a:r>
              <a:rPr lang="lt-LT" sz="3600" dirty="0" err="1"/>
              <a:t>ojo</a:t>
            </a:r>
            <a:r>
              <a:rPr lang="lt-LT" sz="3600" dirty="0"/>
              <a:t> šių </a:t>
            </a:r>
            <a:r>
              <a:rPr lang="lt-LT" sz="3600" dirty="0" err="1"/>
              <a:t>m.m</a:t>
            </a:r>
            <a:r>
              <a:rPr lang="lt-LT" sz="3600" dirty="0"/>
              <a:t>.  ir III-</a:t>
            </a:r>
            <a:r>
              <a:rPr lang="lt-LT" sz="3600" dirty="0" err="1"/>
              <a:t>iojo</a:t>
            </a:r>
            <a:r>
              <a:rPr lang="lt-LT" sz="3600" dirty="0"/>
              <a:t> pernai metų trimestrų </a:t>
            </a:r>
            <a:r>
              <a:rPr lang="lt-LT" sz="3600" dirty="0" smtClean="0"/>
              <a:t>5-8 </a:t>
            </a:r>
            <a:r>
              <a:rPr lang="lt-LT" sz="3600" dirty="0" err="1"/>
              <a:t>kl</a:t>
            </a:r>
            <a:r>
              <a:rPr lang="lt-LT" sz="3600" dirty="0"/>
              <a:t>. mokinių pasiekimų pagal lygmenis palyginimas 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0072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5- 8 </a:t>
            </a:r>
            <a:r>
              <a:rPr lang="lt-LT" dirty="0"/>
              <a:t>klasių </a:t>
            </a:r>
            <a:r>
              <a:rPr lang="lt-LT" dirty="0" smtClean="0"/>
              <a:t>užsienio (anglų, rusų) kalbų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21 mokinys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55 </a:t>
            </a:r>
            <a:r>
              <a:rPr lang="lt-LT" sz="3600" dirty="0" smtClean="0"/>
              <a:t>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30 mokinių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70438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5- 8 </a:t>
            </a:r>
            <a:r>
              <a:rPr lang="lt-LT" dirty="0" smtClean="0"/>
              <a:t>lietuvių kalbos 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8</a:t>
            </a:r>
            <a:r>
              <a:rPr lang="lt-LT" sz="3600" dirty="0" smtClean="0"/>
              <a:t> 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27 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18 mokinių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38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5-8 </a:t>
            </a:r>
            <a:r>
              <a:rPr lang="lt-LT" dirty="0"/>
              <a:t>klasių matematikos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2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26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25 mokiniai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112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Dalykų palyginimai pagal pasiekimus (5-8 </a:t>
            </a:r>
            <a:r>
              <a:rPr lang="lt-LT" dirty="0" err="1" smtClean="0"/>
              <a:t>kl</a:t>
            </a:r>
            <a:r>
              <a:rPr lang="lt-LT" dirty="0" smtClean="0"/>
              <a:t>.)</a:t>
            </a:r>
            <a:endParaRPr lang="lt-LT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36181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620000" cy="1143000"/>
          </a:xfrm>
        </p:spPr>
        <p:txBody>
          <a:bodyPr/>
          <a:lstStyle/>
          <a:p>
            <a:pPr algn="ctr"/>
            <a:r>
              <a:rPr lang="lt-LT" sz="3200" dirty="0"/>
              <a:t>I-</a:t>
            </a:r>
            <a:r>
              <a:rPr lang="lt-LT" sz="3200" dirty="0" err="1"/>
              <a:t>ojo</a:t>
            </a:r>
            <a:r>
              <a:rPr lang="lt-LT" sz="3200" dirty="0"/>
              <a:t> šių </a:t>
            </a:r>
            <a:r>
              <a:rPr lang="lt-LT" sz="3200" dirty="0" err="1"/>
              <a:t>m.m</a:t>
            </a:r>
            <a:r>
              <a:rPr lang="lt-LT" sz="3200" dirty="0"/>
              <a:t>.  ir III-</a:t>
            </a:r>
            <a:r>
              <a:rPr lang="lt-LT" sz="3200" dirty="0" err="1"/>
              <a:t>iojo</a:t>
            </a:r>
            <a:r>
              <a:rPr lang="lt-LT" sz="3200" dirty="0"/>
              <a:t> pernai metų trimestrų </a:t>
            </a:r>
            <a:r>
              <a:rPr lang="lt-LT" sz="3200" dirty="0" smtClean="0"/>
              <a:t>I-</a:t>
            </a:r>
            <a:r>
              <a:rPr lang="lt-LT" sz="3200" dirty="0" err="1" smtClean="0"/>
              <a:t>IIg</a:t>
            </a:r>
            <a:r>
              <a:rPr lang="lt-LT" sz="3200" dirty="0" smtClean="0"/>
              <a:t> </a:t>
            </a:r>
            <a:r>
              <a:rPr lang="lt-LT" sz="3200" dirty="0" err="1"/>
              <a:t>kl</a:t>
            </a:r>
            <a:r>
              <a:rPr lang="lt-LT" sz="3200" dirty="0"/>
              <a:t>. mokinių pasiekimų pagal lygmenis palyginimas </a:t>
            </a:r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9568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I- </a:t>
            </a:r>
            <a:r>
              <a:rPr lang="lt-LT" dirty="0" err="1" smtClean="0"/>
              <a:t>IIg</a:t>
            </a:r>
            <a:r>
              <a:rPr lang="lt-LT" dirty="0" smtClean="0"/>
              <a:t> </a:t>
            </a:r>
            <a:r>
              <a:rPr lang="lt-LT" dirty="0"/>
              <a:t>klasių užsienio (anglų, rusų) kalbų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sz="3600" dirty="0"/>
              <a:t>Aukštesnįjį lygmenį pasiekė 7</a:t>
            </a:r>
            <a:r>
              <a:rPr lang="lt-LT" sz="3600" dirty="0" smtClean="0"/>
              <a:t>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28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46 mokiniai</a:t>
            </a:r>
          </a:p>
          <a:p>
            <a:r>
              <a:rPr lang="lt-LT" sz="3600" dirty="0" smtClean="0"/>
              <a:t>Patenkinamo lygmens nepasiekė 1 mokinys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patenkinamas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8191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I- </a:t>
            </a:r>
            <a:r>
              <a:rPr lang="lt-LT" dirty="0" err="1"/>
              <a:t>IIg</a:t>
            </a:r>
            <a:r>
              <a:rPr lang="lt-LT" dirty="0"/>
              <a:t> klasių </a:t>
            </a:r>
            <a:r>
              <a:rPr lang="lt-LT" dirty="0" smtClean="0"/>
              <a:t>lietuvių kalbos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4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22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15 </a:t>
            </a:r>
            <a:r>
              <a:rPr lang="lt-LT" sz="3600" dirty="0" smtClean="0"/>
              <a:t>mokinių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10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Mokinių skaičius I-</a:t>
            </a:r>
            <a:r>
              <a:rPr lang="lt-LT" dirty="0" err="1" smtClean="0">
                <a:latin typeface="Times New Roman" pitchFamily="18" charset="0"/>
                <a:cs typeface="Times New Roman" pitchFamily="18" charset="0"/>
              </a:rPr>
              <a:t>ojo</a:t>
            </a:r>
            <a:r>
              <a:rPr lang="lt-LT" dirty="0" smtClean="0">
                <a:latin typeface="Times New Roman" pitchFamily="18" charset="0"/>
                <a:cs typeface="Times New Roman" pitchFamily="18" charset="0"/>
              </a:rPr>
              <a:t> trimestro pabaigoje: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1-4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41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5-8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53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I-II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42 mokiniai</a:t>
            </a:r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III-IV g </a:t>
            </a:r>
            <a:r>
              <a:rPr lang="lt-LT" sz="3600" b="1" dirty="0" err="1" smtClean="0"/>
              <a:t>kl</a:t>
            </a:r>
            <a:r>
              <a:rPr lang="lt-LT" sz="3600" b="1" dirty="0" smtClean="0"/>
              <a:t>. – 38 mokiniai</a:t>
            </a:r>
          </a:p>
          <a:p>
            <a:pPr algn="ctr">
              <a:buFont typeface="Wingdings" pitchFamily="2" charset="2"/>
              <a:buNone/>
            </a:pPr>
            <a:endParaRPr lang="lt-LT" sz="3600" b="1" dirty="0" smtClean="0"/>
          </a:p>
          <a:p>
            <a:pPr algn="ctr">
              <a:buFont typeface="Wingdings" pitchFamily="2" charset="2"/>
              <a:buNone/>
            </a:pPr>
            <a:r>
              <a:rPr lang="lt-LT" sz="3600" b="1" dirty="0" smtClean="0"/>
              <a:t>Iš viso gimnazijoje dabar mokosi – 174</a:t>
            </a:r>
            <a:r>
              <a:rPr lang="en-GB" sz="3600" b="1" dirty="0" smtClean="0"/>
              <a:t> </a:t>
            </a:r>
            <a:r>
              <a:rPr lang="en-GB" sz="3600" b="1" dirty="0" err="1" smtClean="0"/>
              <a:t>mok</a:t>
            </a:r>
            <a:r>
              <a:rPr lang="lt-LT" sz="3600" b="1" dirty="0" err="1" smtClean="0"/>
              <a:t>iniai</a:t>
            </a:r>
            <a:r>
              <a:rPr lang="lt-LT" sz="3600" b="1" dirty="0" smtClean="0"/>
              <a:t>. Pernai metais tuo pačiu laiku – 194 mokiniai.</a:t>
            </a:r>
            <a:endParaRPr lang="en-GB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835352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I- </a:t>
            </a:r>
            <a:r>
              <a:rPr lang="lt-LT" dirty="0" err="1"/>
              <a:t>IIg</a:t>
            </a:r>
            <a:r>
              <a:rPr lang="lt-LT" dirty="0"/>
              <a:t> klasių </a:t>
            </a:r>
            <a:r>
              <a:rPr lang="lt-LT" dirty="0" smtClean="0"/>
              <a:t>matematikos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1 mokinys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15 mokinių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26 mokiniai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patenkinamas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837672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Dalykų pasiekimai pagal lygmenis (I-</a:t>
            </a:r>
            <a:r>
              <a:rPr lang="lt-LT" dirty="0" err="1" smtClean="0"/>
              <a:t>IIg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.)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3133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t-LT" sz="3600" dirty="0"/>
              <a:t>I-</a:t>
            </a:r>
            <a:r>
              <a:rPr lang="lt-LT" sz="3600" dirty="0" err="1"/>
              <a:t>ojo</a:t>
            </a:r>
            <a:r>
              <a:rPr lang="lt-LT" sz="3600" dirty="0"/>
              <a:t> šių </a:t>
            </a:r>
            <a:r>
              <a:rPr lang="lt-LT" sz="3600" dirty="0" err="1"/>
              <a:t>m.m</a:t>
            </a:r>
            <a:r>
              <a:rPr lang="lt-LT" sz="3600" dirty="0"/>
              <a:t>.  ir III-</a:t>
            </a:r>
            <a:r>
              <a:rPr lang="lt-LT" sz="3600" dirty="0" err="1"/>
              <a:t>iojo</a:t>
            </a:r>
            <a:r>
              <a:rPr lang="lt-LT" sz="3600" dirty="0"/>
              <a:t> pernai metų trimestrų </a:t>
            </a:r>
            <a:r>
              <a:rPr lang="lt-LT" sz="3600" dirty="0" smtClean="0"/>
              <a:t>III-</a:t>
            </a:r>
            <a:r>
              <a:rPr lang="lt-LT" sz="3600" dirty="0" err="1" smtClean="0"/>
              <a:t>IVg</a:t>
            </a:r>
            <a:r>
              <a:rPr lang="lt-LT" sz="3600" dirty="0" smtClean="0"/>
              <a:t> </a:t>
            </a:r>
            <a:r>
              <a:rPr lang="lt-LT" sz="3600" dirty="0" err="1"/>
              <a:t>kl</a:t>
            </a:r>
            <a:r>
              <a:rPr lang="lt-LT" sz="3600" dirty="0"/>
              <a:t>. mokinių pasiekimų pagal lygmenis palyginimas </a:t>
            </a:r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929638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III- </a:t>
            </a:r>
            <a:r>
              <a:rPr lang="lt-LT" dirty="0" err="1" smtClean="0"/>
              <a:t>IVg</a:t>
            </a:r>
            <a:r>
              <a:rPr lang="lt-LT" dirty="0" smtClean="0"/>
              <a:t> </a:t>
            </a:r>
            <a:r>
              <a:rPr lang="lt-LT" dirty="0"/>
              <a:t>klasių užsienio (</a:t>
            </a:r>
            <a:r>
              <a:rPr lang="lt-LT" dirty="0" smtClean="0"/>
              <a:t>anglų) kalbos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 3 mokiniai</a:t>
            </a:r>
            <a:endParaRPr lang="lt-LT" sz="3600" dirty="0"/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 9 mokiniai</a:t>
            </a:r>
            <a:endParaRPr lang="lt-LT" sz="3600" dirty="0"/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 26 mokiniai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patenkinamas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844822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III- </a:t>
            </a:r>
            <a:r>
              <a:rPr lang="lt-LT" dirty="0" err="1" smtClean="0"/>
              <a:t>IVg</a:t>
            </a:r>
            <a:r>
              <a:rPr lang="lt-LT" dirty="0" smtClean="0"/>
              <a:t> </a:t>
            </a:r>
            <a:r>
              <a:rPr lang="lt-LT" dirty="0"/>
              <a:t>klasių lietuvių kalbos 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t-LT" sz="3600" dirty="0"/>
              <a:t>Aukštesnįjį lygmenį pasiekė  </a:t>
            </a:r>
            <a:r>
              <a:rPr lang="lt-LT" sz="3600" dirty="0" smtClean="0"/>
              <a:t>2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 </a:t>
            </a:r>
            <a:r>
              <a:rPr lang="lt-LT" sz="3600" dirty="0" smtClean="0"/>
              <a:t>19 mokinių</a:t>
            </a:r>
            <a:endParaRPr lang="lt-LT" sz="3600" dirty="0"/>
          </a:p>
          <a:p>
            <a:r>
              <a:rPr lang="lt-LT" sz="3600" dirty="0"/>
              <a:t>Patenkinamą lygmenį pasiekė  </a:t>
            </a:r>
            <a:r>
              <a:rPr lang="lt-LT" sz="3600" dirty="0" smtClean="0"/>
              <a:t>16 mokinių</a:t>
            </a:r>
          </a:p>
          <a:p>
            <a:r>
              <a:rPr lang="lt-LT" sz="3600" dirty="0" smtClean="0"/>
              <a:t>Patenkinamo lygmens nepasiekė 1 mokinys</a:t>
            </a:r>
          </a:p>
          <a:p>
            <a:pPr marL="114300" indent="0">
              <a:buNone/>
            </a:pPr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79922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III- </a:t>
            </a:r>
            <a:r>
              <a:rPr lang="lt-LT" dirty="0" err="1"/>
              <a:t>IVg</a:t>
            </a:r>
            <a:r>
              <a:rPr lang="lt-LT" dirty="0"/>
              <a:t> klasių </a:t>
            </a:r>
            <a:r>
              <a:rPr lang="lt-LT" dirty="0" smtClean="0"/>
              <a:t>matematikos  </a:t>
            </a:r>
            <a:r>
              <a:rPr lang="lt-LT" dirty="0"/>
              <a:t>pasiekimai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sz="3200" dirty="0"/>
              <a:t>Aukštesnįjį lygmenį pasiekė  2 mokiniai</a:t>
            </a:r>
          </a:p>
          <a:p>
            <a:r>
              <a:rPr lang="lt-LT" sz="3200" dirty="0"/>
              <a:t>Pagrindinį lygmenį pasiekė  </a:t>
            </a:r>
            <a:r>
              <a:rPr lang="lt-LT" sz="3200" dirty="0" smtClean="0"/>
              <a:t>10 </a:t>
            </a:r>
            <a:r>
              <a:rPr lang="lt-LT" sz="3200" dirty="0"/>
              <a:t>mokinių</a:t>
            </a:r>
          </a:p>
          <a:p>
            <a:r>
              <a:rPr lang="lt-LT" sz="3200" dirty="0"/>
              <a:t>Patenkinamą lygmenį pasiekė  </a:t>
            </a:r>
            <a:r>
              <a:rPr lang="lt-LT" sz="3200" dirty="0" smtClean="0"/>
              <a:t>25 mokiniai</a:t>
            </a:r>
            <a:endParaRPr lang="lt-LT" sz="3200" dirty="0"/>
          </a:p>
          <a:p>
            <a:r>
              <a:rPr lang="lt-LT" sz="3200" dirty="0" smtClean="0"/>
              <a:t>Patenkinamo lygmens nepasiekė </a:t>
            </a:r>
            <a:r>
              <a:rPr lang="lt-LT" sz="3200" dirty="0"/>
              <a:t>1 </a:t>
            </a:r>
            <a:r>
              <a:rPr lang="lt-LT" sz="3200" dirty="0" smtClean="0"/>
              <a:t>mokinys</a:t>
            </a:r>
          </a:p>
          <a:p>
            <a:endParaRPr lang="lt-LT" sz="3200" dirty="0">
              <a:solidFill>
                <a:srgbClr val="FF0000"/>
              </a:solidFill>
            </a:endParaRPr>
          </a:p>
          <a:p>
            <a:r>
              <a:rPr lang="lt-LT" sz="3200" b="1" dirty="0" smtClean="0">
                <a:solidFill>
                  <a:srgbClr val="FF0000"/>
                </a:solidFill>
              </a:rPr>
              <a:t>Dominuoja patenkinamas lygmuo.</a:t>
            </a:r>
            <a:endParaRPr lang="lt-LT" sz="3200" b="1" dirty="0">
              <a:solidFill>
                <a:srgbClr val="FF0000"/>
              </a:solidFill>
            </a:endParaRP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252809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Dalykų pasiekimai pagal lygmenis (III-</a:t>
            </a:r>
            <a:r>
              <a:rPr lang="lt-LT" dirty="0" err="1" smtClean="0"/>
              <a:t>IVg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.)</a:t>
            </a:r>
            <a:endParaRPr lang="lt-LT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6650882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8209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58899"/>
          </a:xfrm>
        </p:spPr>
        <p:txBody>
          <a:bodyPr>
            <a:noAutofit/>
          </a:bodyPr>
          <a:lstStyle/>
          <a:p>
            <a:pPr algn="ctr"/>
            <a:r>
              <a:rPr lang="lt-LT" sz="2800" dirty="0" smtClean="0">
                <a:latin typeface="Calibri (Antraštės)"/>
              </a:rPr>
              <a:t>I-</a:t>
            </a:r>
            <a:r>
              <a:rPr lang="lt-LT" sz="2800" dirty="0" err="1" smtClean="0">
                <a:latin typeface="Calibri (Antraštės)"/>
              </a:rPr>
              <a:t>ojo</a:t>
            </a:r>
            <a:r>
              <a:rPr lang="lt-LT" sz="2800" dirty="0" smtClean="0">
                <a:latin typeface="Calibri (Antraštės)"/>
              </a:rPr>
              <a:t> trimestro klasių pažangumas</a:t>
            </a:r>
            <a:endParaRPr lang="lt-LT" sz="4000" dirty="0" smtClean="0">
              <a:latin typeface="Calibri (Antraštės)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931663"/>
              </p:ext>
            </p:extLst>
          </p:nvPr>
        </p:nvGraphicFramePr>
        <p:xfrm>
          <a:off x="395536" y="692696"/>
          <a:ext cx="7704856" cy="5832645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852428"/>
                <a:gridCol w="3852428"/>
              </a:tblGrid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 trimestras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95,45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IIag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III g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95 </a:t>
                      </a:r>
                      <a:r>
                        <a:rPr kumimoji="0" lang="lt-L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proc</a:t>
                      </a: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IVg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kumimoji="0" lang="lt-LT" sz="200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proc</a:t>
                      </a:r>
                      <a:r>
                        <a:rPr kumimoji="0" lang="lt-LT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888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Vidutinis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kl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 pažangumas: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99,20 </a:t>
                      </a:r>
                      <a:r>
                        <a:rPr kumimoji="0" lang="lt-LT" sz="20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proc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26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620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M</a:t>
            </a:r>
            <a:r>
              <a:rPr lang="lt-LT" dirty="0" err="1" smtClean="0"/>
              <a:t>okinių</a:t>
            </a:r>
            <a:r>
              <a:rPr lang="en-GB" dirty="0" smtClean="0"/>
              <a:t> sk. </a:t>
            </a:r>
            <a:r>
              <a:rPr lang="lt-LT" dirty="0" smtClean="0"/>
              <a:t>k</a:t>
            </a:r>
            <a:r>
              <a:rPr lang="en-GB" dirty="0" err="1" smtClean="0"/>
              <a:t>las</a:t>
            </a:r>
            <a:r>
              <a:rPr lang="lt-LT" dirty="0" smtClean="0"/>
              <a:t>ė</a:t>
            </a:r>
            <a:r>
              <a:rPr lang="lt-LT" dirty="0"/>
              <a:t>s</a:t>
            </a:r>
            <a:r>
              <a:rPr lang="en-GB" dirty="0" smtClean="0"/>
              <a:t>e, </a:t>
            </a:r>
            <a:r>
              <a:rPr lang="en-GB" dirty="0" err="1" smtClean="0"/>
              <a:t>ku</a:t>
            </a:r>
            <a:r>
              <a:rPr lang="lt-LT" dirty="0" err="1" smtClean="0"/>
              <a:t>rie</a:t>
            </a:r>
            <a:r>
              <a:rPr lang="lt-LT" dirty="0" smtClean="0"/>
              <a:t> mokosi pagrindiniu ir  aukštesniuoju lygmeniu</a:t>
            </a:r>
            <a:endParaRPr lang="lt-LT" dirty="0"/>
          </a:p>
        </p:txBody>
      </p:sp>
      <p:sp>
        <p:nvSpPr>
          <p:cNvPr id="4" name="7 kampų žvaigždė 3"/>
          <p:cNvSpPr/>
          <p:nvPr/>
        </p:nvSpPr>
        <p:spPr>
          <a:xfrm>
            <a:off x="5870376" y="1988840"/>
            <a:ext cx="430932" cy="437778"/>
          </a:xfrm>
          <a:prstGeom prst="star7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graphicFrame>
        <p:nvGraphicFramePr>
          <p:cNvPr id="6" name="Turinio vietos rezervavimo ženklas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212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Klasių pasiskirstymai pagal vidurkius</a:t>
            </a:r>
            <a:endParaRPr lang="lt-LT" dirty="0"/>
          </a:p>
        </p:txBody>
      </p:sp>
      <p:sp>
        <p:nvSpPr>
          <p:cNvPr id="5" name="Turinio vietos rezervavimo ženklas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5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– vidurkis 8,08 </a:t>
            </a:r>
          </a:p>
          <a:p>
            <a:r>
              <a:rPr lang="lt-LT" dirty="0"/>
              <a:t>8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– vidurkis 7,68 </a:t>
            </a:r>
          </a:p>
          <a:p>
            <a:r>
              <a:rPr lang="lt-LT" dirty="0"/>
              <a:t>6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– vidurkis 7,30</a:t>
            </a:r>
          </a:p>
          <a:p>
            <a:r>
              <a:rPr lang="lt-LT" dirty="0" err="1" smtClean="0"/>
              <a:t>IIIg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– vidurkis 7,14</a:t>
            </a:r>
          </a:p>
          <a:p>
            <a:r>
              <a:rPr lang="lt-LT" dirty="0" smtClean="0"/>
              <a:t>7 </a:t>
            </a:r>
            <a:r>
              <a:rPr lang="lt-LT" dirty="0" err="1" smtClean="0"/>
              <a:t>kl</a:t>
            </a:r>
            <a:r>
              <a:rPr lang="lt-LT" dirty="0" smtClean="0"/>
              <a:t>. – vidurkis 6,95</a:t>
            </a:r>
          </a:p>
          <a:p>
            <a:r>
              <a:rPr lang="lt-LT" dirty="0" err="1" smtClean="0"/>
              <a:t>IIg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 - vidurkis 6,76</a:t>
            </a:r>
          </a:p>
          <a:p>
            <a:r>
              <a:rPr lang="lt-LT" dirty="0" err="1" smtClean="0"/>
              <a:t>Ig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– vidurkis 6,62</a:t>
            </a:r>
          </a:p>
          <a:p>
            <a:r>
              <a:rPr lang="lt-LT" dirty="0" err="1" smtClean="0"/>
              <a:t>IVg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– vidurkis 6,18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779840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922114"/>
          </a:xfrm>
        </p:spPr>
        <p:txBody>
          <a:bodyPr/>
          <a:lstStyle/>
          <a:p>
            <a:pPr algn="ctr"/>
            <a:r>
              <a:rPr lang="lt-LT" sz="4000" dirty="0" smtClean="0"/>
              <a:t>Mokiniai, </a:t>
            </a:r>
            <a:r>
              <a:rPr lang="lt-LT" sz="4000" dirty="0" smtClean="0"/>
              <a:t>I trim. baigę aukščiausiais vidurkiais</a:t>
            </a:r>
            <a:endParaRPr lang="lt-LT" sz="4000" dirty="0"/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0585818"/>
              </p:ext>
            </p:extLst>
          </p:nvPr>
        </p:nvGraphicFramePr>
        <p:xfrm>
          <a:off x="251520" y="1268760"/>
          <a:ext cx="7992888" cy="5689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927"/>
                <a:gridCol w="4521611"/>
                <a:gridCol w="108030"/>
                <a:gridCol w="2880320"/>
              </a:tblGrid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>
                          <a:effectLst/>
                        </a:rPr>
                        <a:t>Nr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</a:rPr>
                        <a:t>Mokinys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Vidurkis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1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</a:rPr>
                        <a:t>Jakutis Martynas, </a:t>
                      </a:r>
                      <a:r>
                        <a:rPr lang="lt-LT" sz="2000" b="1" dirty="0" err="1" smtClean="0">
                          <a:effectLst/>
                        </a:rPr>
                        <a:t>IIIg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9,81/9,76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2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Matulevičiūtė Neringa,</a:t>
                      </a:r>
                      <a:r>
                        <a:rPr lang="lt-LT" sz="2000" b="1" baseline="0" dirty="0" smtClean="0">
                          <a:effectLst/>
                        </a:rPr>
                        <a:t> 5 </a:t>
                      </a:r>
                      <a:r>
                        <a:rPr lang="lt-LT" sz="2000" b="1" baseline="0" dirty="0" err="1" smtClean="0">
                          <a:effectLst/>
                        </a:rPr>
                        <a:t>kl</a:t>
                      </a:r>
                      <a:r>
                        <a:rPr lang="lt-LT" sz="2000" b="1" baseline="0" dirty="0" smtClean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</a:rPr>
                        <a:t>./9,69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3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Pečiulytė Živilė, 8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9,57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4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Gavenavičius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smtClean="0">
                          <a:effectLst/>
                        </a:rPr>
                        <a:t>Dovydas, </a:t>
                      </a:r>
                      <a:r>
                        <a:rPr lang="lt-LT" sz="2000" b="1" dirty="0" err="1" smtClean="0">
                          <a:effectLst/>
                        </a:rPr>
                        <a:t>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8,92/9,47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5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Petrėtytė</a:t>
                      </a:r>
                      <a:r>
                        <a:rPr lang="lt-LT" sz="2000" b="1" dirty="0" smtClean="0">
                          <a:effectLst/>
                        </a:rPr>
                        <a:t> Ugnė, </a:t>
                      </a:r>
                      <a:r>
                        <a:rPr lang="lt-LT" sz="2000" b="1" dirty="0">
                          <a:effectLst/>
                        </a:rPr>
                        <a:t>6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8,85/9,09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6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Eigėlis</a:t>
                      </a:r>
                      <a:r>
                        <a:rPr lang="lt-LT" sz="2000" b="1" dirty="0" smtClean="0">
                          <a:effectLst/>
                        </a:rPr>
                        <a:t> Gvidas, </a:t>
                      </a:r>
                      <a:r>
                        <a:rPr lang="lt-LT" sz="2000" b="1" dirty="0">
                          <a:effectLst/>
                        </a:rPr>
                        <a:t>7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8,81/9,04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7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Laucys</a:t>
                      </a:r>
                      <a:r>
                        <a:rPr lang="lt-LT" sz="2000" b="1" dirty="0" smtClean="0">
                          <a:effectLst/>
                        </a:rPr>
                        <a:t> Lukas, </a:t>
                      </a:r>
                      <a:r>
                        <a:rPr lang="lt-LT" sz="2000" b="1" dirty="0" err="1" smtClean="0">
                          <a:effectLst/>
                        </a:rPr>
                        <a:t>IIg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8,77/8,96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8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Balandis Domantas, </a:t>
                      </a:r>
                      <a:r>
                        <a:rPr lang="lt-LT" sz="2000" b="1" dirty="0" err="1" smtClean="0">
                          <a:effectLst/>
                        </a:rPr>
                        <a:t>IVg</a:t>
                      </a:r>
                      <a:r>
                        <a:rPr lang="lt-LT" sz="2000" b="1" dirty="0" smtClean="0">
                          <a:effectLst/>
                        </a:rPr>
                        <a:t> </a:t>
                      </a:r>
                      <a:r>
                        <a:rPr lang="lt-LT" sz="2000" b="1" dirty="0" err="1">
                          <a:effectLst/>
                        </a:rPr>
                        <a:t>kl</a:t>
                      </a:r>
                      <a:r>
                        <a:rPr lang="lt-LT" sz="2000" b="1" dirty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</a:rPr>
                        <a:t>8,11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>
                          <a:effectLst/>
                        </a:rPr>
                        <a:t>9</a:t>
                      </a:r>
                      <a:endParaRPr lang="lt-LT" sz="20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Stukaitė</a:t>
                      </a:r>
                      <a:r>
                        <a:rPr lang="lt-LT" sz="2000" b="1" dirty="0" smtClean="0">
                          <a:effectLst/>
                        </a:rPr>
                        <a:t> Dovilė, </a:t>
                      </a:r>
                      <a:r>
                        <a:rPr lang="lt-LT" sz="2000" b="1" dirty="0" err="1" smtClean="0">
                          <a:effectLst/>
                        </a:rPr>
                        <a:t>Ramoraitė</a:t>
                      </a:r>
                      <a:r>
                        <a:rPr lang="lt-LT" sz="2000" b="1" dirty="0" smtClean="0">
                          <a:effectLst/>
                        </a:rPr>
                        <a:t> Evelina, Navickaitė Adelė, 1 </a:t>
                      </a:r>
                      <a:r>
                        <a:rPr lang="lt-LT" sz="2000" b="1" dirty="0" err="1" smtClean="0">
                          <a:effectLst/>
                        </a:rPr>
                        <a:t>kl</a:t>
                      </a:r>
                      <a:r>
                        <a:rPr lang="lt-LT" sz="2000" b="1" dirty="0" smtClean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</a:rPr>
                        <a:t>. 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12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>
                          <a:effectLst/>
                          <a:latin typeface="+mj-lt"/>
                        </a:rPr>
                        <a:t>10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  <a:latin typeface="+mj-lt"/>
                        </a:rPr>
                        <a:t>Baleišytė</a:t>
                      </a:r>
                      <a:r>
                        <a:rPr lang="lt-LT" sz="2000" b="1" dirty="0" smtClean="0">
                          <a:effectLst/>
                          <a:latin typeface="+mj-lt"/>
                        </a:rPr>
                        <a:t> Goda,  2 </a:t>
                      </a:r>
                      <a:r>
                        <a:rPr lang="lt-LT" sz="2000" b="1" dirty="0" err="1">
                          <a:effectLst/>
                          <a:latin typeface="+mj-lt"/>
                        </a:rPr>
                        <a:t>kl</a:t>
                      </a:r>
                      <a:r>
                        <a:rPr lang="lt-LT" sz="2000" b="1" dirty="0">
                          <a:effectLst/>
                          <a:latin typeface="+mj-lt"/>
                        </a:rPr>
                        <a:t>.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3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smtClean="0">
                          <a:effectLst/>
                          <a:latin typeface="+mj-lt"/>
                          <a:ea typeface="Times New Roman"/>
                          <a:cs typeface="Times New Roman"/>
                        </a:rPr>
                        <a:t>11</a:t>
                      </a: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lt-LT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Eigėlytė</a:t>
                      </a:r>
                      <a:r>
                        <a:rPr lang="lt-LT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Monika, 3 </a:t>
                      </a:r>
                      <a:r>
                        <a:rPr lang="lt-LT" sz="2000" b="1" kern="1200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kl</a:t>
                      </a:r>
                      <a:r>
                        <a:rPr lang="lt-LT" sz="2000" b="1" kern="1200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lt-LT" sz="2000" b="1" dirty="0" err="1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Aukšt</a:t>
                      </a:r>
                      <a:r>
                        <a:rPr lang="lt-LT" sz="2000" b="1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  <a:tr h="433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t-LT" sz="2000" b="1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lt-LT" sz="20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5400" marR="2540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6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Nepraleido nei vienos pamokos</a:t>
            </a:r>
            <a:r>
              <a:rPr lang="en-GB" dirty="0" smtClean="0"/>
              <a:t>!</a:t>
            </a:r>
            <a:r>
              <a:rPr lang="lt-LT" dirty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395536" y="1412776"/>
            <a:ext cx="3657600" cy="5022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1 klasė</a:t>
            </a:r>
          </a:p>
          <a:p>
            <a:pPr marL="0" indent="0">
              <a:buNone/>
            </a:pPr>
            <a:r>
              <a:rPr lang="lt-LT" sz="2200" dirty="0" smtClean="0"/>
              <a:t>Navickaitė Adelė</a:t>
            </a:r>
          </a:p>
          <a:p>
            <a:pPr marL="0" indent="0">
              <a:buNone/>
            </a:pPr>
            <a:r>
              <a:rPr lang="lt-LT" sz="2200" dirty="0" err="1" smtClean="0"/>
              <a:t>Romaraitė</a:t>
            </a:r>
            <a:r>
              <a:rPr lang="lt-LT" sz="2200" dirty="0" smtClean="0"/>
              <a:t> </a:t>
            </a:r>
            <a:r>
              <a:rPr lang="lt-LT" sz="2200" dirty="0" smtClean="0"/>
              <a:t>Evelina</a:t>
            </a:r>
          </a:p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2 klasė</a:t>
            </a:r>
          </a:p>
          <a:p>
            <a:pPr marL="0" indent="0">
              <a:buNone/>
            </a:pPr>
            <a:r>
              <a:rPr lang="lt-LT" sz="2200" b="1" dirty="0" err="1" smtClean="0"/>
              <a:t>Baklanova</a:t>
            </a:r>
            <a:r>
              <a:rPr lang="lt-LT" sz="2200" b="1" dirty="0" smtClean="0"/>
              <a:t> </a:t>
            </a:r>
            <a:r>
              <a:rPr lang="lt-LT" sz="2200" b="1" dirty="0"/>
              <a:t>Austėja</a:t>
            </a:r>
          </a:p>
          <a:p>
            <a:pPr marL="0" indent="0">
              <a:buNone/>
            </a:pPr>
            <a:r>
              <a:rPr lang="lt-LT" sz="2200" b="1" dirty="0" err="1" smtClean="0"/>
              <a:t>Kaulinytė</a:t>
            </a:r>
            <a:r>
              <a:rPr lang="lt-LT" sz="2200" b="1" dirty="0" smtClean="0"/>
              <a:t> Kamilė</a:t>
            </a:r>
          </a:p>
          <a:p>
            <a:pPr marL="0" indent="0">
              <a:buNone/>
            </a:pPr>
            <a:r>
              <a:rPr lang="lt-LT" sz="2200" dirty="0" err="1" smtClean="0"/>
              <a:t>Zovytė</a:t>
            </a:r>
            <a:r>
              <a:rPr lang="lt-LT" sz="2200" dirty="0" smtClean="0"/>
              <a:t> Ugnė</a:t>
            </a:r>
          </a:p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3 klasė</a:t>
            </a:r>
            <a:endParaRPr lang="lt-LT" sz="2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sz="2200" b="1" dirty="0" err="1" smtClean="0"/>
              <a:t>Eigėlytė</a:t>
            </a:r>
            <a:r>
              <a:rPr lang="lt-LT" sz="2200" b="1" dirty="0" smtClean="0"/>
              <a:t> </a:t>
            </a:r>
            <a:r>
              <a:rPr lang="lt-LT" sz="2200" b="1" dirty="0"/>
              <a:t>Monika</a:t>
            </a:r>
          </a:p>
          <a:p>
            <a:pPr marL="0" indent="0">
              <a:buNone/>
            </a:pPr>
            <a:r>
              <a:rPr lang="lt-LT" sz="2200" b="1" dirty="0" smtClean="0"/>
              <a:t>Gaigalas </a:t>
            </a:r>
            <a:r>
              <a:rPr lang="lt-LT" sz="2200" b="1" dirty="0"/>
              <a:t>Arūnas</a:t>
            </a:r>
          </a:p>
          <a:p>
            <a:pPr marL="0" indent="0">
              <a:buNone/>
            </a:pPr>
            <a:r>
              <a:rPr lang="lt-LT" sz="2200" b="1" dirty="0" err="1"/>
              <a:t>Galvonaitė</a:t>
            </a:r>
            <a:r>
              <a:rPr lang="lt-LT" sz="2200" b="1" dirty="0"/>
              <a:t> Agnė</a:t>
            </a:r>
          </a:p>
          <a:p>
            <a:pPr marL="0" indent="0">
              <a:buNone/>
            </a:pPr>
            <a:r>
              <a:rPr lang="lt-LT" sz="2200" b="1" dirty="0" smtClean="0"/>
              <a:t>Juknevičius Laurynas</a:t>
            </a:r>
          </a:p>
          <a:p>
            <a:pPr marL="0" indent="0">
              <a:buNone/>
            </a:pPr>
            <a:r>
              <a:rPr lang="lt-LT" sz="2200" dirty="0" smtClean="0"/>
              <a:t>Kerbelis Ignas</a:t>
            </a:r>
            <a:endParaRPr lang="lt-LT" sz="2200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3657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sz="2200" dirty="0" smtClean="0"/>
              <a:t>Šatkauskas </a:t>
            </a:r>
            <a:r>
              <a:rPr lang="lt-LT" sz="2200" dirty="0" err="1" smtClean="0"/>
              <a:t>Daimonas</a:t>
            </a:r>
            <a:endParaRPr lang="lt-LT" sz="2200" dirty="0"/>
          </a:p>
          <a:p>
            <a:pPr marL="0" indent="0">
              <a:buNone/>
            </a:pPr>
            <a:r>
              <a:rPr lang="lt-LT" sz="2200" dirty="0" err="1" smtClean="0"/>
              <a:t>Špalovaitė</a:t>
            </a:r>
            <a:r>
              <a:rPr lang="lt-LT" sz="2200" dirty="0" smtClean="0"/>
              <a:t> Beata</a:t>
            </a:r>
          </a:p>
          <a:p>
            <a:pPr marL="0" indent="0">
              <a:buNone/>
            </a:pPr>
            <a:r>
              <a:rPr lang="lt-LT" sz="2200" b="1" dirty="0" err="1" smtClean="0"/>
              <a:t>Tutkutė</a:t>
            </a:r>
            <a:r>
              <a:rPr lang="lt-LT" sz="2200" b="1" dirty="0" smtClean="0"/>
              <a:t> Gabrielė</a:t>
            </a:r>
          </a:p>
          <a:p>
            <a:pPr marL="0" indent="0">
              <a:buNone/>
            </a:pPr>
            <a:r>
              <a:rPr lang="lt-LT" sz="2200" dirty="0" smtClean="0"/>
              <a:t>Žilys Džiugas</a:t>
            </a:r>
          </a:p>
          <a:p>
            <a:pPr marL="0" indent="0">
              <a:buNone/>
            </a:pPr>
            <a:r>
              <a:rPr lang="lt-LT" sz="2200" b="1" dirty="0" smtClean="0">
                <a:solidFill>
                  <a:srgbClr val="FF0000"/>
                </a:solidFill>
              </a:rPr>
              <a:t>4 klasė</a:t>
            </a:r>
            <a:endParaRPr lang="lt-LT" sz="2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lt-LT" sz="2200" dirty="0" err="1" smtClean="0"/>
              <a:t>Baklanova</a:t>
            </a:r>
            <a:r>
              <a:rPr lang="lt-LT" sz="2200" dirty="0" smtClean="0"/>
              <a:t> Kamilė</a:t>
            </a:r>
          </a:p>
          <a:p>
            <a:pPr marL="0" indent="0">
              <a:buNone/>
            </a:pPr>
            <a:r>
              <a:rPr lang="lt-LT" sz="2200" b="1" dirty="0" err="1" smtClean="0"/>
              <a:t>Gončerovas</a:t>
            </a:r>
            <a:r>
              <a:rPr lang="lt-LT" sz="2200" b="1" dirty="0" smtClean="0"/>
              <a:t> </a:t>
            </a:r>
            <a:r>
              <a:rPr lang="lt-LT" sz="2200" b="1" dirty="0"/>
              <a:t>Kęstutis</a:t>
            </a:r>
          </a:p>
          <a:p>
            <a:pPr marL="0" indent="0">
              <a:buNone/>
            </a:pPr>
            <a:r>
              <a:rPr lang="lt-LT" sz="2200" dirty="0" err="1" smtClean="0"/>
              <a:t>Lekerauskaitė</a:t>
            </a:r>
            <a:r>
              <a:rPr lang="lt-LT" sz="2200" dirty="0" smtClean="0"/>
              <a:t> Karolina</a:t>
            </a:r>
          </a:p>
          <a:p>
            <a:pPr marL="0" indent="0">
              <a:buNone/>
            </a:pPr>
            <a:r>
              <a:rPr lang="lt-LT" sz="2200" dirty="0" err="1" smtClean="0"/>
              <a:t>Savickaitė</a:t>
            </a:r>
            <a:r>
              <a:rPr lang="lt-LT" sz="2200" dirty="0" smtClean="0"/>
              <a:t> Gintarė</a:t>
            </a:r>
            <a:endParaRPr lang="lt-LT" sz="2200" dirty="0"/>
          </a:p>
          <a:p>
            <a:pPr marL="0" indent="0">
              <a:buNone/>
            </a:pPr>
            <a:r>
              <a:rPr lang="lt-LT" sz="2200" b="1" dirty="0" err="1"/>
              <a:t>Tarulytė</a:t>
            </a:r>
            <a:r>
              <a:rPr lang="lt-LT" sz="2200" b="1" dirty="0"/>
              <a:t> Vilma</a:t>
            </a:r>
          </a:p>
          <a:p>
            <a:pPr marL="0" indent="0">
              <a:buNone/>
            </a:pPr>
            <a:r>
              <a:rPr lang="lt-LT" sz="2200" dirty="0" err="1" smtClean="0"/>
              <a:t>Žeromskaitė</a:t>
            </a:r>
            <a:r>
              <a:rPr lang="lt-LT" sz="2200" dirty="0" smtClean="0"/>
              <a:t> </a:t>
            </a:r>
            <a:r>
              <a:rPr lang="lt-LT" sz="2200" dirty="0" err="1" smtClean="0"/>
              <a:t>Martina</a:t>
            </a:r>
            <a:endParaRPr lang="lt-LT" sz="2200" dirty="0"/>
          </a:p>
          <a:p>
            <a:pPr marL="0" indent="0">
              <a:buNone/>
            </a:pPr>
            <a:endParaRPr lang="lt-LT" sz="2200" dirty="0"/>
          </a:p>
          <a:p>
            <a:pPr marL="0" indent="0">
              <a:buNone/>
            </a:pPr>
            <a:endParaRPr lang="lt-LT" sz="2200" dirty="0"/>
          </a:p>
        </p:txBody>
      </p:sp>
    </p:spTree>
    <p:extLst>
      <p:ext uri="{BB962C8B-B14F-4D97-AF65-F5344CB8AC3E}">
        <p14:creationId xmlns:p14="http://schemas.microsoft.com/office/powerpoint/2010/main" val="38441571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t-LT" dirty="0" smtClean="0"/>
              <a:t>Nepraleido nei vienos pamokos</a:t>
            </a:r>
            <a:r>
              <a:rPr lang="en-GB" dirty="0" smtClean="0"/>
              <a:t>!</a:t>
            </a:r>
            <a:r>
              <a:rPr lang="lt-LT" dirty="0"/>
              <a:t> 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5-12 </a:t>
            </a:r>
            <a:r>
              <a:rPr lang="lt-LT" dirty="0" err="1" smtClean="0"/>
              <a:t>kl</a:t>
            </a:r>
            <a:r>
              <a:rPr lang="lt-LT" dirty="0" smtClean="0"/>
              <a:t>. 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3657600" cy="4590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5 klasė</a:t>
            </a:r>
          </a:p>
          <a:p>
            <a:pPr marL="0" indent="0">
              <a:buNone/>
            </a:pPr>
            <a:r>
              <a:rPr lang="lt-LT" sz="3200" dirty="0" err="1" smtClean="0"/>
              <a:t>Lideikytė</a:t>
            </a:r>
            <a:r>
              <a:rPr lang="lt-LT" sz="3200" dirty="0" smtClean="0"/>
              <a:t> Brigita</a:t>
            </a:r>
          </a:p>
          <a:p>
            <a:pPr marL="0" indent="0">
              <a:buNone/>
            </a:pPr>
            <a:r>
              <a:rPr lang="lt-LT" sz="3200" dirty="0" smtClean="0"/>
              <a:t>Matulevičiūtė Neringa</a:t>
            </a:r>
          </a:p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6 klasė</a:t>
            </a:r>
          </a:p>
          <a:p>
            <a:pPr marL="0" indent="0">
              <a:buNone/>
            </a:pPr>
            <a:r>
              <a:rPr lang="lt-LT" sz="3200" dirty="0" smtClean="0"/>
              <a:t>Biras Tomas</a:t>
            </a:r>
          </a:p>
          <a:p>
            <a:pPr marL="0" indent="0">
              <a:buNone/>
            </a:pPr>
            <a:r>
              <a:rPr lang="lt-LT" sz="3200" dirty="0" smtClean="0"/>
              <a:t>Sakalauskaitė </a:t>
            </a:r>
            <a:r>
              <a:rPr lang="lt-LT" sz="3200" dirty="0" err="1" smtClean="0"/>
              <a:t>Lauryna</a:t>
            </a:r>
            <a:endParaRPr lang="lt-LT" sz="3200" dirty="0" smtClean="0"/>
          </a:p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7 klasė</a:t>
            </a:r>
          </a:p>
          <a:p>
            <a:pPr marL="0" indent="0">
              <a:buNone/>
            </a:pPr>
            <a:r>
              <a:rPr lang="lt-LT" sz="3200" dirty="0" smtClean="0"/>
              <a:t>Niaura Dovydas</a:t>
            </a:r>
          </a:p>
          <a:p>
            <a:pPr marL="0" indent="0">
              <a:buNone/>
            </a:pPr>
            <a:r>
              <a:rPr lang="lt-LT" sz="3200" b="1" dirty="0" smtClean="0">
                <a:solidFill>
                  <a:srgbClr val="FF0000"/>
                </a:solidFill>
              </a:rPr>
              <a:t>8 klasė</a:t>
            </a:r>
          </a:p>
          <a:p>
            <a:pPr marL="0" indent="0">
              <a:buNone/>
            </a:pPr>
            <a:r>
              <a:rPr lang="lt-LT" sz="3200" dirty="0" err="1" smtClean="0"/>
              <a:t>Palskytė</a:t>
            </a:r>
            <a:r>
              <a:rPr lang="lt-LT" sz="3200" dirty="0" smtClean="0"/>
              <a:t> Agnė</a:t>
            </a:r>
          </a:p>
          <a:p>
            <a:pPr marL="0" indent="0">
              <a:buNone/>
            </a:pPr>
            <a:r>
              <a:rPr lang="lt-LT" sz="3200" dirty="0" smtClean="0"/>
              <a:t>Sabutis Aivaras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427984" y="1772816"/>
            <a:ext cx="3657600" cy="45902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lt-LT" sz="3200" b="1" dirty="0" err="1">
                <a:solidFill>
                  <a:srgbClr val="FF0000"/>
                </a:solidFill>
              </a:rPr>
              <a:t>Ig</a:t>
            </a:r>
            <a:r>
              <a:rPr lang="lt-LT" sz="3200" b="1" dirty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3200" dirty="0" err="1" smtClean="0"/>
              <a:t>Gavenavičius</a:t>
            </a:r>
            <a:r>
              <a:rPr lang="lt-LT" sz="3200" dirty="0" smtClean="0"/>
              <a:t> </a:t>
            </a:r>
            <a:r>
              <a:rPr lang="lt-LT" sz="3200" dirty="0"/>
              <a:t>Dovydas</a:t>
            </a:r>
          </a:p>
          <a:p>
            <a:pPr marL="0" indent="0">
              <a:buNone/>
            </a:pPr>
            <a:r>
              <a:rPr lang="lt-LT" sz="3200" dirty="0"/>
              <a:t>Grižas Ignas</a:t>
            </a:r>
          </a:p>
          <a:p>
            <a:pPr marL="0" indent="0">
              <a:buNone/>
            </a:pPr>
            <a:r>
              <a:rPr lang="lt-LT" sz="3200" dirty="0" err="1"/>
              <a:t>Palskytė</a:t>
            </a:r>
            <a:r>
              <a:rPr lang="lt-LT" sz="3200" dirty="0"/>
              <a:t> Iveta</a:t>
            </a:r>
          </a:p>
          <a:p>
            <a:pPr marL="0" indent="0">
              <a:buNone/>
            </a:pPr>
            <a:r>
              <a:rPr lang="lt-LT" sz="3200" dirty="0"/>
              <a:t>Skapas Ramūnas</a:t>
            </a:r>
          </a:p>
          <a:p>
            <a:pPr marL="0" indent="0">
              <a:buNone/>
            </a:pPr>
            <a:r>
              <a:rPr lang="lt-LT" sz="3200" b="1" dirty="0" err="1" smtClean="0">
                <a:solidFill>
                  <a:srgbClr val="FF0000"/>
                </a:solidFill>
              </a:rPr>
              <a:t>IIIg</a:t>
            </a:r>
            <a:r>
              <a:rPr lang="lt-LT" sz="3200" b="1" dirty="0" smtClean="0">
                <a:solidFill>
                  <a:srgbClr val="FF0000"/>
                </a:solidFill>
              </a:rPr>
              <a:t> klasė</a:t>
            </a:r>
          </a:p>
          <a:p>
            <a:pPr marL="0" indent="0">
              <a:buNone/>
            </a:pPr>
            <a:r>
              <a:rPr lang="lt-LT" sz="3200" dirty="0" smtClean="0"/>
              <a:t>Baronas Benas</a:t>
            </a:r>
          </a:p>
          <a:p>
            <a:pPr marL="0" indent="0">
              <a:buNone/>
            </a:pPr>
            <a:r>
              <a:rPr lang="lt-LT" sz="3200" dirty="0" err="1" smtClean="0"/>
              <a:t>Guntulis</a:t>
            </a:r>
            <a:r>
              <a:rPr lang="lt-LT" sz="3200" dirty="0" smtClean="0"/>
              <a:t> Vainoras</a:t>
            </a:r>
          </a:p>
          <a:p>
            <a:pPr marL="0" indent="0">
              <a:buNone/>
            </a:pPr>
            <a:r>
              <a:rPr lang="lt-LT" sz="3200" dirty="0" smtClean="0"/>
              <a:t>Jakutis Martynas</a:t>
            </a:r>
          </a:p>
          <a:p>
            <a:pPr marL="0" indent="0">
              <a:buNone/>
            </a:pPr>
            <a:endParaRPr lang="lt-LT" sz="3200" b="1" dirty="0"/>
          </a:p>
        </p:txBody>
      </p:sp>
    </p:spTree>
    <p:extLst>
      <p:ext uri="{BB962C8B-B14F-4D97-AF65-F5344CB8AC3E}">
        <p14:creationId xmlns:p14="http://schemas.microsoft.com/office/powerpoint/2010/main" val="9219677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>
                <a:latin typeface="Calibri (Antraštės)"/>
              </a:rPr>
              <a:t>I-</a:t>
            </a:r>
            <a:r>
              <a:rPr lang="lt-LT" sz="3200" dirty="0" err="1" smtClean="0">
                <a:latin typeface="Calibri (Antraštės)"/>
              </a:rPr>
              <a:t>ųjų</a:t>
            </a:r>
            <a:r>
              <a:rPr lang="lt-LT" sz="3200" dirty="0" smtClean="0">
                <a:latin typeface="Calibri (Antraštės)"/>
              </a:rPr>
              <a:t> trimestrų pamokų lankomumo palyginimas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2468268"/>
              </p:ext>
            </p:extLst>
          </p:nvPr>
        </p:nvGraphicFramePr>
        <p:xfrm>
          <a:off x="611560" y="1124746"/>
          <a:ext cx="7848872" cy="579736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17074"/>
                <a:gridCol w="2614724"/>
                <a:gridCol w="2617074"/>
              </a:tblGrid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Klasė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Praleista iš viso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jų nepateisinta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1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/153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90/110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3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46/27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4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9</a:t>
                      </a: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/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12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5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39/105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  <a:cs typeface="+mn-cs"/>
                        </a:rPr>
                        <a:t>0/0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6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148/125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29/12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7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99/125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17/4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cs typeface="+mn-cs"/>
                        </a:rPr>
                        <a:t> 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8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140/99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2/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252/176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21/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237/</a:t>
                      </a: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357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5/9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IIIg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261/276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79/160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IVg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291</a:t>
                      </a: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/342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29/98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640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</a:tr>
              <a:tr h="3762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Iš viso:</a:t>
                      </a:r>
                      <a:endParaRPr kumimoji="0" lang="lt-L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1795/1907 pamokos (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112daugiau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278/283 pamokos        (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 daugiau</a:t>
                      </a:r>
                      <a:r>
                        <a:rPr kumimoji="0" lang="lt-L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horzOverflow="overflow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3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(1)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Remiantis 2016-2017 </a:t>
            </a:r>
            <a:r>
              <a:rPr lang="lt-LT" dirty="0" err="1" smtClean="0"/>
              <a:t>m.m</a:t>
            </a:r>
            <a:r>
              <a:rPr lang="lt-LT" dirty="0" smtClean="0"/>
              <a:t>. III-</a:t>
            </a:r>
            <a:r>
              <a:rPr lang="lt-LT" dirty="0" err="1" smtClean="0"/>
              <a:t>iojo</a:t>
            </a:r>
            <a:r>
              <a:rPr lang="lt-LT" dirty="0" smtClean="0"/>
              <a:t> ir šių </a:t>
            </a:r>
            <a:r>
              <a:rPr lang="lt-LT" dirty="0" err="1" smtClean="0"/>
              <a:t>m</a:t>
            </a:r>
            <a:r>
              <a:rPr lang="lt-LT" dirty="0" smtClean="0"/>
              <a:t>. </a:t>
            </a:r>
            <a:r>
              <a:rPr lang="lt-LT" dirty="0" err="1" smtClean="0"/>
              <a:t>m</a:t>
            </a:r>
            <a:r>
              <a:rPr lang="lt-LT" dirty="0" smtClean="0"/>
              <a:t>. I-</a:t>
            </a:r>
            <a:r>
              <a:rPr lang="lt-LT" dirty="0" err="1" smtClean="0"/>
              <a:t>ojo</a:t>
            </a:r>
            <a:r>
              <a:rPr lang="lt-LT" dirty="0" smtClean="0"/>
              <a:t> trimestrų rezultatais, </a:t>
            </a:r>
            <a:r>
              <a:rPr lang="lt-LT" dirty="0" smtClean="0"/>
              <a:t>stebime, </a:t>
            </a:r>
            <a:r>
              <a:rPr lang="lt-LT" dirty="0" smtClean="0"/>
              <a:t>jog visose klasėse (išskyrus  1-4 </a:t>
            </a:r>
            <a:r>
              <a:rPr lang="lt-LT" dirty="0" err="1" smtClean="0"/>
              <a:t>kl</a:t>
            </a:r>
            <a:r>
              <a:rPr lang="lt-LT" dirty="0" smtClean="0"/>
              <a:t>.) ženkliai sumažėjo </a:t>
            </a:r>
            <a:r>
              <a:rPr lang="lt-LT" dirty="0" smtClean="0"/>
              <a:t>mokinių, </a:t>
            </a:r>
            <a:r>
              <a:rPr lang="lt-LT" dirty="0" smtClean="0"/>
              <a:t>besimokančių pagrindiniu ir aukštesniuoju </a:t>
            </a:r>
            <a:r>
              <a:rPr lang="lt-LT" dirty="0" smtClean="0"/>
              <a:t>lygmeniu, </a:t>
            </a:r>
            <a:r>
              <a:rPr lang="lt-LT" dirty="0" smtClean="0"/>
              <a:t>skaičius.</a:t>
            </a:r>
          </a:p>
          <a:p>
            <a:r>
              <a:rPr lang="lt-LT" dirty="0" smtClean="0"/>
              <a:t>1-4 klasių </a:t>
            </a:r>
            <a:r>
              <a:rPr lang="lt-LT" dirty="0" err="1" smtClean="0"/>
              <a:t>koncentre</a:t>
            </a:r>
            <a:r>
              <a:rPr lang="lt-LT" dirty="0" smtClean="0"/>
              <a:t> pernai pagrindiniu ir aukštesniuoju lygmeniu mokėsi 15 mokinių, o I-</a:t>
            </a:r>
            <a:r>
              <a:rPr lang="lt-LT" dirty="0" err="1" smtClean="0"/>
              <a:t>ajame</a:t>
            </a:r>
            <a:r>
              <a:rPr lang="lt-LT" dirty="0" smtClean="0"/>
              <a:t> trimestre šiais lygiais mokėsi 25 mokiniai. Iš jų </a:t>
            </a:r>
            <a:r>
              <a:rPr lang="lt-LT" b="1" dirty="0" smtClean="0">
                <a:solidFill>
                  <a:srgbClr val="FF0000"/>
                </a:solidFill>
              </a:rPr>
              <a:t>tik aukštesniuoju </a:t>
            </a:r>
            <a:r>
              <a:rPr lang="lt-LT" dirty="0" smtClean="0"/>
              <a:t>lygmeniu baigė 5 mokiniai.</a:t>
            </a:r>
          </a:p>
          <a:p>
            <a:r>
              <a:rPr lang="lt-LT" dirty="0" smtClean="0"/>
              <a:t>5-8 </a:t>
            </a:r>
            <a:r>
              <a:rPr lang="lt-LT" dirty="0"/>
              <a:t>klasių </a:t>
            </a:r>
            <a:r>
              <a:rPr lang="lt-LT" dirty="0" err="1"/>
              <a:t>koncentre</a:t>
            </a:r>
            <a:r>
              <a:rPr lang="lt-LT" dirty="0"/>
              <a:t> pernai pagrindiniu ir </a:t>
            </a:r>
            <a:r>
              <a:rPr lang="lt-LT" dirty="0" smtClean="0"/>
              <a:t>aukštesniuoju </a:t>
            </a:r>
            <a:r>
              <a:rPr lang="lt-LT" dirty="0"/>
              <a:t>lygmeniu mokėsi </a:t>
            </a:r>
            <a:r>
              <a:rPr lang="lt-LT" dirty="0" smtClean="0"/>
              <a:t>19 </a:t>
            </a:r>
            <a:r>
              <a:rPr lang="lt-LT" dirty="0"/>
              <a:t>mokinių, </a:t>
            </a:r>
            <a:r>
              <a:rPr lang="lt-LT" dirty="0" smtClean="0"/>
              <a:t>o </a:t>
            </a:r>
            <a:r>
              <a:rPr lang="lt-LT" dirty="0"/>
              <a:t>š</a:t>
            </a:r>
            <a:r>
              <a:rPr lang="lt-LT" dirty="0" smtClean="0"/>
              <a:t>ių metų I-ą trimestrą šiais lygiais baigė 10 mokinių. Iš jų </a:t>
            </a:r>
            <a:r>
              <a:rPr lang="lt-LT" b="1" dirty="0" smtClean="0">
                <a:solidFill>
                  <a:srgbClr val="FF0000"/>
                </a:solidFill>
              </a:rPr>
              <a:t>tik 1 mokėsi</a:t>
            </a:r>
            <a:r>
              <a:rPr lang="lt-LT" dirty="0" smtClean="0"/>
              <a:t> </a:t>
            </a:r>
            <a:r>
              <a:rPr lang="lt-LT" b="1" dirty="0">
                <a:solidFill>
                  <a:srgbClr val="FF0000"/>
                </a:solidFill>
              </a:rPr>
              <a:t>aukštesniuoju</a:t>
            </a:r>
            <a:r>
              <a:rPr lang="lt-LT" dirty="0"/>
              <a:t> </a:t>
            </a:r>
            <a:r>
              <a:rPr lang="lt-LT" dirty="0" smtClean="0"/>
              <a:t>lygmeniu.</a:t>
            </a:r>
            <a:endParaRPr lang="lt-LT" dirty="0" smtClean="0"/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933301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3200" dirty="0"/>
              <a:t>I-</a:t>
            </a:r>
            <a:r>
              <a:rPr lang="lt-LT" sz="3200" dirty="0" err="1"/>
              <a:t>IIg</a:t>
            </a:r>
            <a:r>
              <a:rPr lang="lt-LT" sz="3200" dirty="0"/>
              <a:t> klasių </a:t>
            </a:r>
            <a:r>
              <a:rPr lang="lt-LT" sz="3200" dirty="0" err="1"/>
              <a:t>koncentre</a:t>
            </a:r>
            <a:r>
              <a:rPr lang="lt-LT" sz="3200" dirty="0"/>
              <a:t> pernai </a:t>
            </a:r>
            <a:r>
              <a:rPr lang="lt-LT" sz="3200" dirty="0" smtClean="0"/>
              <a:t>pagrindiniu ir aukštesniuoju </a:t>
            </a:r>
            <a:r>
              <a:rPr lang="lt-LT" sz="3200" dirty="0"/>
              <a:t>lygmeniu mokėsi 15 mokinių, </a:t>
            </a:r>
            <a:r>
              <a:rPr lang="lt-LT" sz="3200" dirty="0" smtClean="0"/>
              <a:t>o 6 mokiniai I-</a:t>
            </a:r>
            <a:r>
              <a:rPr lang="lt-LT" sz="3200" dirty="0" err="1" smtClean="0"/>
              <a:t>ąjį</a:t>
            </a:r>
            <a:r>
              <a:rPr lang="lt-LT" sz="3200" dirty="0" smtClean="0"/>
              <a:t> trimestrą baigė minėtais </a:t>
            </a:r>
            <a:r>
              <a:rPr lang="lt-LT" sz="3200" dirty="0" smtClean="0"/>
              <a:t>lygmenimis, </a:t>
            </a:r>
            <a:r>
              <a:rPr lang="lt-LT" sz="3200" dirty="0" smtClean="0"/>
              <a:t>bet </a:t>
            </a:r>
            <a:r>
              <a:rPr lang="lt-LT" sz="3200" b="1" dirty="0" smtClean="0">
                <a:solidFill>
                  <a:srgbClr val="FF0000"/>
                </a:solidFill>
              </a:rPr>
              <a:t>nei vienas iš jų nepasiekė </a:t>
            </a:r>
            <a:r>
              <a:rPr lang="lt-LT" sz="3200" b="1" dirty="0">
                <a:solidFill>
                  <a:srgbClr val="FF0000"/>
                </a:solidFill>
              </a:rPr>
              <a:t>aukštesniojo lygmens</a:t>
            </a:r>
            <a:r>
              <a:rPr lang="lt-LT" sz="3200" b="1" dirty="0" smtClean="0">
                <a:solidFill>
                  <a:srgbClr val="FF0000"/>
                </a:solidFill>
              </a:rPr>
              <a:t>.</a:t>
            </a:r>
            <a:endParaRPr lang="lt-LT" sz="3200" b="1" dirty="0">
              <a:solidFill>
                <a:srgbClr val="FF0000"/>
              </a:solidFill>
            </a:endParaRPr>
          </a:p>
          <a:p>
            <a:r>
              <a:rPr lang="lt-LT" sz="3200" dirty="0" smtClean="0"/>
              <a:t>III-</a:t>
            </a:r>
            <a:r>
              <a:rPr lang="lt-LT" sz="3200" dirty="0" err="1" smtClean="0"/>
              <a:t>IVg</a:t>
            </a:r>
            <a:r>
              <a:rPr lang="lt-LT" sz="3200" dirty="0" smtClean="0"/>
              <a:t> klasių </a:t>
            </a:r>
            <a:r>
              <a:rPr lang="lt-LT" sz="3200" dirty="0" err="1"/>
              <a:t>koncentre</a:t>
            </a:r>
            <a:r>
              <a:rPr lang="lt-LT" sz="3200" dirty="0"/>
              <a:t> pernai aukštesniuoju lygmeniu mokėsi </a:t>
            </a:r>
            <a:r>
              <a:rPr lang="lt-LT" sz="3200" dirty="0" smtClean="0"/>
              <a:t>9 mokiniai, 5 mokiniai I-</a:t>
            </a:r>
            <a:r>
              <a:rPr lang="lt-LT" sz="3200" dirty="0" err="1" smtClean="0"/>
              <a:t>ąjį</a:t>
            </a:r>
            <a:r>
              <a:rPr lang="lt-LT" sz="3200" dirty="0" smtClean="0"/>
              <a:t> šių metų trimestrą baigė minėtais </a:t>
            </a:r>
            <a:r>
              <a:rPr lang="lt-LT" sz="3200" dirty="0" smtClean="0"/>
              <a:t>lygmenimis, </a:t>
            </a:r>
            <a:r>
              <a:rPr lang="lt-LT" sz="3200" dirty="0" smtClean="0"/>
              <a:t>o iš jų </a:t>
            </a:r>
            <a:r>
              <a:rPr lang="lt-LT" sz="3200" b="1" dirty="0" smtClean="0">
                <a:solidFill>
                  <a:srgbClr val="FF0000"/>
                </a:solidFill>
              </a:rPr>
              <a:t>2 mokiniai aukštesniuoju </a:t>
            </a:r>
            <a:r>
              <a:rPr lang="lt-LT" sz="3200" b="1" dirty="0" smtClean="0">
                <a:solidFill>
                  <a:srgbClr val="FF0000"/>
                </a:solidFill>
              </a:rPr>
              <a:t>lygmeniu</a:t>
            </a:r>
            <a:r>
              <a:rPr lang="lt-LT" sz="3200" b="1" dirty="0" smtClean="0">
                <a:solidFill>
                  <a:srgbClr val="FF0000"/>
                </a:solidFill>
              </a:rPr>
              <a:t>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262422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(3)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lt-LT" sz="4000" dirty="0"/>
              <a:t>Geriausiais vidurkiais  besimokančių mokinių įvertinimai gerėja ir šiais mokslo metais. „Žemiausias“ vidurkis buvo 8,77, šiais metais “aukščiausias“ vidurkis -  9,76. Aukščiausiais vidurkiais besimokančiųjų mokinių sąrašą papildė  dar 2 mokiniai. </a:t>
            </a:r>
          </a:p>
          <a:p>
            <a:endParaRPr lang="lt-LT" sz="4000" dirty="0"/>
          </a:p>
        </p:txBody>
      </p:sp>
    </p:spTree>
    <p:extLst>
      <p:ext uri="{BB962C8B-B14F-4D97-AF65-F5344CB8AC3E}">
        <p14:creationId xmlns:p14="http://schemas.microsoft.com/office/powerpoint/2010/main" val="869009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(3)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lt-LT" dirty="0"/>
              <a:t>Didėjo  1-4 klasių </a:t>
            </a:r>
            <a:r>
              <a:rPr lang="lt-LT" dirty="0" smtClean="0"/>
              <a:t>mokinių, </a:t>
            </a:r>
            <a:r>
              <a:rPr lang="lt-LT" dirty="0"/>
              <a:t>pasiekusių aukštesniuosius ir mažėjo patenkinamus įvertinimus turinčių </a:t>
            </a:r>
            <a:r>
              <a:rPr lang="lt-LT" dirty="0" smtClean="0"/>
              <a:t>mokinių, </a:t>
            </a:r>
            <a:r>
              <a:rPr lang="lt-LT" dirty="0"/>
              <a:t>skaičius. Lyginant 5-8 klasių mokinių pasiekimus, smarkiai sumažėjo aukštesnįjį ir pagrindinį lygmenį pasiekusių </a:t>
            </a:r>
            <a:r>
              <a:rPr lang="lt-LT" dirty="0" smtClean="0"/>
              <a:t>mokinių, </a:t>
            </a:r>
            <a:r>
              <a:rPr lang="lt-LT" dirty="0"/>
              <a:t>tačiau padaugėjo patenkinamo lygmens įvertinimų. I-</a:t>
            </a:r>
            <a:r>
              <a:rPr lang="lt-LT" dirty="0" err="1"/>
              <a:t>IIg</a:t>
            </a:r>
            <a:r>
              <a:rPr lang="lt-LT" dirty="0"/>
              <a:t> klasių </a:t>
            </a:r>
            <a:r>
              <a:rPr lang="lt-LT" dirty="0" err="1"/>
              <a:t>koncentre</a:t>
            </a:r>
            <a:r>
              <a:rPr lang="lt-LT" dirty="0"/>
              <a:t> nebeliko aukščiausiu lygmeniu besimokančių mokinių, kone dvigubai išaugo patenkinamą lygmenį turinčių mokinių </a:t>
            </a:r>
            <a:r>
              <a:rPr lang="lt-LT" dirty="0" smtClean="0"/>
              <a:t>skaičius ir </a:t>
            </a:r>
            <a:r>
              <a:rPr lang="lt-LT" dirty="0"/>
              <a:t>atsirado patenkinamo lygmens nepasiekusių mokinių</a:t>
            </a:r>
            <a:r>
              <a:rPr lang="lt-LT" dirty="0" smtClean="0"/>
              <a:t>. III-</a:t>
            </a:r>
            <a:r>
              <a:rPr lang="lt-LT" dirty="0" err="1" smtClean="0"/>
              <a:t>IVg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</a:t>
            </a:r>
            <a:r>
              <a:rPr lang="lt-LT" dirty="0" err="1" smtClean="0"/>
              <a:t>koncentre</a:t>
            </a:r>
            <a:r>
              <a:rPr lang="lt-LT" dirty="0" smtClean="0"/>
              <a:t> nežymiai didėjo aukštesniojo trimestro įvertinimas, tačiau ženkliai krito pagrindinį lygmenį pasiekusių mokinių skaičius, taip pat išaugo patenkinamą </a:t>
            </a:r>
            <a:r>
              <a:rPr lang="lt-LT" dirty="0" smtClean="0"/>
              <a:t>lygmenį </a:t>
            </a:r>
            <a:r>
              <a:rPr lang="lt-LT" dirty="0" smtClean="0"/>
              <a:t>pasiekusių mokinių skaičius</a:t>
            </a:r>
            <a:r>
              <a:rPr lang="lt-LT" dirty="0"/>
              <a:t> ir atsirado patenkinamo lygmens nepasiekusių mokinių.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452614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IŠVADOS (4)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t-LT" dirty="0" smtClean="0"/>
          </a:p>
          <a:p>
            <a:r>
              <a:rPr lang="lt-LT" dirty="0"/>
              <a:t>1-4, 5-8 klasių lietuvių, užsienio kalbų ir matematikos įvertinimuose dominuoja pagrindinis </a:t>
            </a:r>
            <a:r>
              <a:rPr lang="lt-LT" dirty="0" smtClean="0"/>
              <a:t>lygmuo. </a:t>
            </a:r>
            <a:r>
              <a:rPr lang="lt-LT" dirty="0"/>
              <a:t>I-</a:t>
            </a:r>
            <a:r>
              <a:rPr lang="lt-LT" dirty="0" err="1"/>
              <a:t>IVg</a:t>
            </a:r>
            <a:r>
              <a:rPr lang="lt-LT" dirty="0"/>
              <a:t> klasėse dominuoja patenkinamas lygmuo. </a:t>
            </a:r>
          </a:p>
          <a:p>
            <a:r>
              <a:rPr lang="lt-LT" dirty="0" smtClean="0"/>
              <a:t>1-4 </a:t>
            </a:r>
            <a:r>
              <a:rPr lang="lt-LT" dirty="0" err="1" smtClean="0"/>
              <a:t>kl</a:t>
            </a:r>
            <a:r>
              <a:rPr lang="lt-LT" dirty="0" smtClean="0"/>
              <a:t>. </a:t>
            </a:r>
            <a:r>
              <a:rPr lang="lt-LT" dirty="0" err="1" smtClean="0"/>
              <a:t>koncentre</a:t>
            </a:r>
            <a:r>
              <a:rPr lang="lt-LT" dirty="0" smtClean="0"/>
              <a:t> lyginant </a:t>
            </a:r>
            <a:r>
              <a:rPr lang="lt-LT" dirty="0"/>
              <a:t>lietuvių </a:t>
            </a:r>
            <a:r>
              <a:rPr lang="lt-LT" dirty="0" err="1"/>
              <a:t>k</a:t>
            </a:r>
            <a:r>
              <a:rPr lang="lt-LT" dirty="0"/>
              <a:t>., anglų </a:t>
            </a:r>
            <a:r>
              <a:rPr lang="lt-LT" dirty="0" err="1"/>
              <a:t>k</a:t>
            </a:r>
            <a:r>
              <a:rPr lang="lt-LT" dirty="0"/>
              <a:t>. ir matematikos įvertinimus, geriausiai sekėsi mokytis matematikos, </a:t>
            </a:r>
            <a:r>
              <a:rPr lang="lt-LT" dirty="0" smtClean="0"/>
              <a:t>prasčiausiai </a:t>
            </a:r>
            <a:r>
              <a:rPr lang="lt-LT" dirty="0"/>
              <a:t>– lietuvių </a:t>
            </a:r>
            <a:r>
              <a:rPr lang="lt-LT" dirty="0" err="1"/>
              <a:t>k</a:t>
            </a:r>
            <a:r>
              <a:rPr lang="lt-LT" dirty="0" smtClean="0"/>
              <a:t>.</a:t>
            </a:r>
          </a:p>
          <a:p>
            <a:r>
              <a:rPr lang="lt-LT" dirty="0" smtClean="0"/>
              <a:t>5-8 </a:t>
            </a:r>
            <a:r>
              <a:rPr lang="lt-LT" dirty="0" err="1" smtClean="0"/>
              <a:t>kl</a:t>
            </a:r>
            <a:r>
              <a:rPr lang="lt-LT" dirty="0" smtClean="0"/>
              <a:t>. – geriausiai mokėsi rusų kalbos, </a:t>
            </a:r>
            <a:r>
              <a:rPr lang="lt-LT" dirty="0" smtClean="0"/>
              <a:t>prasčiausiai </a:t>
            </a:r>
            <a:r>
              <a:rPr lang="lt-LT" dirty="0" smtClean="0"/>
              <a:t>matematikos (pagal vidurkius).</a:t>
            </a:r>
            <a:endParaRPr lang="lt-LT" dirty="0"/>
          </a:p>
          <a:p>
            <a:r>
              <a:rPr lang="lt-LT" dirty="0" err="1" smtClean="0"/>
              <a:t>Ig-IVg</a:t>
            </a:r>
            <a:r>
              <a:rPr lang="lt-LT" dirty="0" smtClean="0"/>
              <a:t> </a:t>
            </a:r>
            <a:r>
              <a:rPr lang="lt-LT" dirty="0" err="1" smtClean="0"/>
              <a:t>kl</a:t>
            </a:r>
            <a:r>
              <a:rPr lang="lt-LT" dirty="0" smtClean="0"/>
              <a:t>. - geriausiai sekėsi mokytis lietuvių </a:t>
            </a:r>
            <a:r>
              <a:rPr lang="lt-LT" dirty="0" err="1" smtClean="0"/>
              <a:t>k</a:t>
            </a:r>
            <a:r>
              <a:rPr lang="lt-LT" dirty="0" smtClean="0"/>
              <a:t>. – </a:t>
            </a:r>
            <a:r>
              <a:rPr lang="lt-LT" dirty="0" smtClean="0"/>
              <a:t>prasčiausiai </a:t>
            </a:r>
            <a:r>
              <a:rPr lang="lt-LT" dirty="0"/>
              <a:t>matematikos (pagal vidurkius</a:t>
            </a:r>
            <a:r>
              <a:rPr lang="lt-LT" dirty="0" smtClean="0"/>
              <a:t>).</a:t>
            </a:r>
          </a:p>
          <a:p>
            <a:endParaRPr lang="lt-LT" dirty="0" smtClean="0"/>
          </a:p>
        </p:txBody>
      </p:sp>
    </p:spTree>
    <p:extLst>
      <p:ext uri="{BB962C8B-B14F-4D97-AF65-F5344CB8AC3E}">
        <p14:creationId xmlns:p14="http://schemas.microsoft.com/office/powerpoint/2010/main" val="39924001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NUTARIMO PROJEKTAS (1)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dirty="0" smtClean="0"/>
              <a:t>Pradinių klasių, lietuvių, rusų, anglų kalbų ir matematikos  mokytojos numato konkrečius </a:t>
            </a:r>
            <a:r>
              <a:rPr lang="lt-LT" dirty="0" smtClean="0"/>
              <a:t>tikslus, </a:t>
            </a:r>
            <a:r>
              <a:rPr lang="lt-LT" dirty="0"/>
              <a:t>kaip gerins </a:t>
            </a:r>
            <a:r>
              <a:rPr lang="lt-LT" dirty="0" smtClean="0"/>
              <a:t>lietuvių, </a:t>
            </a:r>
            <a:r>
              <a:rPr lang="lt-LT" dirty="0" smtClean="0"/>
              <a:t>anglų, rusų kalbų </a:t>
            </a:r>
            <a:r>
              <a:rPr lang="lt-LT" dirty="0"/>
              <a:t>ir matematikos </a:t>
            </a:r>
            <a:r>
              <a:rPr lang="lt-LT" dirty="0" smtClean="0"/>
              <a:t>ugdymo(-si) rezultatus (kelti mokinių pasiekimus iki pagrindinio ir aukštesniojo lygmens).</a:t>
            </a:r>
          </a:p>
          <a:p>
            <a:r>
              <a:rPr lang="lt-LT" dirty="0" smtClean="0"/>
              <a:t>I-</a:t>
            </a:r>
            <a:r>
              <a:rPr lang="lt-LT" dirty="0" err="1" smtClean="0"/>
              <a:t>IVg</a:t>
            </a:r>
            <a:r>
              <a:rPr lang="lt-LT" dirty="0" smtClean="0"/>
              <a:t> klasių mokiniams, kurie nepasiekė patenkinamo lygmens, kuo skubiau teikti pagalbą: sudaryti sąlygas lankytis konsultacijose, su konsultacijų laiko tvarkaraščiu  supažindinti tėvus, o mokinus - pasirašytinai.</a:t>
            </a:r>
          </a:p>
          <a:p>
            <a:r>
              <a:rPr lang="lt-LT" dirty="0" smtClean="0"/>
              <a:t>Klasių vadovams nuolat domėtis, bendradarbiauti su klasėje dėstančiais mokytojais dėl mokinių planuotų ir pasiektų atskirų dalykų įvertinimų atitikties. Reikalui esant daryti trišalį susirinkimą: mokinys, klasėje dėstantys mokytojai ir mokinio tėvai. 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065658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NUTARIMO PROJEKTAS (2)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dirty="0" smtClean="0"/>
              <a:t>Klasės vadovams, bendradarbiaujant su gimnazijos socialine pedagoge, gerinti mokinių  lankomumą:</a:t>
            </a:r>
          </a:p>
          <a:p>
            <a:pPr marL="114300" indent="0" algn="just">
              <a:buNone/>
            </a:pPr>
            <a:r>
              <a:rPr lang="lt-LT" dirty="0"/>
              <a:t> </a:t>
            </a:r>
            <a:r>
              <a:rPr lang="lt-LT" dirty="0" smtClean="0"/>
              <a:t>                        išsiaiškinti priežastis (bendradarbiaujant su </a:t>
            </a:r>
            <a:r>
              <a:rPr lang="lt-LT" dirty="0" smtClean="0"/>
              <a:t>prastai                          </a:t>
            </a:r>
            <a:r>
              <a:rPr lang="lt-LT" dirty="0" smtClean="0"/>
              <a:t>lankančių pamokas mokinių tėvais</a:t>
            </a:r>
            <a:r>
              <a:rPr lang="lt-LT" dirty="0" smtClean="0"/>
              <a:t>) ir</a:t>
            </a:r>
            <a:r>
              <a:rPr lang="lt-LT" dirty="0" smtClean="0"/>
              <a:t> </a:t>
            </a:r>
            <a:r>
              <a:rPr lang="lt-LT" dirty="0" smtClean="0"/>
              <a:t>numatyti </a:t>
            </a:r>
            <a:r>
              <a:rPr lang="lt-LT" dirty="0" smtClean="0"/>
              <a:t>būdus </a:t>
            </a:r>
            <a:r>
              <a:rPr lang="lt-LT" dirty="0" smtClean="0"/>
              <a:t>nelankymo </a:t>
            </a:r>
            <a:r>
              <a:rPr lang="lt-LT" dirty="0" smtClean="0"/>
              <a:t>priežastims šalinti.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255578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22653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lt-LT" sz="30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Didžiausią pažangą klasėje padarę mokiniai</a:t>
            </a:r>
            <a:r>
              <a:rPr lang="lt-LT" sz="3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lt-LT" sz="30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4294967295"/>
          </p:nvPr>
        </p:nvSpPr>
        <p:spPr>
          <a:xfrm>
            <a:off x="0" y="908720"/>
            <a:ext cx="9144000" cy="59492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2400" b="1" dirty="0" smtClean="0"/>
              <a:t>1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–Adelė Navickaitė, Evelina </a:t>
            </a:r>
            <a:r>
              <a:rPr lang="lt-LT" sz="2400" b="1" dirty="0" err="1" smtClean="0"/>
              <a:t>Romaraitė</a:t>
            </a:r>
            <a:r>
              <a:rPr lang="lt-LT" sz="2400" b="1" dirty="0" smtClean="0"/>
              <a:t>, Dovilė </a:t>
            </a:r>
            <a:r>
              <a:rPr lang="lt-LT" sz="2400" b="1" dirty="0" err="1" smtClean="0"/>
              <a:t>Stukaitė</a:t>
            </a:r>
            <a:endParaRPr lang="lt-LT" sz="2400" b="1" dirty="0" smtClean="0"/>
          </a:p>
          <a:p>
            <a:pPr marL="0" indent="0" algn="ctr">
              <a:buNone/>
            </a:pPr>
            <a:r>
              <a:rPr lang="lt-LT" sz="2400" b="1" dirty="0" smtClean="0"/>
              <a:t>2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</a:t>
            </a:r>
            <a:r>
              <a:rPr lang="lt-LT" sz="2400" b="1" dirty="0" err="1" smtClean="0"/>
              <a:t>Tija</a:t>
            </a:r>
            <a:r>
              <a:rPr lang="lt-LT" sz="2400" b="1" dirty="0" smtClean="0"/>
              <a:t> Ivanauskaitė</a:t>
            </a:r>
          </a:p>
          <a:p>
            <a:pPr marL="0" indent="0" algn="ctr">
              <a:buNone/>
            </a:pPr>
            <a:r>
              <a:rPr lang="lt-LT" sz="2400" b="1" dirty="0" smtClean="0"/>
              <a:t>3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–Gabrielė </a:t>
            </a:r>
            <a:r>
              <a:rPr lang="lt-LT" sz="2400" b="1" dirty="0" err="1" smtClean="0"/>
              <a:t>Tutkutė</a:t>
            </a:r>
            <a:r>
              <a:rPr lang="lt-LT" sz="2400" b="1" dirty="0" smtClean="0"/>
              <a:t>, </a:t>
            </a:r>
            <a:r>
              <a:rPr lang="lt-LT" sz="2400" b="1" dirty="0" err="1" smtClean="0"/>
              <a:t>Daimonas</a:t>
            </a:r>
            <a:r>
              <a:rPr lang="lt-LT" sz="2400" b="1" dirty="0" smtClean="0"/>
              <a:t> Šatkauskas</a:t>
            </a:r>
          </a:p>
          <a:p>
            <a:pPr marL="0" indent="0" algn="ctr">
              <a:buNone/>
            </a:pPr>
            <a:r>
              <a:rPr lang="lt-LT" sz="2400" b="1" dirty="0" smtClean="0"/>
              <a:t>4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Gabija </a:t>
            </a:r>
            <a:r>
              <a:rPr lang="lt-LT" sz="2400" b="1" dirty="0" err="1" smtClean="0"/>
              <a:t>Laucytė</a:t>
            </a:r>
            <a:endParaRPr lang="lt-LT" sz="2400" b="1" dirty="0" smtClean="0"/>
          </a:p>
          <a:p>
            <a:pPr marL="0" indent="0" algn="ctr">
              <a:buNone/>
            </a:pPr>
            <a:r>
              <a:rPr lang="lt-LT" sz="2400" b="1" dirty="0" smtClean="0"/>
              <a:t>5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Neringa Matulevičiūtė</a:t>
            </a:r>
          </a:p>
          <a:p>
            <a:pPr marL="0" indent="0" algn="ctr">
              <a:buNone/>
            </a:pPr>
            <a:r>
              <a:rPr lang="lt-LT" sz="2400" b="1" dirty="0" smtClean="0"/>
              <a:t>6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Žilvinas Tarulis, Lukas Kavaliauskas</a:t>
            </a:r>
          </a:p>
          <a:p>
            <a:pPr marL="0" indent="0" algn="ctr">
              <a:buNone/>
            </a:pPr>
            <a:r>
              <a:rPr lang="lt-LT" sz="2400" b="1" dirty="0" smtClean="0"/>
              <a:t>7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Ieva </a:t>
            </a:r>
            <a:r>
              <a:rPr lang="lt-LT" sz="2400" b="1" dirty="0" err="1" smtClean="0"/>
              <a:t>Matiukaitė</a:t>
            </a:r>
            <a:r>
              <a:rPr lang="lt-LT" sz="2400" b="1" dirty="0" smtClean="0"/>
              <a:t>, Gvidas </a:t>
            </a:r>
            <a:r>
              <a:rPr lang="lt-LT" sz="2400" b="1" dirty="0" err="1" smtClean="0"/>
              <a:t>Eigėlis</a:t>
            </a:r>
            <a:endParaRPr lang="lt-LT" sz="2400" b="1" dirty="0" smtClean="0"/>
          </a:p>
          <a:p>
            <a:pPr marL="0" indent="0" algn="ctr">
              <a:buNone/>
            </a:pPr>
            <a:r>
              <a:rPr lang="lt-LT" sz="2400" b="1" dirty="0" smtClean="0"/>
              <a:t>8 </a:t>
            </a:r>
            <a:r>
              <a:rPr lang="lt-LT" sz="2400" b="1" dirty="0" err="1"/>
              <a:t>kl</a:t>
            </a:r>
            <a:r>
              <a:rPr lang="lt-LT" sz="2400" b="1" dirty="0"/>
              <a:t>. </a:t>
            </a:r>
            <a:r>
              <a:rPr lang="lt-LT" sz="2400" b="1" dirty="0" smtClean="0"/>
              <a:t>– Agnė </a:t>
            </a:r>
            <a:r>
              <a:rPr lang="lt-LT" sz="2400" b="1" dirty="0" err="1" smtClean="0"/>
              <a:t>Palskytė</a:t>
            </a:r>
            <a:r>
              <a:rPr lang="lt-LT" sz="2400" b="1" dirty="0" smtClean="0"/>
              <a:t>, Živilė Pečiulytė, Tadas </a:t>
            </a:r>
            <a:r>
              <a:rPr lang="lt-LT" sz="2400" b="1" dirty="0" err="1" smtClean="0"/>
              <a:t>Urbštas</a:t>
            </a:r>
            <a:endParaRPr lang="lt-LT" sz="2400" b="1" dirty="0" smtClean="0"/>
          </a:p>
          <a:p>
            <a:pPr marL="0" indent="0" algn="ctr">
              <a:buNone/>
            </a:pPr>
            <a:r>
              <a:rPr lang="lt-LT" sz="2400" b="1" dirty="0" err="1" smtClean="0"/>
              <a:t>Ig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– </a:t>
            </a:r>
            <a:r>
              <a:rPr lang="lt-LT" sz="2400" b="1" dirty="0" smtClean="0"/>
              <a:t>Ramūnas Skapas</a:t>
            </a:r>
            <a:endParaRPr lang="lt-LT" sz="2400" dirty="0"/>
          </a:p>
          <a:p>
            <a:pPr marL="0" indent="0" algn="ctr">
              <a:buNone/>
            </a:pPr>
            <a:r>
              <a:rPr lang="lt-LT" sz="2400" b="1" dirty="0" err="1" smtClean="0"/>
              <a:t>IIg</a:t>
            </a:r>
            <a:r>
              <a:rPr lang="lt-LT" sz="2400" b="1" dirty="0" smtClean="0"/>
              <a:t> </a:t>
            </a:r>
            <a:r>
              <a:rPr lang="lt-LT" sz="2400" b="1" dirty="0" err="1"/>
              <a:t>kl</a:t>
            </a:r>
            <a:r>
              <a:rPr lang="lt-LT" sz="2400" b="1" dirty="0" smtClean="0"/>
              <a:t>. -  Sonata </a:t>
            </a:r>
            <a:r>
              <a:rPr lang="lt-LT" sz="2400" b="1" dirty="0" err="1" smtClean="0"/>
              <a:t>Gelčytė</a:t>
            </a:r>
            <a:endParaRPr lang="lt-LT" sz="2400" b="1" dirty="0" smtClean="0"/>
          </a:p>
          <a:p>
            <a:pPr marL="0" indent="0" algn="ctr">
              <a:buNone/>
            </a:pPr>
            <a:r>
              <a:rPr lang="lt-LT" sz="2400" b="1" dirty="0" err="1" smtClean="0"/>
              <a:t>IIIg</a:t>
            </a:r>
            <a:r>
              <a:rPr lang="lt-LT" sz="2400" b="1" dirty="0" smtClean="0"/>
              <a:t> </a:t>
            </a:r>
            <a:r>
              <a:rPr lang="lt-LT" sz="2400" b="1" dirty="0" err="1" smtClean="0"/>
              <a:t>kl</a:t>
            </a:r>
            <a:r>
              <a:rPr lang="lt-LT" sz="2400" b="1" dirty="0" smtClean="0"/>
              <a:t>. – Edvardas </a:t>
            </a:r>
            <a:r>
              <a:rPr lang="lt-LT" sz="2400" b="1" dirty="0" err="1" smtClean="0"/>
              <a:t>Zupka</a:t>
            </a:r>
            <a:r>
              <a:rPr lang="lt-LT" sz="2400" b="1" dirty="0" smtClean="0"/>
              <a:t> </a:t>
            </a:r>
            <a:endParaRPr lang="lt-LT" sz="2400" dirty="0"/>
          </a:p>
          <a:p>
            <a:pPr marL="0" indent="0" algn="ctr">
              <a:buNone/>
            </a:pPr>
            <a:r>
              <a:rPr lang="lt-LT" sz="2400" b="1" dirty="0" err="1"/>
              <a:t>IVg</a:t>
            </a:r>
            <a:r>
              <a:rPr lang="lt-LT" sz="2400" b="1" dirty="0"/>
              <a:t> </a:t>
            </a:r>
            <a:r>
              <a:rPr lang="lt-LT" sz="2400" b="1" dirty="0" err="1"/>
              <a:t>kl</a:t>
            </a:r>
            <a:r>
              <a:rPr lang="lt-LT" sz="2400" b="1" dirty="0"/>
              <a:t>. – </a:t>
            </a:r>
            <a:r>
              <a:rPr lang="lt-LT" sz="2400" b="1" dirty="0" smtClean="0"/>
              <a:t>Domantas Balandis, Viktorija Vilutytė</a:t>
            </a:r>
            <a:endParaRPr lang="lt-LT" sz="24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158809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lt-LT" sz="9600" b="1" dirty="0" smtClean="0"/>
              <a:t>MOKSLEIVIS AR </a:t>
            </a:r>
          </a:p>
          <a:p>
            <a:pPr marL="114300" indent="0" algn="ctr">
              <a:buNone/>
            </a:pPr>
            <a:r>
              <a:rPr lang="lt-LT" sz="9600" b="1" dirty="0" smtClean="0"/>
              <a:t>MOKINYS</a:t>
            </a:r>
            <a:endParaRPr lang="lt-LT" sz="9600" b="1" dirty="0"/>
          </a:p>
        </p:txBody>
      </p:sp>
    </p:spTree>
    <p:extLst>
      <p:ext uri="{BB962C8B-B14F-4D97-AF65-F5344CB8AC3E}">
        <p14:creationId xmlns:p14="http://schemas.microsoft.com/office/powerpoint/2010/main" val="40114972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lt-LT" sz="9600" b="1" dirty="0" smtClean="0"/>
          </a:p>
          <a:p>
            <a:pPr marL="114300" indent="0">
              <a:buNone/>
            </a:pPr>
            <a:r>
              <a:rPr lang="lt-LT" sz="9600" b="1" dirty="0" smtClean="0"/>
              <a:t>   </a:t>
            </a:r>
            <a:r>
              <a:rPr lang="lt-LT" sz="9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MOKINYS</a:t>
            </a:r>
            <a:endParaRPr lang="lt-LT" sz="9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0885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err="1">
                <a:latin typeface="+mj-lt"/>
              </a:rPr>
              <a:t>Besimokančių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pagal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individualizuotas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programas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skaičius</a:t>
            </a:r>
            <a:r>
              <a:rPr lang="en-GB" sz="3600" dirty="0">
                <a:latin typeface="+mj-lt"/>
              </a:rPr>
              <a:t>/proc. </a:t>
            </a:r>
            <a:r>
              <a:rPr lang="lt-LT" sz="3600" dirty="0" smtClean="0">
                <a:latin typeface="+mj-lt"/>
              </a:rPr>
              <a:t>2017-2018 </a:t>
            </a:r>
            <a:r>
              <a:rPr lang="lt-LT" sz="3600" dirty="0" err="1" smtClean="0">
                <a:latin typeface="+mj-lt"/>
              </a:rPr>
              <a:t>m.m</a:t>
            </a:r>
            <a:r>
              <a:rPr lang="lt-LT" sz="3600" dirty="0" smtClean="0">
                <a:latin typeface="+mj-lt"/>
              </a:rPr>
              <a:t>. pradžioje</a:t>
            </a:r>
            <a:endParaRPr lang="lt-LT" sz="3600" dirty="0"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739549"/>
              </p:ext>
            </p:extLst>
          </p:nvPr>
        </p:nvGraphicFramePr>
        <p:xfrm>
          <a:off x="539552" y="2708920"/>
          <a:ext cx="7488833" cy="19006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4284"/>
                <a:gridCol w="2555132"/>
                <a:gridCol w="2819417"/>
              </a:tblGrid>
              <a:tr h="946935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3200" dirty="0">
                          <a:effectLst/>
                          <a:latin typeface="Calibri (Pranešimo tekstas)"/>
                        </a:rPr>
                        <a:t>1-4 klasės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(Pranešimo tekstas)"/>
                        </a:rPr>
                        <a:t>5-8 kl.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  <a:latin typeface="Calibri (Pranešimo tekstas)"/>
                        </a:rPr>
                        <a:t>I-II </a:t>
                      </a:r>
                      <a:r>
                        <a:rPr lang="en-US" sz="3200" dirty="0" err="1">
                          <a:effectLst/>
                          <a:latin typeface="Calibri (Pranešimo tekstas)"/>
                        </a:rPr>
                        <a:t>gimnazijos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 kl.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  <a:tr h="9252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4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44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4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b="1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44</a:t>
                      </a:r>
                      <a:r>
                        <a:rPr lang="en-US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US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lt-LT" sz="3200" dirty="0" smtClean="0">
                          <a:effectLst/>
                          <a:latin typeface="Calibri (Pranešimo tekstas)"/>
                        </a:rPr>
                        <a:t>1</a:t>
                      </a:r>
                      <a:r>
                        <a:rPr lang="en-GB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GB" sz="3200" dirty="0">
                          <a:effectLst/>
                          <a:latin typeface="Calibri (Pranešimo tekstas)"/>
                        </a:rPr>
                        <a:t>/ </a:t>
                      </a:r>
                      <a:r>
                        <a:rPr lang="lt-LT" sz="3200" b="1" dirty="0" smtClean="0">
                          <a:solidFill>
                            <a:schemeClr val="tx1"/>
                          </a:solidFill>
                          <a:effectLst/>
                          <a:latin typeface="Calibri (Pranešimo tekstas)"/>
                        </a:rPr>
                        <a:t>11</a:t>
                      </a:r>
                      <a:r>
                        <a:rPr lang="en-GB" sz="3200" dirty="0" smtClean="0">
                          <a:effectLst/>
                          <a:latin typeface="Calibri (Pranešimo tekstas)"/>
                        </a:rPr>
                        <a:t> </a:t>
                      </a:r>
                      <a:r>
                        <a:rPr lang="en-GB" sz="3200" dirty="0">
                          <a:effectLst/>
                          <a:latin typeface="Calibri (Pranešimo tekstas)"/>
                        </a:rPr>
                        <a:t>%</a:t>
                      </a:r>
                      <a:endParaRPr lang="lt-LT" sz="3200" dirty="0">
                        <a:effectLst/>
                        <a:latin typeface="Calibri (Pranešimo teksta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3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6200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GB" sz="3600" dirty="0" err="1">
                <a:latin typeface="+mj-lt"/>
              </a:rPr>
              <a:t>Besimokančių</a:t>
            </a:r>
            <a:r>
              <a:rPr lang="en-GB" sz="3600" dirty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pagal</a:t>
            </a:r>
            <a:r>
              <a:rPr lang="en-GB" sz="3600" dirty="0">
                <a:latin typeface="+mj-lt"/>
              </a:rPr>
              <a:t> </a:t>
            </a:r>
            <a:r>
              <a:rPr lang="lt-LT" sz="3600" dirty="0" smtClean="0">
                <a:latin typeface="+mj-lt"/>
              </a:rPr>
              <a:t>pritaikytas </a:t>
            </a:r>
            <a:r>
              <a:rPr lang="en-GB" sz="3600" dirty="0" err="1" smtClean="0">
                <a:latin typeface="+mj-lt"/>
              </a:rPr>
              <a:t>programas</a:t>
            </a:r>
            <a:r>
              <a:rPr lang="en-GB" sz="3600" dirty="0" smtClean="0">
                <a:latin typeface="+mj-lt"/>
              </a:rPr>
              <a:t> </a:t>
            </a:r>
            <a:r>
              <a:rPr lang="en-GB" sz="3600" dirty="0" err="1">
                <a:latin typeface="+mj-lt"/>
              </a:rPr>
              <a:t>skaičius</a:t>
            </a:r>
            <a:r>
              <a:rPr lang="en-GB" sz="3600" dirty="0">
                <a:latin typeface="+mj-lt"/>
              </a:rPr>
              <a:t>/proc. </a:t>
            </a:r>
            <a:r>
              <a:rPr lang="lt-LT" sz="3600" dirty="0" smtClean="0">
                <a:latin typeface="+mj-lt"/>
              </a:rPr>
              <a:t>2017-2018 </a:t>
            </a:r>
            <a:r>
              <a:rPr lang="lt-LT" sz="3600" dirty="0" err="1" smtClean="0">
                <a:latin typeface="+mj-lt"/>
              </a:rPr>
              <a:t>m.m</a:t>
            </a:r>
            <a:r>
              <a:rPr lang="lt-LT" sz="3600" dirty="0" smtClean="0">
                <a:latin typeface="+mj-lt"/>
              </a:rPr>
              <a:t>. pradžioje</a:t>
            </a:r>
            <a:endParaRPr lang="lt-LT" sz="3600" dirty="0">
              <a:latin typeface="+mj-lt"/>
            </a:endParaRPr>
          </a:p>
        </p:txBody>
      </p:sp>
      <p:graphicFrame>
        <p:nvGraphicFramePr>
          <p:cNvPr id="4" name="Turinio vietos rezervavimo ženklas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42444"/>
              </p:ext>
            </p:extLst>
          </p:nvPr>
        </p:nvGraphicFramePr>
        <p:xfrm>
          <a:off x="467544" y="2996952"/>
          <a:ext cx="7488833" cy="20225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6005"/>
                <a:gridCol w="1856276"/>
                <a:gridCol w="2048276"/>
                <a:gridCol w="2048276"/>
              </a:tblGrid>
              <a:tr h="946935">
                <a:tc>
                  <a:txBody>
                    <a:bodyPr/>
                    <a:lstStyle/>
                    <a:p>
                      <a:pPr marL="182563" indent="0" algn="ctr"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  <a:latin typeface="Cambria (Antraštės)"/>
                        </a:rPr>
                        <a:t>1-4 klasės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mbria (Antraštės)"/>
                        </a:rPr>
                        <a:t>5-8 kl.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mbria (Antraštės)"/>
                        </a:rPr>
                        <a:t>I-II </a:t>
                      </a:r>
                      <a:r>
                        <a:rPr lang="en-US" sz="2400" dirty="0" err="1">
                          <a:effectLst/>
                          <a:latin typeface="Cambria (Antraštės)"/>
                        </a:rPr>
                        <a:t>gimnazijos</a:t>
                      </a:r>
                      <a:r>
                        <a:rPr lang="en-US" sz="2400" dirty="0">
                          <a:effectLst/>
                          <a:latin typeface="Cambria (Antraštės)"/>
                        </a:rPr>
                        <a:t> kl.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III-IV</a:t>
                      </a:r>
                      <a:r>
                        <a:rPr lang="lt-LT" sz="2400" baseline="0" dirty="0" smtClean="0">
                          <a:effectLst/>
                          <a:latin typeface="Cambria (Antraštės)"/>
                          <a:ea typeface="Times New Roman"/>
                        </a:rPr>
                        <a:t> gimnazijos </a:t>
                      </a:r>
                      <a:r>
                        <a:rPr lang="lt-LT" sz="2400" baseline="0" dirty="0" err="1" smtClean="0">
                          <a:effectLst/>
                          <a:latin typeface="Cambria (Antraštės)"/>
                          <a:ea typeface="Times New Roman"/>
                        </a:rPr>
                        <a:t>kl</a:t>
                      </a:r>
                      <a:r>
                        <a:rPr lang="lt-LT" sz="2400" baseline="0" dirty="0" smtClean="0">
                          <a:effectLst/>
                          <a:latin typeface="Cambria (Antraštės)"/>
                          <a:ea typeface="Times New Roman"/>
                        </a:rPr>
                        <a:t>.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6313" marR="66313" marT="0" marB="0"/>
                </a:tc>
              </a:tr>
              <a:tr h="925273"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6</a:t>
                      </a: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18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hangingPunct="0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1</a:t>
                      </a: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3</a:t>
                      </a:r>
                      <a:r>
                        <a:rPr lang="en-US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3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9 </a:t>
                      </a:r>
                      <a:r>
                        <a:rPr lang="en-US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13 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/</a:t>
                      </a: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39</a:t>
                      </a:r>
                      <a:r>
                        <a:rPr lang="en-GB" sz="2400" b="1" dirty="0" smtClean="0"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GB" sz="2400" dirty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spcAft>
                          <a:spcPts val="0"/>
                        </a:spcAft>
                      </a:pPr>
                      <a:r>
                        <a:rPr lang="lt-LT" sz="2400" dirty="0" smtClean="0">
                          <a:effectLst/>
                          <a:latin typeface="Cambria (Antraštės)"/>
                          <a:ea typeface="Times New Roman"/>
                        </a:rPr>
                        <a:t>2 / </a:t>
                      </a:r>
                      <a:r>
                        <a:rPr lang="lt-LT" sz="2400" b="1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6</a:t>
                      </a:r>
                      <a:r>
                        <a:rPr lang="lt-LT" sz="2400" dirty="0" smtClean="0">
                          <a:solidFill>
                            <a:schemeClr val="tx1"/>
                          </a:solidFill>
                          <a:effectLst/>
                          <a:latin typeface="Cambria (Antraštės)"/>
                          <a:ea typeface="Times New Roman"/>
                        </a:rPr>
                        <a:t> </a:t>
                      </a:r>
                      <a:r>
                        <a:rPr lang="en-GB" sz="2400" dirty="0" smtClean="0">
                          <a:effectLst/>
                          <a:latin typeface="Cambria (Antraštės)"/>
                          <a:ea typeface="Times New Roman"/>
                        </a:rPr>
                        <a:t>%</a:t>
                      </a:r>
                      <a:endParaRPr lang="lt-LT" sz="2400" dirty="0">
                        <a:effectLst/>
                        <a:latin typeface="Cambria (Antraštės)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51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620000" cy="1143000"/>
          </a:xfrm>
        </p:spPr>
        <p:txBody>
          <a:bodyPr>
            <a:noAutofit/>
          </a:bodyPr>
          <a:lstStyle/>
          <a:p>
            <a:pPr algn="ctr"/>
            <a:r>
              <a:rPr lang="lt-LT" sz="3200" dirty="0" smtClean="0"/>
              <a:t>I-</a:t>
            </a:r>
            <a:r>
              <a:rPr lang="lt-LT" sz="3200" dirty="0" err="1" smtClean="0"/>
              <a:t>ojo</a:t>
            </a:r>
            <a:r>
              <a:rPr lang="lt-LT" sz="3200" dirty="0" smtClean="0"/>
              <a:t> šių </a:t>
            </a:r>
            <a:r>
              <a:rPr lang="lt-LT" sz="3200" dirty="0" err="1"/>
              <a:t>m</a:t>
            </a:r>
            <a:r>
              <a:rPr lang="lt-LT" sz="3200" dirty="0" err="1" smtClean="0"/>
              <a:t>.m</a:t>
            </a:r>
            <a:r>
              <a:rPr lang="lt-LT" sz="3200" dirty="0" smtClean="0"/>
              <a:t>.  </a:t>
            </a:r>
            <a:r>
              <a:rPr lang="lt-LT" sz="3200" dirty="0"/>
              <a:t>i</a:t>
            </a:r>
            <a:r>
              <a:rPr lang="lt-LT" sz="3200" dirty="0" smtClean="0"/>
              <a:t>r III-</a:t>
            </a:r>
            <a:r>
              <a:rPr lang="lt-LT" sz="3200" dirty="0" err="1" smtClean="0"/>
              <a:t>iojo</a:t>
            </a:r>
            <a:r>
              <a:rPr lang="lt-LT" sz="3200" dirty="0" smtClean="0"/>
              <a:t> pernai metų trimestrų 1-4 </a:t>
            </a:r>
            <a:r>
              <a:rPr lang="lt-LT" sz="3200" dirty="0" err="1" smtClean="0"/>
              <a:t>kl</a:t>
            </a:r>
            <a:r>
              <a:rPr lang="lt-LT" sz="3200" dirty="0" smtClean="0"/>
              <a:t>. mokinių pasiekimų pagal lygmenis palyginimas </a:t>
            </a:r>
            <a:endParaRPr lang="lt-LT" sz="3200" dirty="0"/>
          </a:p>
        </p:txBody>
      </p:sp>
      <p:graphicFrame>
        <p:nvGraphicFramePr>
          <p:cNvPr id="5" name="Turinio vietos rezervavimo ženklas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032118"/>
              </p:ext>
            </p:extLst>
          </p:nvPr>
        </p:nvGraphicFramePr>
        <p:xfrm>
          <a:off x="683568" y="16288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538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/>
              <a:t>2</a:t>
            </a:r>
            <a:r>
              <a:rPr lang="lt-LT" dirty="0" smtClean="0"/>
              <a:t>- 4 klasių anglų kalbos 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 smtClean="0"/>
              <a:t>Aukštesnįjį lygmenį pasiekė 5 mokiniai</a:t>
            </a:r>
          </a:p>
          <a:p>
            <a:r>
              <a:rPr lang="lt-LT" sz="3600" dirty="0" smtClean="0"/>
              <a:t>Pagrindinį lygmenį pasiekė 13 mokinių</a:t>
            </a:r>
          </a:p>
          <a:p>
            <a:r>
              <a:rPr lang="lt-LT" sz="3600" dirty="0" smtClean="0"/>
              <a:t>Patenkinamą lygmenį pasiekė 6 mokiniai</a:t>
            </a:r>
          </a:p>
          <a:p>
            <a:endParaRPr lang="lt-LT" sz="3600" dirty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98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dirty="0" smtClean="0"/>
              <a:t>1-4 klasių lietuvių kalbos pasiekimai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/>
              <a:t>Aukštesnįjį lygmenį pasiekė </a:t>
            </a:r>
            <a:r>
              <a:rPr lang="lt-LT" sz="3600" dirty="0" smtClean="0"/>
              <a:t>7 </a:t>
            </a:r>
            <a:r>
              <a:rPr lang="lt-LT" sz="3600" dirty="0"/>
              <a:t>mokiniai</a:t>
            </a:r>
          </a:p>
          <a:p>
            <a:r>
              <a:rPr lang="lt-LT" sz="3600" dirty="0"/>
              <a:t>Pagrindinį lygmenį pasiekė </a:t>
            </a:r>
            <a:r>
              <a:rPr lang="lt-LT" sz="3600" dirty="0" smtClean="0"/>
              <a:t>19 </a:t>
            </a:r>
            <a:r>
              <a:rPr lang="lt-LT" sz="3600" dirty="0"/>
              <a:t>mokinių</a:t>
            </a:r>
          </a:p>
          <a:p>
            <a:r>
              <a:rPr lang="lt-LT" sz="3600" dirty="0"/>
              <a:t>Patenkinamą lygmenį pasiekė </a:t>
            </a:r>
            <a:r>
              <a:rPr lang="lt-LT" sz="3600" dirty="0" smtClean="0"/>
              <a:t>11 mokinių</a:t>
            </a:r>
            <a:endParaRPr lang="lt-LT" sz="3600" dirty="0"/>
          </a:p>
          <a:p>
            <a:endParaRPr lang="lt-LT" sz="3600" dirty="0" smtClean="0"/>
          </a:p>
          <a:p>
            <a:r>
              <a:rPr lang="lt-LT" sz="3600" b="1" dirty="0" smtClean="0">
                <a:solidFill>
                  <a:srgbClr val="FF0000"/>
                </a:solidFill>
              </a:rPr>
              <a:t>Dominuoja pagrindinis lygmuo</a:t>
            </a:r>
            <a:endParaRPr lang="lt-LT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288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etimumas">
  <a:themeElements>
    <a:clrScheme name="Gretimumas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etimumas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1736</TotalTime>
  <Words>1602</Words>
  <Application>Microsoft Office PowerPoint</Application>
  <PresentationFormat>Demonstracija ekrane (4:3)</PresentationFormat>
  <Paragraphs>326</Paragraphs>
  <Slides>41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41</vt:i4>
      </vt:variant>
    </vt:vector>
  </HeadingPairs>
  <TitlesOfParts>
    <vt:vector size="42" baseType="lpstr">
      <vt:lpstr>Gretimumas</vt:lpstr>
      <vt:lpstr>I-ojo trimestro rezultatai</vt:lpstr>
      <vt:lpstr>Mokinių skaičius I-ojo trimestro pabaigoje:</vt:lpstr>
      <vt:lpstr>Mokiniai, I trim. baigę aukščiausiais vidurkiais</vt:lpstr>
      <vt:lpstr>Didžiausią pažangą klasėje padarę mokiniai:</vt:lpstr>
      <vt:lpstr>Besimokančių pagal individualizuotas programas skaičius/proc. 2017-2018 m.m. pradžioje</vt:lpstr>
      <vt:lpstr>Besimokančių pagal pritaikytas programas skaičius/proc. 2017-2018 m.m. pradžioje</vt:lpstr>
      <vt:lpstr>I-ojo šių m.m.  ir III-iojo pernai metų trimestrų 1-4 kl. mokinių pasiekimų pagal lygmenis palyginimas </vt:lpstr>
      <vt:lpstr>2- 4 klasių anglų kalbos pasiekimai</vt:lpstr>
      <vt:lpstr>1-4 klasių lietuvių kalbos pasiekimai</vt:lpstr>
      <vt:lpstr>1-4 klasių matematikos pasiekimai</vt:lpstr>
      <vt:lpstr>Dalykų palyginimai pagal pasiekimus (1-4 kl.)</vt:lpstr>
      <vt:lpstr>I-ojo šių m.m.  ir III-iojo pernai metų trimestrų 5-8 kl. mokinių pasiekimų pagal lygmenis palyginimas </vt:lpstr>
      <vt:lpstr>5- 8 klasių užsienio (anglų, rusų) kalbų pasiekimai</vt:lpstr>
      <vt:lpstr>5- 8 lietuvių kalbos pasiekimai</vt:lpstr>
      <vt:lpstr>5-8 klasių matematikos pasiekimai</vt:lpstr>
      <vt:lpstr>Dalykų palyginimai pagal pasiekimus (5-8 kl.)</vt:lpstr>
      <vt:lpstr>I-ojo šių m.m.  ir III-iojo pernai metų trimestrų I-IIg kl. mokinių pasiekimų pagal lygmenis palyginimas </vt:lpstr>
      <vt:lpstr>I- IIg klasių užsienio (anglų, rusų) kalbų pasiekimai</vt:lpstr>
      <vt:lpstr>I- IIg klasių lietuvių kalbos pasiekimai</vt:lpstr>
      <vt:lpstr>I- IIg klasių matematikos pasiekimai</vt:lpstr>
      <vt:lpstr>Dalykų pasiekimai pagal lygmenis (I-IIg kl.)</vt:lpstr>
      <vt:lpstr>I-ojo šių m.m.  ir III-iojo pernai metų trimestrų III-IVg kl. mokinių pasiekimų pagal lygmenis palyginimas </vt:lpstr>
      <vt:lpstr>III- IVg klasių užsienio (anglų) kalbos pasiekimai</vt:lpstr>
      <vt:lpstr>III- IVg klasių lietuvių kalbos pasiekimai</vt:lpstr>
      <vt:lpstr>III- IVg klasių matematikos  pasiekimai</vt:lpstr>
      <vt:lpstr>Dalykų pasiekimai pagal lygmenis (III-IVg kl.)</vt:lpstr>
      <vt:lpstr>I-ojo trimestro klasių pažangumas</vt:lpstr>
      <vt:lpstr>Mokinių sk. klasėse, kurie mokosi pagrindiniu ir  aukštesniuoju lygmeniu</vt:lpstr>
      <vt:lpstr>Klasių pasiskirstymai pagal vidurkius</vt:lpstr>
      <vt:lpstr>Nepraleido nei vienos pamokos!  1-4 kl.</vt:lpstr>
      <vt:lpstr>Nepraleido nei vienos pamokos!  5-12 kl. </vt:lpstr>
      <vt:lpstr>I-ųjų trimestrų pamokų lankomumo palyginimas</vt:lpstr>
      <vt:lpstr>IŠVADOS (1)</vt:lpstr>
      <vt:lpstr>IŠVADOS (2)</vt:lpstr>
      <vt:lpstr>IŠVADOS (3)</vt:lpstr>
      <vt:lpstr>IŠVADOS (3)</vt:lpstr>
      <vt:lpstr>IŠVADOS (4)</vt:lpstr>
      <vt:lpstr>NUTARIMO PROJEKTAS (1)</vt:lpstr>
      <vt:lpstr>NUTARIMO PROJEKTAS (2)</vt:lpstr>
      <vt:lpstr>PowerPoint pristatymas</vt:lpstr>
      <vt:lpstr>PowerPoint pristatymas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Žėrutė</dc:creator>
  <cp:lastModifiedBy>Žėrutė</cp:lastModifiedBy>
  <cp:revision>141</cp:revision>
  <cp:lastPrinted>2017-12-08T11:49:36Z</cp:lastPrinted>
  <dcterms:created xsi:type="dcterms:W3CDTF">2016-12-05T14:01:20Z</dcterms:created>
  <dcterms:modified xsi:type="dcterms:W3CDTF">2017-12-11T06:57:50Z</dcterms:modified>
</cp:coreProperties>
</file>