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28"/>
  </p:notesMasterIdLst>
  <p:handoutMasterIdLst>
    <p:handoutMasterId r:id="rId29"/>
  </p:handoutMasterIdLst>
  <p:sldIdLst>
    <p:sldId id="256" r:id="rId2"/>
    <p:sldId id="324" r:id="rId3"/>
    <p:sldId id="281" r:id="rId4"/>
    <p:sldId id="325" r:id="rId5"/>
    <p:sldId id="343" r:id="rId6"/>
    <p:sldId id="333" r:id="rId7"/>
    <p:sldId id="279" r:id="rId8"/>
    <p:sldId id="327" r:id="rId9"/>
    <p:sldId id="328" r:id="rId10"/>
    <p:sldId id="329" r:id="rId11"/>
    <p:sldId id="334" r:id="rId12"/>
    <p:sldId id="336" r:id="rId13"/>
    <p:sldId id="337" r:id="rId14"/>
    <p:sldId id="308" r:id="rId15"/>
    <p:sldId id="311" r:id="rId16"/>
    <p:sldId id="345" r:id="rId17"/>
    <p:sldId id="338" r:id="rId18"/>
    <p:sldId id="339" r:id="rId19"/>
    <p:sldId id="340" r:id="rId20"/>
    <p:sldId id="330" r:id="rId21"/>
    <p:sldId id="331" r:id="rId22"/>
    <p:sldId id="346" r:id="rId23"/>
    <p:sldId id="347" r:id="rId24"/>
    <p:sldId id="348" r:id="rId25"/>
    <p:sldId id="349" r:id="rId26"/>
    <p:sldId id="350" r:id="rId27"/>
  </p:sldIdLst>
  <p:sldSz cx="9144000" cy="6858000" type="screen4x3"/>
  <p:notesSz cx="6858000" cy="9947275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 stiliaus, be tinklelio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inis stilius 1 – paryškinima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Vidutinis stilius 4 – paryškinima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Vidutinis stilius 4 – paryškinima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3296810-A885-4BE3-A3E7-6D5BEEA58F35}" styleName="Vidutinis stilius 2 – paryškinima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Šviesus stilius 3 – paryškinimas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7853C-536D-4A76-A0AE-DD22124D55A5}" styleName="Teminis stilius 1 – paryškinima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Šviesus stilius 3 – paryškinima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Vidutinis stilius 2 – paryškinima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Vidutinis stilius 2 – paryškinima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5" autoAdjust="0"/>
    <p:restoredTop sz="95389" autoAdjust="0"/>
  </p:normalViewPr>
  <p:slideViewPr>
    <p:cSldViewPr>
      <p:cViewPr>
        <p:scale>
          <a:sx n="66" d="100"/>
          <a:sy n="66" d="100"/>
        </p:scale>
        <p:origin x="-2016" y="-4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8.xlsx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Lapas1!$A$3:$B$3</c:f>
              <c:strCache>
                <c:ptCount val="1"/>
                <c:pt idx="0">
                  <c:v>2017-2018 m.m.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01"/>
                  <c:y val="-5.5555555555555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0000000000000001E-3"/>
                  <c:y val="-2.380952380952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6666666666666668E-2"/>
                  <c:y val="-2.6455026455026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Lapas1!$C$2:$E$2</c:f>
              <c:strCache>
                <c:ptCount val="3"/>
                <c:pt idx="0">
                  <c:v>Aukšt.</c:v>
                </c:pt>
                <c:pt idx="1">
                  <c:v>Pagr.</c:v>
                </c:pt>
                <c:pt idx="2">
                  <c:v>Patenk. </c:v>
                </c:pt>
              </c:strCache>
            </c:strRef>
          </c:cat>
          <c:val>
            <c:numRef>
              <c:f>Lapas1!$C$3:$E$3</c:f>
              <c:numCache>
                <c:formatCode>General</c:formatCode>
                <c:ptCount val="3"/>
                <c:pt idx="0">
                  <c:v>3</c:v>
                </c:pt>
                <c:pt idx="1">
                  <c:v>21</c:v>
                </c:pt>
                <c:pt idx="2">
                  <c:v>38</c:v>
                </c:pt>
              </c:numCache>
            </c:numRef>
          </c:val>
        </c:ser>
        <c:ser>
          <c:idx val="1"/>
          <c:order val="1"/>
          <c:tx>
            <c:strRef>
              <c:f>Lapas1!$A$4:$B$4</c:f>
              <c:strCache>
                <c:ptCount val="1"/>
                <c:pt idx="0">
                  <c:v>2018-2019 m.m.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666666666666669E-2"/>
                  <c:y val="-3.43915343915342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000000000000003E-2"/>
                  <c:y val="-2.91005291005290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02"/>
                  <c:y val="-2.6455026455026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Lapas1!$C$2:$E$2</c:f>
              <c:strCache>
                <c:ptCount val="3"/>
                <c:pt idx="0">
                  <c:v>Aukšt.</c:v>
                </c:pt>
                <c:pt idx="1">
                  <c:v>Pagr.</c:v>
                </c:pt>
                <c:pt idx="2">
                  <c:v>Patenk. </c:v>
                </c:pt>
              </c:strCache>
            </c:strRef>
          </c:cat>
          <c:val>
            <c:numRef>
              <c:f>Lapas1!$C$4:$E$4</c:f>
              <c:numCache>
                <c:formatCode>General</c:formatCode>
                <c:ptCount val="3"/>
                <c:pt idx="0">
                  <c:v>4</c:v>
                </c:pt>
                <c:pt idx="1">
                  <c:v>29</c:v>
                </c:pt>
                <c:pt idx="2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2187136"/>
        <c:axId val="122188928"/>
        <c:axId val="0"/>
      </c:bar3DChart>
      <c:catAx>
        <c:axId val="1221871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lt-LT"/>
          </a:p>
        </c:txPr>
        <c:crossAx val="122188928"/>
        <c:crosses val="autoZero"/>
        <c:auto val="1"/>
        <c:lblAlgn val="ctr"/>
        <c:lblOffset val="100"/>
        <c:noMultiLvlLbl val="0"/>
      </c:catAx>
      <c:valAx>
        <c:axId val="122188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218713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lt-L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Lapas1!$A$3:$B$3</c:f>
              <c:strCache>
                <c:ptCount val="1"/>
                <c:pt idx="0">
                  <c:v>2017-2018 m.m.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6666666666666668E-3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1666666666666667E-2"/>
                  <c:y val="-3.9682539682539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8.3333333333333332E-3"/>
                  <c:y val="-2.3809523809523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Lapas1!$C$2:$E$2</c:f>
              <c:strCache>
                <c:ptCount val="3"/>
                <c:pt idx="0">
                  <c:v>I kl.</c:v>
                </c:pt>
                <c:pt idx="1">
                  <c:v>II kl.</c:v>
                </c:pt>
                <c:pt idx="2">
                  <c:v>III kl.</c:v>
                </c:pt>
              </c:strCache>
            </c:strRef>
          </c:cat>
          <c:val>
            <c:numRef>
              <c:f>Lapas1!$C$3:$E$3</c:f>
              <c:numCache>
                <c:formatCode>General</c:formatCode>
                <c:ptCount val="3"/>
                <c:pt idx="0">
                  <c:v>6</c:v>
                </c:pt>
                <c:pt idx="1">
                  <c:v>6.2</c:v>
                </c:pt>
                <c:pt idx="2">
                  <c:v>6.3</c:v>
                </c:pt>
              </c:numCache>
            </c:numRef>
          </c:val>
        </c:ser>
        <c:ser>
          <c:idx val="1"/>
          <c:order val="1"/>
          <c:tx>
            <c:strRef>
              <c:f>Lapas1!$A$4:$B$4</c:f>
              <c:strCache>
                <c:ptCount val="1"/>
                <c:pt idx="0">
                  <c:v>2018-2019 m.m.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666666666666669E-2"/>
                  <c:y val="-2.3809523809523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3333333333333332E-3"/>
                  <c:y val="-5.02645502645502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03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Lapas1!$C$2:$E$2</c:f>
              <c:strCache>
                <c:ptCount val="3"/>
                <c:pt idx="0">
                  <c:v>I kl.</c:v>
                </c:pt>
                <c:pt idx="1">
                  <c:v>II kl.</c:v>
                </c:pt>
                <c:pt idx="2">
                  <c:v>III kl.</c:v>
                </c:pt>
              </c:strCache>
            </c:strRef>
          </c:cat>
          <c:val>
            <c:numRef>
              <c:f>Lapas1!$C$4:$E$4</c:f>
              <c:numCache>
                <c:formatCode>General</c:formatCode>
                <c:ptCount val="3"/>
                <c:pt idx="0">
                  <c:v>6.5</c:v>
                </c:pt>
                <c:pt idx="1">
                  <c:v>6.8</c:v>
                </c:pt>
                <c:pt idx="2">
                  <c:v>7.1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2891648"/>
        <c:axId val="122897536"/>
        <c:axId val="0"/>
      </c:bar3DChart>
      <c:catAx>
        <c:axId val="1228916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lt-LT"/>
          </a:p>
        </c:txPr>
        <c:crossAx val="122897536"/>
        <c:crosses val="autoZero"/>
        <c:auto val="1"/>
        <c:lblAlgn val="ctr"/>
        <c:lblOffset val="100"/>
        <c:noMultiLvlLbl val="0"/>
      </c:catAx>
      <c:valAx>
        <c:axId val="122897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289164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lt-L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Lapas1!$A$3:$B$3</c:f>
              <c:strCache>
                <c:ptCount val="1"/>
                <c:pt idx="0">
                  <c:v>2017-2018 m.m.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3.3333333333333335E-3"/>
                  <c:y val="-1.32275132275132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2.91005291005290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666666666666666E-2"/>
                  <c:y val="-2.1164021164021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Lapas1!$C$2:$F$2</c:f>
              <c:strCache>
                <c:ptCount val="4"/>
                <c:pt idx="0">
                  <c:v>5 kl.</c:v>
                </c:pt>
                <c:pt idx="1">
                  <c:v>6 kl.</c:v>
                </c:pt>
                <c:pt idx="2">
                  <c:v>7 kl.</c:v>
                </c:pt>
                <c:pt idx="3">
                  <c:v>8 kl. </c:v>
                </c:pt>
              </c:strCache>
            </c:strRef>
          </c:cat>
          <c:val>
            <c:numRef>
              <c:f>Lapas1!$C$3:$F$3</c:f>
              <c:numCache>
                <c:formatCode>General</c:formatCode>
                <c:ptCount val="4"/>
                <c:pt idx="1">
                  <c:v>6.7</c:v>
                </c:pt>
                <c:pt idx="2">
                  <c:v>5.4</c:v>
                </c:pt>
                <c:pt idx="3">
                  <c:v>6.5</c:v>
                </c:pt>
              </c:numCache>
            </c:numRef>
          </c:val>
        </c:ser>
        <c:ser>
          <c:idx val="1"/>
          <c:order val="1"/>
          <c:tx>
            <c:strRef>
              <c:f>Lapas1!$A$4:$B$4</c:f>
              <c:strCache>
                <c:ptCount val="1"/>
                <c:pt idx="0">
                  <c:v>2018-2019 m.m.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.03"/>
                  <c:y val="-5.29100529100528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6666666666666606E-2"/>
                  <c:y val="-2.1164021164021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3333333333333333E-2"/>
                  <c:y val="-1.32275132275132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Lapas1!$C$2:$F$2</c:f>
              <c:strCache>
                <c:ptCount val="4"/>
                <c:pt idx="0">
                  <c:v>5 kl.</c:v>
                </c:pt>
                <c:pt idx="1">
                  <c:v>6 kl.</c:v>
                </c:pt>
                <c:pt idx="2">
                  <c:v>7 kl.</c:v>
                </c:pt>
                <c:pt idx="3">
                  <c:v>8 kl. </c:v>
                </c:pt>
              </c:strCache>
            </c:strRef>
          </c:cat>
          <c:val>
            <c:numRef>
              <c:f>Lapas1!$C$4:$F$4</c:f>
              <c:numCache>
                <c:formatCode>General</c:formatCode>
                <c:ptCount val="4"/>
                <c:pt idx="0">
                  <c:v>6</c:v>
                </c:pt>
                <c:pt idx="1">
                  <c:v>6.5</c:v>
                </c:pt>
                <c:pt idx="2">
                  <c:v>5.6</c:v>
                </c:pt>
                <c:pt idx="3">
                  <c:v>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2808576"/>
        <c:axId val="122818560"/>
        <c:axId val="0"/>
      </c:bar3DChart>
      <c:catAx>
        <c:axId val="1228085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lt-LT"/>
          </a:p>
        </c:txPr>
        <c:crossAx val="122818560"/>
        <c:crosses val="autoZero"/>
        <c:auto val="1"/>
        <c:lblAlgn val="ctr"/>
        <c:lblOffset val="100"/>
        <c:noMultiLvlLbl val="0"/>
      </c:catAx>
      <c:valAx>
        <c:axId val="1228185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280857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lt-L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Lapas1!$A$3:$B$3</c:f>
              <c:strCache>
                <c:ptCount val="1"/>
                <c:pt idx="0">
                  <c:v>2017-2018 m.m.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Lapas1!$C$2:$F$2</c:f>
              <c:strCache>
                <c:ptCount val="4"/>
                <c:pt idx="0">
                  <c:v>5 kl.</c:v>
                </c:pt>
                <c:pt idx="1">
                  <c:v>6 kl.</c:v>
                </c:pt>
                <c:pt idx="2">
                  <c:v>7 kl.</c:v>
                </c:pt>
                <c:pt idx="3">
                  <c:v>8 kl. </c:v>
                </c:pt>
              </c:strCache>
            </c:strRef>
          </c:cat>
          <c:val>
            <c:numRef>
              <c:f>Lapas1!$C$3:$F$3</c:f>
              <c:numCache>
                <c:formatCode>General</c:formatCode>
                <c:ptCount val="4"/>
                <c:pt idx="1">
                  <c:v>6.7</c:v>
                </c:pt>
                <c:pt idx="2">
                  <c:v>5.4</c:v>
                </c:pt>
                <c:pt idx="3">
                  <c:v>5.5</c:v>
                </c:pt>
              </c:numCache>
            </c:numRef>
          </c:val>
        </c:ser>
        <c:ser>
          <c:idx val="1"/>
          <c:order val="1"/>
          <c:tx>
            <c:strRef>
              <c:f>Lapas1!$A$4:$B$4</c:f>
              <c:strCache>
                <c:ptCount val="1"/>
                <c:pt idx="0">
                  <c:v>2018-2019 m.m.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2.5000000000000001E-2"/>
                  <c:y val="-2.64550264550264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Lapas1!$C$2:$F$2</c:f>
              <c:strCache>
                <c:ptCount val="4"/>
                <c:pt idx="0">
                  <c:v>5 kl.</c:v>
                </c:pt>
                <c:pt idx="1">
                  <c:v>6 kl.</c:v>
                </c:pt>
                <c:pt idx="2">
                  <c:v>7 kl.</c:v>
                </c:pt>
                <c:pt idx="3">
                  <c:v>8 kl. </c:v>
                </c:pt>
              </c:strCache>
            </c:strRef>
          </c:cat>
          <c:val>
            <c:numRef>
              <c:f>Lapas1!$C$4:$F$4</c:f>
              <c:numCache>
                <c:formatCode>General</c:formatCode>
                <c:ptCount val="4"/>
                <c:pt idx="0">
                  <c:v>7.3</c:v>
                </c:pt>
                <c:pt idx="1">
                  <c:v>6.8</c:v>
                </c:pt>
                <c:pt idx="2">
                  <c:v>5.6</c:v>
                </c:pt>
                <c:pt idx="3">
                  <c:v>5.4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2608640"/>
        <c:axId val="122612352"/>
        <c:axId val="0"/>
      </c:bar3DChart>
      <c:catAx>
        <c:axId val="1226086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lt-LT"/>
          </a:p>
        </c:txPr>
        <c:crossAx val="122612352"/>
        <c:crosses val="autoZero"/>
        <c:auto val="1"/>
        <c:lblAlgn val="ctr"/>
        <c:lblOffset val="100"/>
        <c:noMultiLvlLbl val="0"/>
      </c:catAx>
      <c:valAx>
        <c:axId val="1226123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260864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lt-L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Lapas1!$A$3:$B$3</c:f>
              <c:strCache>
                <c:ptCount val="1"/>
                <c:pt idx="0">
                  <c:v>2017-2018 m.m.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Lapas1!$C$2:$F$2</c:f>
              <c:strCache>
                <c:ptCount val="4"/>
                <c:pt idx="0">
                  <c:v>5 kl.</c:v>
                </c:pt>
                <c:pt idx="1">
                  <c:v>6 kl.</c:v>
                </c:pt>
                <c:pt idx="2">
                  <c:v>7 kl.</c:v>
                </c:pt>
                <c:pt idx="3">
                  <c:v>8 kl. </c:v>
                </c:pt>
              </c:strCache>
            </c:strRef>
          </c:cat>
          <c:val>
            <c:numRef>
              <c:f>Lapas1!$C$3:$F$3</c:f>
              <c:numCache>
                <c:formatCode>General</c:formatCode>
                <c:ptCount val="4"/>
                <c:pt idx="1">
                  <c:v>6.7</c:v>
                </c:pt>
                <c:pt idx="2">
                  <c:v>5.4</c:v>
                </c:pt>
                <c:pt idx="3">
                  <c:v>5.5</c:v>
                </c:pt>
              </c:numCache>
            </c:numRef>
          </c:val>
        </c:ser>
        <c:ser>
          <c:idx val="1"/>
          <c:order val="1"/>
          <c:tx>
            <c:strRef>
              <c:f>Lapas1!$A$4:$B$4</c:f>
              <c:strCache>
                <c:ptCount val="1"/>
                <c:pt idx="0">
                  <c:v>2018-2019 m.m.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2.6666666666666668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666666666666667E-2"/>
                  <c:y val="-3.9682539682539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6666666666666668E-2"/>
                  <c:y val="-2.6455026455026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Lapas1!$C$2:$F$2</c:f>
              <c:strCache>
                <c:ptCount val="4"/>
                <c:pt idx="0">
                  <c:v>5 kl.</c:v>
                </c:pt>
                <c:pt idx="1">
                  <c:v>6 kl.</c:v>
                </c:pt>
                <c:pt idx="2">
                  <c:v>7 kl.</c:v>
                </c:pt>
                <c:pt idx="3">
                  <c:v>8 kl. </c:v>
                </c:pt>
              </c:strCache>
            </c:strRef>
          </c:cat>
          <c:val>
            <c:numRef>
              <c:f>Lapas1!$C$4:$F$4</c:f>
              <c:numCache>
                <c:formatCode>General</c:formatCode>
                <c:ptCount val="4"/>
                <c:pt idx="0">
                  <c:v>6.6</c:v>
                </c:pt>
                <c:pt idx="1">
                  <c:v>6.3</c:v>
                </c:pt>
                <c:pt idx="2">
                  <c:v>5.5</c:v>
                </c:pt>
                <c:pt idx="3">
                  <c:v>5.6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0584960"/>
        <c:axId val="130586496"/>
        <c:axId val="0"/>
      </c:bar3DChart>
      <c:catAx>
        <c:axId val="1305849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lt-LT"/>
          </a:p>
        </c:txPr>
        <c:crossAx val="130586496"/>
        <c:crosses val="autoZero"/>
        <c:auto val="1"/>
        <c:lblAlgn val="ctr"/>
        <c:lblOffset val="100"/>
        <c:noMultiLvlLbl val="0"/>
      </c:catAx>
      <c:valAx>
        <c:axId val="1305864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058496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lt-L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Lapas1!$A$3:$B$3</c:f>
              <c:strCache>
                <c:ptCount val="1"/>
                <c:pt idx="0">
                  <c:v>2017-2018 m.m.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00000000000000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3333333333333943E-3"/>
                  <c:y val="-2.1164021164021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666666666666668E-3"/>
                  <c:y val="-1.58730158730158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Lapas1!$C$2:$F$2</c:f>
              <c:strCache>
                <c:ptCount val="4"/>
                <c:pt idx="0">
                  <c:v>I  klasė</c:v>
                </c:pt>
                <c:pt idx="1">
                  <c:v>II klasė</c:v>
                </c:pt>
                <c:pt idx="2">
                  <c:v>III klasė</c:v>
                </c:pt>
                <c:pt idx="3">
                  <c:v>IV klasė</c:v>
                </c:pt>
              </c:strCache>
            </c:strRef>
          </c:cat>
          <c:val>
            <c:numRef>
              <c:f>Lapas1!$C$3:$F$3</c:f>
              <c:numCache>
                <c:formatCode>General</c:formatCode>
                <c:ptCount val="4"/>
                <c:pt idx="0">
                  <c:v>7</c:v>
                </c:pt>
                <c:pt idx="1">
                  <c:v>6.2</c:v>
                </c:pt>
                <c:pt idx="2">
                  <c:v>6.1</c:v>
                </c:pt>
                <c:pt idx="3">
                  <c:v>6.4</c:v>
                </c:pt>
              </c:numCache>
            </c:numRef>
          </c:val>
        </c:ser>
        <c:ser>
          <c:idx val="1"/>
          <c:order val="1"/>
          <c:tx>
            <c:strRef>
              <c:f>Lapas1!$A$4:$B$4</c:f>
              <c:strCache>
                <c:ptCount val="1"/>
                <c:pt idx="0">
                  <c:v>2018-2019 m.m.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3333333333333334E-2"/>
                  <c:y val="-1.58730158730158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1666666666666669E-2"/>
                  <c:y val="-3.4391534391534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03"/>
                  <c:y val="-2.64550264550264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833333333333333E-2"/>
                  <c:y val="-5.2910052910052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Lapas1!$C$2:$F$2</c:f>
              <c:strCache>
                <c:ptCount val="4"/>
                <c:pt idx="0">
                  <c:v>I  klasė</c:v>
                </c:pt>
                <c:pt idx="1">
                  <c:v>II klasė</c:v>
                </c:pt>
                <c:pt idx="2">
                  <c:v>III klasė</c:v>
                </c:pt>
                <c:pt idx="3">
                  <c:v>IV klasė</c:v>
                </c:pt>
              </c:strCache>
            </c:strRef>
          </c:cat>
          <c:val>
            <c:numRef>
              <c:f>Lapas1!$C$4:$F$4</c:f>
              <c:numCache>
                <c:formatCode>General</c:formatCode>
                <c:ptCount val="4"/>
                <c:pt idx="0">
                  <c:v>6.8</c:v>
                </c:pt>
                <c:pt idx="1">
                  <c:v>5.0999999999999996</c:v>
                </c:pt>
                <c:pt idx="2">
                  <c:v>6.2</c:v>
                </c:pt>
                <c:pt idx="3">
                  <c:v>6.5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9363328"/>
        <c:axId val="126882944"/>
        <c:axId val="0"/>
      </c:bar3DChart>
      <c:catAx>
        <c:axId val="1293633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lt-LT"/>
          </a:p>
        </c:txPr>
        <c:crossAx val="126882944"/>
        <c:crosses val="autoZero"/>
        <c:auto val="1"/>
        <c:lblAlgn val="ctr"/>
        <c:lblOffset val="100"/>
        <c:noMultiLvlLbl val="0"/>
      </c:catAx>
      <c:valAx>
        <c:axId val="1268829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936332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lt-L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Lapas1!$A$3:$B$3</c:f>
              <c:strCache>
                <c:ptCount val="1"/>
                <c:pt idx="0">
                  <c:v>2017-2018 m.m.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Lapas1!$C$2:$F$2</c:f>
              <c:strCache>
                <c:ptCount val="4"/>
                <c:pt idx="0">
                  <c:v>I  klasė</c:v>
                </c:pt>
                <c:pt idx="1">
                  <c:v>II klasė</c:v>
                </c:pt>
                <c:pt idx="2">
                  <c:v>III klasė</c:v>
                </c:pt>
                <c:pt idx="3">
                  <c:v>IV klasė</c:v>
                </c:pt>
              </c:strCache>
            </c:strRef>
          </c:cat>
          <c:val>
            <c:numRef>
              <c:f>Lapas1!$C$3:$F$3</c:f>
              <c:numCache>
                <c:formatCode>General</c:formatCode>
                <c:ptCount val="4"/>
                <c:pt idx="0">
                  <c:v>7.2</c:v>
                </c:pt>
                <c:pt idx="1">
                  <c:v>6.2</c:v>
                </c:pt>
                <c:pt idx="2">
                  <c:v>6.1</c:v>
                </c:pt>
                <c:pt idx="3">
                  <c:v>6.4</c:v>
                </c:pt>
              </c:numCache>
            </c:numRef>
          </c:val>
        </c:ser>
        <c:ser>
          <c:idx val="1"/>
          <c:order val="1"/>
          <c:tx>
            <c:strRef>
              <c:f>Lapas1!$A$4:$B$4</c:f>
              <c:strCache>
                <c:ptCount val="1"/>
                <c:pt idx="0">
                  <c:v>2018-2019 m.m.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3333333333333333E-2"/>
                  <c:y val="-2.91005291005290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666666666666667E-2"/>
                  <c:y val="-4.76190476190475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1666666666666667E-2"/>
                  <c:y val="-4.23280423280423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2"/>
                  <c:y val="-3.70370370370370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Lapas1!$C$2:$F$2</c:f>
              <c:strCache>
                <c:ptCount val="4"/>
                <c:pt idx="0">
                  <c:v>I  klasė</c:v>
                </c:pt>
                <c:pt idx="1">
                  <c:v>II klasė</c:v>
                </c:pt>
                <c:pt idx="2">
                  <c:v>III klasė</c:v>
                </c:pt>
                <c:pt idx="3">
                  <c:v>IV klasė</c:v>
                </c:pt>
              </c:strCache>
            </c:strRef>
          </c:cat>
          <c:val>
            <c:numRef>
              <c:f>Lapas1!$C$4:$F$4</c:f>
              <c:numCache>
                <c:formatCode>General</c:formatCode>
                <c:ptCount val="4"/>
                <c:pt idx="0">
                  <c:v>6.9</c:v>
                </c:pt>
                <c:pt idx="1">
                  <c:v>5.7</c:v>
                </c:pt>
                <c:pt idx="2">
                  <c:v>5.9</c:v>
                </c:pt>
                <c:pt idx="3">
                  <c:v>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8231168"/>
        <c:axId val="28292224"/>
        <c:axId val="0"/>
      </c:bar3DChart>
      <c:catAx>
        <c:axId val="282311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lt-LT"/>
          </a:p>
        </c:txPr>
        <c:crossAx val="28292224"/>
        <c:crosses val="autoZero"/>
        <c:auto val="1"/>
        <c:lblAlgn val="ctr"/>
        <c:lblOffset val="100"/>
        <c:noMultiLvlLbl val="0"/>
      </c:catAx>
      <c:valAx>
        <c:axId val="282922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23116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lt-L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Lapas1!$A$3:$B$3</c:f>
              <c:strCache>
                <c:ptCount val="1"/>
                <c:pt idx="0">
                  <c:v>2017-2018 m.m.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Lapas1!$C$2:$F$2</c:f>
              <c:strCache>
                <c:ptCount val="4"/>
                <c:pt idx="0">
                  <c:v>I  klasė</c:v>
                </c:pt>
                <c:pt idx="1">
                  <c:v>II klasė</c:v>
                </c:pt>
                <c:pt idx="2">
                  <c:v>III klasė</c:v>
                </c:pt>
                <c:pt idx="3">
                  <c:v>IV klasė</c:v>
                </c:pt>
              </c:strCache>
            </c:strRef>
          </c:cat>
          <c:val>
            <c:numRef>
              <c:f>Lapas1!$C$3:$F$3</c:f>
              <c:numCache>
                <c:formatCode>General</c:formatCode>
                <c:ptCount val="4"/>
                <c:pt idx="0">
                  <c:v>6.2</c:v>
                </c:pt>
                <c:pt idx="1">
                  <c:v>5.5</c:v>
                </c:pt>
                <c:pt idx="2">
                  <c:v>5.5</c:v>
                </c:pt>
                <c:pt idx="3">
                  <c:v>6.2</c:v>
                </c:pt>
              </c:numCache>
            </c:numRef>
          </c:val>
        </c:ser>
        <c:ser>
          <c:idx val="1"/>
          <c:order val="1"/>
          <c:tx>
            <c:strRef>
              <c:f>Lapas1!$A$4:$B$4</c:f>
              <c:strCache>
                <c:ptCount val="1"/>
                <c:pt idx="0">
                  <c:v>2018-2019 m.m. 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3.1666666666666669E-2"/>
                  <c:y val="-2.6455026455026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03"/>
                  <c:y val="-3.4391534391534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2"/>
                  <c:y val="-7.14285714285714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Lapas1!$C$2:$F$2</c:f>
              <c:strCache>
                <c:ptCount val="4"/>
                <c:pt idx="0">
                  <c:v>I  klasė</c:v>
                </c:pt>
                <c:pt idx="1">
                  <c:v>II klasė</c:v>
                </c:pt>
                <c:pt idx="2">
                  <c:v>III klasė</c:v>
                </c:pt>
                <c:pt idx="3">
                  <c:v>IV klasė</c:v>
                </c:pt>
              </c:strCache>
            </c:strRef>
          </c:cat>
          <c:val>
            <c:numRef>
              <c:f>Lapas1!$C$4:$F$4</c:f>
              <c:numCache>
                <c:formatCode>General</c:formatCode>
                <c:ptCount val="4"/>
                <c:pt idx="0">
                  <c:v>6.2</c:v>
                </c:pt>
                <c:pt idx="1">
                  <c:v>5.3</c:v>
                </c:pt>
                <c:pt idx="2">
                  <c:v>5.0999999999999996</c:v>
                </c:pt>
                <c:pt idx="3">
                  <c:v>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8580096"/>
        <c:axId val="28628480"/>
        <c:axId val="0"/>
      </c:bar3DChart>
      <c:catAx>
        <c:axId val="285800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lt-LT"/>
          </a:p>
        </c:txPr>
        <c:crossAx val="28628480"/>
        <c:crosses val="autoZero"/>
        <c:auto val="1"/>
        <c:lblAlgn val="ctr"/>
        <c:lblOffset val="100"/>
        <c:noMultiLvlLbl val="0"/>
      </c:catAx>
      <c:valAx>
        <c:axId val="286284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58009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lt-LT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11260-1060-4226-98D1-6E9B790DF699}" type="datetimeFigureOut">
              <a:rPr lang="lt-LT" smtClean="0"/>
              <a:t>2019-07-01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9AA31-0CDF-4473-9EE7-688BD7E5F3C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21026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0672E-A6ED-4130-BA60-C0623A8A0631}" type="datetimeFigureOut">
              <a:rPr lang="lt-LT" smtClean="0"/>
              <a:t>2019-07-01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F800E-A66F-46D5-AF97-D9FBFEF4D5A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08914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DD8C8-C84F-4032-9A89-AEAF37ECB3FB}" type="datetime1">
              <a:rPr lang="lt-LT" smtClean="0"/>
              <a:t>2019-07-01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7B34-9976-4A88-B93F-7F4BB9D3F0D6}" type="datetime1">
              <a:rPr lang="lt-LT" smtClean="0"/>
              <a:t>2019-07-01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9D01B-3639-40CC-B722-E329ACFE7D3E}" type="datetime1">
              <a:rPr lang="lt-LT" smtClean="0"/>
              <a:t>2019-07-01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FBCA-D0F1-4D50-B3FC-C5B437F900CB}" type="datetime1">
              <a:rPr lang="lt-LT" smtClean="0"/>
              <a:t>2019-07-01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6F9A6-3E96-476B-B7B1-841D433A98E1}" type="datetime1">
              <a:rPr lang="lt-LT" smtClean="0"/>
              <a:t>2019-07-01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5D99-A49D-4637-BE81-2B16F20AA474}" type="datetime1">
              <a:rPr lang="lt-LT" smtClean="0"/>
              <a:t>2019-07-01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2A439-B2E5-4FB7-A47A-F96158A6C614}" type="datetime1">
              <a:rPr lang="lt-LT" smtClean="0"/>
              <a:t>2019-07-01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9D8C-87C4-490B-AAD6-D0582C9169C6}" type="datetime1">
              <a:rPr lang="lt-LT" smtClean="0"/>
              <a:t>2019-07-01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58FC-AD99-4DA0-B126-B4C599BA73FA}" type="datetime1">
              <a:rPr lang="lt-LT" smtClean="0"/>
              <a:t>2019-07-01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8144-2D5E-480D-BB88-D53011242256}" type="datetime1">
              <a:rPr lang="lt-LT" smtClean="0"/>
              <a:t>2019-07-01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CC0BE-F497-48B3-A2D5-5771A7A75F99}" type="datetime1">
              <a:rPr lang="lt-LT" smtClean="0"/>
              <a:t>2019-07-01</a:t>
            </a:fld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8EED5EB-5C14-47BE-AA72-09C2F17F01FC}" type="datetime1">
              <a:rPr lang="lt-LT" smtClean="0"/>
              <a:t>2019-07-01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2788933" y="980728"/>
            <a:ext cx="5527483" cy="2190105"/>
          </a:xfrm>
        </p:spPr>
        <p:txBody>
          <a:bodyPr/>
          <a:lstStyle/>
          <a:p>
            <a:pPr algn="ctr"/>
            <a:r>
              <a:rPr lang="lt-LT" sz="5400" b="1" dirty="0" smtClean="0"/>
              <a:t>5-8, I-III klasių III-</a:t>
            </a:r>
            <a:r>
              <a:rPr lang="lt-LT" sz="5400" b="1" dirty="0" err="1" smtClean="0"/>
              <a:t>iojo</a:t>
            </a:r>
            <a:r>
              <a:rPr lang="lt-LT" sz="5400" b="1" dirty="0" smtClean="0"/>
              <a:t> ir metinio trimestro rezultatai</a:t>
            </a:r>
            <a:endParaRPr lang="lt-LT" sz="5400" b="1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7416824" cy="1066800"/>
          </a:xfrm>
        </p:spPr>
        <p:txBody>
          <a:bodyPr>
            <a:noAutofit/>
          </a:bodyPr>
          <a:lstStyle/>
          <a:p>
            <a:pPr algn="ctr"/>
            <a:r>
              <a:rPr lang="lt-LT" sz="3200" b="1" dirty="0">
                <a:solidFill>
                  <a:schemeClr val="tx2">
                    <a:lumMod val="75000"/>
                  </a:schemeClr>
                </a:solidFill>
              </a:rPr>
              <a:t>Anykščių r. Svėdasų Juozo Tumo-Vaižganto gimnazija</a:t>
            </a:r>
          </a:p>
          <a:p>
            <a:pPr algn="ctr"/>
            <a:r>
              <a:rPr lang="lt-LT" sz="3200" b="1" dirty="0" smtClean="0"/>
              <a:t>Direktoriaus pavaduotoja ugdymui </a:t>
            </a:r>
          </a:p>
          <a:p>
            <a:pPr algn="ctr"/>
            <a:r>
              <a:rPr lang="lt-LT" sz="3200" b="1" dirty="0" smtClean="0"/>
              <a:t>Kristina Dilienė</a:t>
            </a:r>
          </a:p>
          <a:p>
            <a:pPr algn="ctr"/>
            <a:r>
              <a:rPr lang="lt-LT" sz="3200" b="1" dirty="0" smtClean="0"/>
              <a:t>2018-06-21</a:t>
            </a:r>
          </a:p>
        </p:txBody>
      </p:sp>
    </p:spTree>
    <p:extLst>
      <p:ext uri="{BB962C8B-B14F-4D97-AF65-F5344CB8AC3E}">
        <p14:creationId xmlns:p14="http://schemas.microsoft.com/office/powerpoint/2010/main" val="414339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5-8 </a:t>
            </a:r>
            <a:r>
              <a:rPr lang="lt-LT" dirty="0" err="1" smtClean="0"/>
              <a:t>kl</a:t>
            </a:r>
            <a:r>
              <a:rPr lang="lt-LT" dirty="0" smtClean="0"/>
              <a:t>. matematikos pasiekimai</a:t>
            </a:r>
            <a:endParaRPr lang="lt-LT" dirty="0"/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1158464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2133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I-IV </a:t>
            </a:r>
            <a:r>
              <a:rPr lang="lt-LT" dirty="0" err="1"/>
              <a:t>kl</a:t>
            </a:r>
            <a:r>
              <a:rPr lang="lt-LT" dirty="0"/>
              <a:t>. anglų kalbos pasiekimai pagal mokinių įvertinimų vidurkius</a:t>
            </a: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2073862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9649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I-IV </a:t>
            </a:r>
            <a:r>
              <a:rPr lang="lt-LT" dirty="0" err="1"/>
              <a:t>kl</a:t>
            </a:r>
            <a:r>
              <a:rPr lang="lt-LT" dirty="0"/>
              <a:t>. lietuvių kalbos pasiekimai</a:t>
            </a:r>
          </a:p>
        </p:txBody>
      </p:sp>
      <p:graphicFrame>
        <p:nvGraphicFramePr>
          <p:cNvPr id="7" name="Turinio vietos rezervavimo ženklas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7964138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601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I-IV  </a:t>
            </a:r>
            <a:r>
              <a:rPr lang="lt-LT" dirty="0" err="1"/>
              <a:t>kl</a:t>
            </a:r>
            <a:r>
              <a:rPr lang="lt-LT" dirty="0"/>
              <a:t>. matematikos pasiekimai</a:t>
            </a: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1864726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33116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NMPP</a:t>
            </a:r>
            <a:br>
              <a:rPr lang="lt-LT" dirty="0" smtClean="0"/>
            </a:br>
            <a:r>
              <a:rPr lang="lt-LT" dirty="0" smtClean="0"/>
              <a:t>6 </a:t>
            </a:r>
            <a:r>
              <a:rPr lang="lt-LT" dirty="0"/>
              <a:t>klasė</a:t>
            </a:r>
          </a:p>
        </p:txBody>
      </p:sp>
      <p:pic>
        <p:nvPicPr>
          <p:cNvPr id="1026" name="Picture 2" descr="C:\Users\Žėrutė\Desktop\6 kl.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8800"/>
            <a:ext cx="8460432" cy="5229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2307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e-NMPP</a:t>
            </a:r>
            <a:r>
              <a:rPr lang="lt-LT" dirty="0" smtClean="0"/>
              <a:t/>
            </a:r>
            <a:br>
              <a:rPr lang="lt-LT" dirty="0" smtClean="0"/>
            </a:br>
            <a:r>
              <a:rPr lang="lt-LT" dirty="0" smtClean="0"/>
              <a:t> </a:t>
            </a:r>
            <a:r>
              <a:rPr lang="lt-LT" dirty="0"/>
              <a:t>8</a:t>
            </a:r>
            <a:r>
              <a:rPr lang="lt-LT" dirty="0" smtClean="0"/>
              <a:t> </a:t>
            </a:r>
            <a:r>
              <a:rPr lang="lt-LT" dirty="0" smtClean="0"/>
              <a:t>klasė, Matematika</a:t>
            </a:r>
            <a:endParaRPr lang="lt-LT" dirty="0"/>
          </a:p>
        </p:txBody>
      </p:sp>
      <p:pic>
        <p:nvPicPr>
          <p:cNvPr id="2050" name="Picture 2" descr="C:\Users\Žėrutė\Desktop\8 kl. matemati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72816"/>
            <a:ext cx="7272807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42454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e-NMPP, 8 klasė, gamtos mokslai </a:t>
            </a:r>
            <a:endParaRPr lang="lt-LT" dirty="0"/>
          </a:p>
        </p:txBody>
      </p:sp>
      <p:pic>
        <p:nvPicPr>
          <p:cNvPr id="3074" name="Picture 2" descr="C:\Users\Žėrutė\Desktop\8 kl. gamtos m.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7776863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22868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Anglų ir rusų kalbų lygio nustatymo rezultatai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lt-LT" sz="3600" dirty="0" smtClean="0"/>
              <a:t>Anglų kalba: patikrinime dalyvavo </a:t>
            </a:r>
            <a:r>
              <a:rPr lang="lt-LT" sz="3600" dirty="0" smtClean="0"/>
              <a:t>15</a:t>
            </a:r>
            <a:r>
              <a:rPr lang="lt-LT" sz="3600" dirty="0" smtClean="0"/>
              <a:t> </a:t>
            </a:r>
            <a:r>
              <a:rPr lang="lt-LT" sz="3600" dirty="0" smtClean="0"/>
              <a:t>mokinių.</a:t>
            </a:r>
          </a:p>
          <a:p>
            <a:r>
              <a:rPr lang="lt-LT" sz="3600" dirty="0" smtClean="0"/>
              <a:t>Anglų kalbos B2 lygį pasiekė </a:t>
            </a:r>
            <a:r>
              <a:rPr lang="lt-LT" sz="3600" dirty="0"/>
              <a:t>6</a:t>
            </a:r>
            <a:r>
              <a:rPr lang="lt-LT" sz="3600" dirty="0" smtClean="0"/>
              <a:t> mokiniai (40 </a:t>
            </a:r>
            <a:r>
              <a:rPr lang="lt-LT" sz="3600" dirty="0" err="1" smtClean="0"/>
              <a:t>proc</a:t>
            </a:r>
            <a:r>
              <a:rPr lang="lt-LT" sz="3600" dirty="0" smtClean="0"/>
              <a:t>., 2017-2018 </a:t>
            </a:r>
            <a:r>
              <a:rPr lang="lt-LT" sz="3600" dirty="0" err="1" smtClean="0"/>
              <a:t>m.m</a:t>
            </a:r>
            <a:r>
              <a:rPr lang="lt-LT" sz="3600" dirty="0" smtClean="0"/>
              <a:t>. pasiekė 50 </a:t>
            </a:r>
            <a:r>
              <a:rPr lang="lt-LT" sz="3600" dirty="0" err="1" smtClean="0"/>
              <a:t>proc</a:t>
            </a:r>
            <a:r>
              <a:rPr lang="lt-LT" sz="3600" dirty="0" smtClean="0"/>
              <a:t>.)</a:t>
            </a:r>
          </a:p>
          <a:p>
            <a:r>
              <a:rPr lang="lt-LT" sz="3600" dirty="0" smtClean="0"/>
              <a:t>Rusų kalba: patikrinime dalyvavo 16 mokinių.</a:t>
            </a:r>
          </a:p>
          <a:p>
            <a:r>
              <a:rPr lang="lt-LT" sz="3600" dirty="0" smtClean="0"/>
              <a:t>Rusų kalbos A2 lygį pasiekė </a:t>
            </a:r>
            <a:r>
              <a:rPr lang="lt-LT" sz="3600" dirty="0" smtClean="0"/>
              <a:t>4 </a:t>
            </a:r>
            <a:r>
              <a:rPr lang="lt-LT" sz="3600" dirty="0" smtClean="0"/>
              <a:t>mokiniai </a:t>
            </a:r>
            <a:r>
              <a:rPr lang="lt-LT" sz="3600" dirty="0" smtClean="0"/>
              <a:t>(25 </a:t>
            </a:r>
            <a:r>
              <a:rPr lang="lt-LT" sz="3600" dirty="0" err="1" smtClean="0"/>
              <a:t>proc</a:t>
            </a:r>
            <a:r>
              <a:rPr lang="lt-LT" sz="3600" dirty="0" smtClean="0"/>
              <a:t>., pernai pasiekė 37,5 </a:t>
            </a:r>
            <a:r>
              <a:rPr lang="lt-LT" sz="3600" dirty="0" err="1" smtClean="0"/>
              <a:t>proc</a:t>
            </a:r>
            <a:r>
              <a:rPr lang="lt-LT" sz="3600" dirty="0" smtClean="0"/>
              <a:t>.)</a:t>
            </a:r>
            <a:endParaRPr lang="lt-LT" sz="3600" dirty="0"/>
          </a:p>
        </p:txBody>
      </p:sp>
    </p:spTree>
    <p:extLst>
      <p:ext uri="{BB962C8B-B14F-4D97-AF65-F5344CB8AC3E}">
        <p14:creationId xmlns:p14="http://schemas.microsoft.com/office/powerpoint/2010/main" val="635561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PUPP rezultatai</a:t>
            </a:r>
            <a:br>
              <a:rPr lang="lt-LT" dirty="0" smtClean="0"/>
            </a:br>
            <a:r>
              <a:rPr lang="lt-LT" dirty="0" smtClean="0"/>
              <a:t> Lietuvių kalba ir literatūra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t-LT" sz="3200" b="1" dirty="0" smtClean="0"/>
              <a:t>Patikrinime dalyvavo </a:t>
            </a:r>
            <a:r>
              <a:rPr lang="lt-LT" sz="3200" b="1" dirty="0" smtClean="0"/>
              <a:t>18</a:t>
            </a:r>
            <a:r>
              <a:rPr lang="lt-LT" sz="3200" b="1" dirty="0" smtClean="0"/>
              <a:t> </a:t>
            </a:r>
            <a:r>
              <a:rPr lang="lt-LT" sz="3200" b="1" dirty="0" smtClean="0"/>
              <a:t>mokinių</a:t>
            </a:r>
          </a:p>
          <a:p>
            <a:r>
              <a:rPr lang="lt-LT" sz="3200" dirty="0" smtClean="0"/>
              <a:t>Aukštesnįjį lygmenį pasiekė </a:t>
            </a:r>
            <a:r>
              <a:rPr lang="lt-LT" sz="3200" dirty="0" smtClean="0"/>
              <a:t>3 mokiniai (16,6 </a:t>
            </a:r>
            <a:r>
              <a:rPr lang="lt-LT" sz="3200" dirty="0" err="1" smtClean="0"/>
              <a:t>proc</a:t>
            </a:r>
            <a:r>
              <a:rPr lang="lt-LT" sz="3200" dirty="0" smtClean="0"/>
              <a:t>. – 2017-2018 </a:t>
            </a:r>
            <a:r>
              <a:rPr lang="lt-LT" sz="3200" dirty="0" err="1" smtClean="0"/>
              <a:t>m.m</a:t>
            </a:r>
            <a:r>
              <a:rPr lang="lt-LT" sz="3200" dirty="0" smtClean="0"/>
              <a:t>. 5 </a:t>
            </a:r>
            <a:r>
              <a:rPr lang="lt-LT" sz="3200" dirty="0" err="1" smtClean="0"/>
              <a:t>proc</a:t>
            </a:r>
            <a:r>
              <a:rPr lang="lt-LT" sz="3200" dirty="0" smtClean="0"/>
              <a:t>.)</a:t>
            </a:r>
          </a:p>
          <a:p>
            <a:r>
              <a:rPr lang="lt-LT" sz="3200" dirty="0" smtClean="0"/>
              <a:t>Pagrindinį lygmenį pasiekė </a:t>
            </a:r>
            <a:r>
              <a:rPr lang="lt-LT" sz="3200" dirty="0" smtClean="0"/>
              <a:t>12 mokinių (66,6 </a:t>
            </a:r>
            <a:r>
              <a:rPr lang="lt-LT" sz="3200" dirty="0" err="1" smtClean="0"/>
              <a:t>proc</a:t>
            </a:r>
            <a:r>
              <a:rPr lang="lt-LT" sz="3200" dirty="0" smtClean="0"/>
              <a:t>., pernai - 45 </a:t>
            </a:r>
            <a:r>
              <a:rPr lang="lt-LT" sz="3200" dirty="0" err="1" smtClean="0"/>
              <a:t>proc</a:t>
            </a:r>
            <a:r>
              <a:rPr lang="lt-LT" sz="3200" dirty="0" smtClean="0"/>
              <a:t>.)</a:t>
            </a:r>
          </a:p>
          <a:p>
            <a:r>
              <a:rPr lang="lt-LT" sz="3200" dirty="0" smtClean="0"/>
              <a:t>Patenkinamą lygmenį pasiekė </a:t>
            </a:r>
            <a:r>
              <a:rPr lang="lt-LT" sz="3200" dirty="0" smtClean="0"/>
              <a:t>2 </a:t>
            </a:r>
            <a:r>
              <a:rPr lang="lt-LT" sz="3200" dirty="0" smtClean="0"/>
              <a:t>mokiniai </a:t>
            </a:r>
            <a:r>
              <a:rPr lang="lt-LT" sz="3200" dirty="0" smtClean="0"/>
              <a:t>(11,1 </a:t>
            </a:r>
            <a:r>
              <a:rPr lang="lt-LT" sz="3200" dirty="0" err="1" smtClean="0"/>
              <a:t>proc</a:t>
            </a:r>
            <a:r>
              <a:rPr lang="lt-LT" sz="3200" dirty="0" smtClean="0"/>
              <a:t>., pernai - 35 </a:t>
            </a:r>
            <a:r>
              <a:rPr lang="lt-LT" sz="3200" dirty="0" err="1" smtClean="0"/>
              <a:t>proc</a:t>
            </a:r>
            <a:r>
              <a:rPr lang="lt-LT" sz="3200" dirty="0" smtClean="0"/>
              <a:t>.)</a:t>
            </a:r>
          </a:p>
          <a:p>
            <a:r>
              <a:rPr lang="lt-LT" sz="3200" dirty="0" smtClean="0"/>
              <a:t>Patenkinamo lygmens nepasiekė </a:t>
            </a:r>
            <a:r>
              <a:rPr lang="lt-LT" sz="3200" dirty="0" smtClean="0"/>
              <a:t>1 mokinys (5,5 </a:t>
            </a:r>
            <a:r>
              <a:rPr lang="lt-LT" sz="3200" dirty="0" err="1" smtClean="0"/>
              <a:t>proc</a:t>
            </a:r>
            <a:r>
              <a:rPr lang="lt-LT" sz="3200" dirty="0" smtClean="0"/>
              <a:t>., pernai - 15 </a:t>
            </a:r>
            <a:r>
              <a:rPr lang="lt-LT" sz="3200" dirty="0" err="1" smtClean="0"/>
              <a:t>proc</a:t>
            </a:r>
            <a:r>
              <a:rPr lang="lt-LT" sz="3200" dirty="0" smtClean="0"/>
              <a:t>.)</a:t>
            </a:r>
            <a:endParaRPr lang="lt-LT" sz="3200" dirty="0"/>
          </a:p>
          <a:p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807564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/>
              <a:t>PUPP rezultatai</a:t>
            </a:r>
            <a:br>
              <a:rPr lang="lt-LT" dirty="0"/>
            </a:br>
            <a:r>
              <a:rPr lang="lt-LT" dirty="0"/>
              <a:t> M</a:t>
            </a:r>
            <a:r>
              <a:rPr lang="lt-LT" dirty="0" smtClean="0"/>
              <a:t>atematika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lt-LT" sz="3200" b="1" dirty="0"/>
              <a:t>Patikrinime dalyvavo </a:t>
            </a:r>
            <a:r>
              <a:rPr lang="lt-LT" sz="3200" b="1" dirty="0" smtClean="0"/>
              <a:t>18</a:t>
            </a:r>
            <a:r>
              <a:rPr lang="lt-LT" sz="3200" b="1" dirty="0" smtClean="0"/>
              <a:t> </a:t>
            </a:r>
            <a:r>
              <a:rPr lang="lt-LT" sz="3200" b="1" dirty="0"/>
              <a:t>mokinių</a:t>
            </a:r>
          </a:p>
          <a:p>
            <a:r>
              <a:rPr lang="lt-LT" sz="3200" dirty="0"/>
              <a:t>Aukštesnįjį lygmenį </a:t>
            </a:r>
            <a:r>
              <a:rPr lang="lt-LT" sz="3200" dirty="0" smtClean="0"/>
              <a:t>nepasiekė nė vienas </a:t>
            </a:r>
            <a:r>
              <a:rPr lang="lt-LT" sz="3200" dirty="0"/>
              <a:t>mokinys </a:t>
            </a:r>
            <a:r>
              <a:rPr lang="lt-LT" sz="3200" dirty="0" smtClean="0"/>
              <a:t>(pernai pasiekė 5 </a:t>
            </a:r>
            <a:r>
              <a:rPr lang="lt-LT" sz="3200" dirty="0" err="1"/>
              <a:t>proc</a:t>
            </a:r>
            <a:r>
              <a:rPr lang="lt-LT" sz="3200" dirty="0"/>
              <a:t>.)</a:t>
            </a:r>
          </a:p>
          <a:p>
            <a:r>
              <a:rPr lang="lt-LT" sz="3200" dirty="0"/>
              <a:t>Pagrindinį lygmenį pasiekė </a:t>
            </a:r>
            <a:r>
              <a:rPr lang="lt-LT" sz="3200" dirty="0"/>
              <a:t>7</a:t>
            </a:r>
            <a:r>
              <a:rPr lang="lt-LT" sz="3200" dirty="0" smtClean="0"/>
              <a:t> </a:t>
            </a:r>
            <a:r>
              <a:rPr lang="lt-LT" sz="3200" dirty="0"/>
              <a:t>mokiniai </a:t>
            </a:r>
            <a:r>
              <a:rPr lang="lt-LT" sz="3200" dirty="0" smtClean="0"/>
              <a:t>(38,8 </a:t>
            </a:r>
            <a:r>
              <a:rPr lang="lt-LT" sz="3200" dirty="0" err="1" smtClean="0"/>
              <a:t>proc</a:t>
            </a:r>
            <a:r>
              <a:rPr lang="lt-LT" sz="3200" dirty="0" smtClean="0"/>
              <a:t>, pernai - 40 </a:t>
            </a:r>
            <a:r>
              <a:rPr lang="lt-LT" sz="3200" dirty="0" err="1"/>
              <a:t>proc</a:t>
            </a:r>
            <a:r>
              <a:rPr lang="lt-LT" sz="3200" dirty="0"/>
              <a:t>.)</a:t>
            </a:r>
          </a:p>
          <a:p>
            <a:r>
              <a:rPr lang="lt-LT" sz="3200" dirty="0"/>
              <a:t>Patenkinamą lygmenį pasiekė </a:t>
            </a:r>
            <a:r>
              <a:rPr lang="lt-LT" sz="3200" dirty="0" smtClean="0"/>
              <a:t>11 </a:t>
            </a:r>
            <a:r>
              <a:rPr lang="lt-LT" sz="3200" dirty="0" smtClean="0"/>
              <a:t>mokinių </a:t>
            </a:r>
            <a:r>
              <a:rPr lang="lt-LT" sz="3200" dirty="0" smtClean="0"/>
              <a:t>(61,1 </a:t>
            </a:r>
            <a:r>
              <a:rPr lang="lt-LT" sz="3200" dirty="0" err="1" smtClean="0"/>
              <a:t>proc</a:t>
            </a:r>
            <a:r>
              <a:rPr lang="lt-LT" sz="3200" dirty="0" smtClean="0"/>
              <a:t>., penai - 50 </a:t>
            </a:r>
            <a:r>
              <a:rPr lang="lt-LT" sz="3200" dirty="0" err="1"/>
              <a:t>proc</a:t>
            </a:r>
            <a:r>
              <a:rPr lang="lt-LT" sz="3200" dirty="0"/>
              <a:t>.)</a:t>
            </a:r>
          </a:p>
          <a:p>
            <a:r>
              <a:rPr lang="lt-LT" sz="3200" dirty="0" smtClean="0"/>
              <a:t>Patenkinamą lygmenį pasiekė visi mokiniai, pernai nepasiekė 5 </a:t>
            </a:r>
            <a:r>
              <a:rPr lang="lt-LT" sz="3200" dirty="0" err="1"/>
              <a:t>proc</a:t>
            </a:r>
            <a:r>
              <a:rPr lang="lt-LT" sz="3200" dirty="0" smtClean="0"/>
              <a:t>. mokinių.</a:t>
            </a:r>
            <a:endParaRPr lang="lt-LT" sz="3200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122374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DARBOTVARKĖ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lt-LT" sz="3200" dirty="0"/>
              <a:t>Abiturientų, pasiekusių puikių rezultatų moksle, </a:t>
            </a:r>
            <a:r>
              <a:rPr lang="lt-LT" sz="3200" dirty="0" smtClean="0"/>
              <a:t>olimpiadose ir konkursuose</a:t>
            </a:r>
            <a:r>
              <a:rPr lang="lt-LT" sz="3200" dirty="0"/>
              <a:t>, teikimas apdovanoti direktoriaus padėkos raštais </a:t>
            </a:r>
            <a:r>
              <a:rPr lang="lt-LT" sz="3200" dirty="0" smtClean="0"/>
              <a:t>(J. </a:t>
            </a:r>
            <a:r>
              <a:rPr lang="lt-LT" sz="3200" dirty="0" err="1" smtClean="0"/>
              <a:t>Sirgėdienė</a:t>
            </a:r>
            <a:r>
              <a:rPr lang="lt-LT" sz="3200" dirty="0" smtClean="0"/>
              <a:t>, </a:t>
            </a:r>
            <a:r>
              <a:rPr lang="lt-LT" sz="3200" dirty="0"/>
              <a:t>dalykų mokytojai);</a:t>
            </a:r>
          </a:p>
          <a:p>
            <a:r>
              <a:rPr lang="lt-LT" sz="3200" dirty="0" smtClean="0"/>
              <a:t>Stebėtų pamokų aptarimas aspektais – vertinimas ir įsivertinimas; mokinių pažangos </a:t>
            </a:r>
            <a:r>
              <a:rPr lang="lt-LT" sz="3200" dirty="0" err="1" smtClean="0"/>
              <a:t>stebėsena</a:t>
            </a:r>
            <a:r>
              <a:rPr lang="lt-LT" sz="3200" dirty="0" smtClean="0"/>
              <a:t> ir fiksavimas (metodinių grupių pirmininkai);</a:t>
            </a:r>
          </a:p>
          <a:p>
            <a:r>
              <a:rPr lang="lt-LT" sz="3200" dirty="0" smtClean="0"/>
              <a:t>1-4, 5-8, I-II gimnazijos klasių SUP turinčių mokinių ugdymosi pasiekimų analizė (D. </a:t>
            </a:r>
            <a:r>
              <a:rPr lang="lt-LT" sz="3200" dirty="0" err="1" smtClean="0"/>
              <a:t>Asačiovienė</a:t>
            </a:r>
            <a:r>
              <a:rPr lang="lt-LT" sz="3200" dirty="0" smtClean="0"/>
              <a:t>);</a:t>
            </a:r>
          </a:p>
          <a:p>
            <a:r>
              <a:rPr lang="lt-LT" sz="3200" dirty="0" smtClean="0"/>
              <a:t>5-8, I-III klasių mokinių III-jo ir metinio trimestrų ugdymosi pažangos ir pasiekimų aptarimas (</a:t>
            </a:r>
            <a:r>
              <a:rPr lang="lt-LT" sz="3200" dirty="0" err="1" smtClean="0"/>
              <a:t>kl</a:t>
            </a:r>
            <a:r>
              <a:rPr lang="lt-LT" sz="3200" dirty="0" smtClean="0"/>
              <a:t>. vadovai, direktoriaus pavaduotoja ugdymui);</a:t>
            </a:r>
          </a:p>
          <a:p>
            <a:r>
              <a:rPr lang="lt-LT" sz="3200" dirty="0" smtClean="0"/>
              <a:t>Einamieji klausimai.</a:t>
            </a:r>
          </a:p>
          <a:p>
            <a:endParaRPr lang="lt-LT" sz="3200" dirty="0"/>
          </a:p>
        </p:txBody>
      </p:sp>
    </p:spTree>
    <p:extLst>
      <p:ext uri="{BB962C8B-B14F-4D97-AF65-F5344CB8AC3E}">
        <p14:creationId xmlns:p14="http://schemas.microsoft.com/office/powerpoint/2010/main" val="34373663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5-8, I-IV </a:t>
            </a:r>
            <a:r>
              <a:rPr lang="lt-LT" dirty="0" err="1" smtClean="0"/>
              <a:t>kl</a:t>
            </a:r>
            <a:r>
              <a:rPr lang="lt-LT" dirty="0" smtClean="0"/>
              <a:t>. PAŽANGUMAS</a:t>
            </a:r>
            <a:endParaRPr lang="lt-LT" dirty="0"/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1762020"/>
              </p:ext>
            </p:extLst>
          </p:nvPr>
        </p:nvGraphicFramePr>
        <p:xfrm>
          <a:off x="457200" y="1600200"/>
          <a:ext cx="7620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000"/>
                <a:gridCol w="2540000"/>
                <a:gridCol w="2540000"/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Klasė 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2017-2018 </a:t>
                      </a:r>
                      <a:r>
                        <a:rPr lang="lt-LT" dirty="0" err="1" smtClean="0"/>
                        <a:t>m.m</a:t>
                      </a:r>
                      <a:r>
                        <a:rPr lang="lt-LT" dirty="0" smtClean="0"/>
                        <a:t>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2018-2019 </a:t>
                      </a:r>
                      <a:r>
                        <a:rPr lang="lt-LT" dirty="0" err="1" smtClean="0"/>
                        <a:t>m.m</a:t>
                      </a:r>
                      <a:r>
                        <a:rPr lang="lt-LT" dirty="0" smtClean="0"/>
                        <a:t>.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5 klasė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100 </a:t>
                      </a:r>
                      <a:r>
                        <a:rPr lang="lt-LT" dirty="0" err="1" smtClean="0"/>
                        <a:t>proc</a:t>
                      </a:r>
                      <a:r>
                        <a:rPr lang="lt-LT" dirty="0" smtClean="0"/>
                        <a:t>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100 </a:t>
                      </a:r>
                      <a:r>
                        <a:rPr kumimoji="0" lang="lt-LT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proc</a:t>
                      </a:r>
                      <a:r>
                        <a:rPr kumimoji="0" lang="lt-LT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6 klasė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100 </a:t>
                      </a:r>
                      <a:r>
                        <a:rPr lang="lt-LT" dirty="0" err="1" smtClean="0"/>
                        <a:t>proc</a:t>
                      </a:r>
                      <a:r>
                        <a:rPr lang="lt-LT" dirty="0" smtClean="0"/>
                        <a:t>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100 </a:t>
                      </a:r>
                      <a:r>
                        <a:rPr kumimoji="0" lang="lt-LT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proc</a:t>
                      </a:r>
                      <a:r>
                        <a:rPr kumimoji="0" lang="lt-LT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7 klasė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100 </a:t>
                      </a:r>
                      <a:r>
                        <a:rPr lang="lt-LT" dirty="0" err="1" smtClean="0"/>
                        <a:t>proc</a:t>
                      </a:r>
                      <a:r>
                        <a:rPr lang="lt-LT" dirty="0" smtClean="0"/>
                        <a:t>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100 </a:t>
                      </a:r>
                      <a:r>
                        <a:rPr kumimoji="0" lang="lt-LT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proc</a:t>
                      </a:r>
                      <a:r>
                        <a:rPr kumimoji="0" lang="lt-LT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8 klasė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100 </a:t>
                      </a:r>
                      <a:r>
                        <a:rPr lang="lt-LT" dirty="0" err="1" smtClean="0"/>
                        <a:t>proc</a:t>
                      </a:r>
                      <a:r>
                        <a:rPr lang="lt-LT" dirty="0" smtClean="0"/>
                        <a:t>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100 </a:t>
                      </a:r>
                      <a:r>
                        <a:rPr kumimoji="0" lang="lt-LT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proc</a:t>
                      </a:r>
                      <a:r>
                        <a:rPr kumimoji="0" lang="lt-LT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 klasė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100 </a:t>
                      </a:r>
                      <a:r>
                        <a:rPr lang="lt-LT" dirty="0" err="1" smtClean="0"/>
                        <a:t>proc</a:t>
                      </a:r>
                      <a:r>
                        <a:rPr lang="lt-LT" dirty="0" smtClean="0"/>
                        <a:t>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100 </a:t>
                      </a:r>
                      <a:r>
                        <a:rPr kumimoji="0" lang="lt-LT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proc</a:t>
                      </a:r>
                      <a:r>
                        <a:rPr kumimoji="0" lang="lt-LT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II klasė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100 </a:t>
                      </a:r>
                      <a:r>
                        <a:rPr lang="lt-LT" dirty="0" err="1" smtClean="0"/>
                        <a:t>proc</a:t>
                      </a:r>
                      <a:r>
                        <a:rPr lang="lt-LT" dirty="0" smtClean="0"/>
                        <a:t>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94,44 </a:t>
                      </a:r>
                      <a:r>
                        <a:rPr lang="lt-LT" dirty="0" err="1" smtClean="0"/>
                        <a:t>proc</a:t>
                      </a:r>
                      <a:r>
                        <a:rPr lang="lt-LT" dirty="0" smtClean="0"/>
                        <a:t>. 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III klasė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100 </a:t>
                      </a:r>
                      <a:r>
                        <a:rPr lang="lt-LT" dirty="0" err="1" smtClean="0"/>
                        <a:t>proc</a:t>
                      </a:r>
                      <a:r>
                        <a:rPr lang="lt-LT" dirty="0" smtClean="0"/>
                        <a:t>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100 </a:t>
                      </a:r>
                      <a:r>
                        <a:rPr kumimoji="0" lang="lt-LT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proc</a:t>
                      </a:r>
                      <a:r>
                        <a:rPr kumimoji="0" lang="lt-LT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IV klasė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95,45 </a:t>
                      </a:r>
                      <a:r>
                        <a:rPr lang="lt-LT" dirty="0" err="1" smtClean="0"/>
                        <a:t>proc</a:t>
                      </a:r>
                      <a:r>
                        <a:rPr lang="lt-LT" dirty="0" smtClean="0"/>
                        <a:t>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100 </a:t>
                      </a:r>
                      <a:r>
                        <a:rPr kumimoji="0" lang="lt-LT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proc</a:t>
                      </a:r>
                      <a:r>
                        <a:rPr kumimoji="0" lang="lt-LT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Bendras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99,43 </a:t>
                      </a:r>
                      <a:r>
                        <a:rPr lang="lt-LT" dirty="0" err="1" smtClean="0"/>
                        <a:t>proc</a:t>
                      </a:r>
                      <a:r>
                        <a:rPr lang="lt-LT" dirty="0" smtClean="0"/>
                        <a:t>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99,3 </a:t>
                      </a:r>
                      <a:r>
                        <a:rPr lang="lt-LT" dirty="0" err="1" smtClean="0"/>
                        <a:t>proc</a:t>
                      </a:r>
                      <a:r>
                        <a:rPr lang="lt-LT" dirty="0" smtClean="0"/>
                        <a:t>.</a:t>
                      </a:r>
                      <a:endParaRPr lang="lt-L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60159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5-8, I-IV  </a:t>
            </a:r>
            <a:r>
              <a:rPr lang="lt-LT" dirty="0" err="1" smtClean="0"/>
              <a:t>kl</a:t>
            </a:r>
            <a:r>
              <a:rPr lang="lt-LT" dirty="0" smtClean="0"/>
              <a:t>. lankomumas</a:t>
            </a:r>
            <a:endParaRPr lang="lt-LT" dirty="0"/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2530545"/>
              </p:ext>
            </p:extLst>
          </p:nvPr>
        </p:nvGraphicFramePr>
        <p:xfrm>
          <a:off x="457200" y="1600200"/>
          <a:ext cx="7620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000"/>
                <a:gridCol w="2540000"/>
                <a:gridCol w="2540000"/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Klasė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2017-2018 </a:t>
                      </a:r>
                      <a:r>
                        <a:rPr lang="lt-LT" dirty="0" err="1" smtClean="0"/>
                        <a:t>m.m</a:t>
                      </a:r>
                      <a:r>
                        <a:rPr lang="lt-LT" dirty="0" smtClean="0"/>
                        <a:t>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2018-2019 </a:t>
                      </a:r>
                      <a:r>
                        <a:rPr lang="lt-LT" dirty="0" err="1" smtClean="0"/>
                        <a:t>m.m</a:t>
                      </a:r>
                      <a:r>
                        <a:rPr lang="lt-LT" dirty="0" smtClean="0"/>
                        <a:t>.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5 klasė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32/0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80/0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6 klasė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400/32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573/8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7 klasė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687/68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684/115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8 klasė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439/20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840/123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 klasė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358/0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606/0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II klasė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1104/0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770/5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III klasė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1120/26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835/22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IV klasė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1284/514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920/291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Viso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5424/660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5308/564</a:t>
                      </a:r>
                      <a:endParaRPr lang="lt-L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32726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 IŠVADOS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t-LT" sz="6000" dirty="0" smtClean="0"/>
              <a:t>MOKINIŲ SKAIČIUS</a:t>
            </a:r>
          </a:p>
          <a:p>
            <a:r>
              <a:rPr lang="lt-LT" sz="2400" dirty="0" smtClean="0"/>
              <a:t>2018-2019 </a:t>
            </a:r>
            <a:r>
              <a:rPr lang="lt-LT" sz="2400" dirty="0" err="1" smtClean="0"/>
              <a:t>m</a:t>
            </a:r>
            <a:r>
              <a:rPr lang="lt-LT" sz="2400" dirty="0" smtClean="0"/>
              <a:t>. </a:t>
            </a:r>
            <a:r>
              <a:rPr lang="lt-LT" sz="2400" dirty="0" err="1" smtClean="0"/>
              <a:t>m</a:t>
            </a:r>
            <a:r>
              <a:rPr lang="lt-LT" sz="2400" dirty="0" smtClean="0"/>
              <a:t>. mokinių skaičius sumažėjo 15 mokinių.</a:t>
            </a:r>
          </a:p>
          <a:p>
            <a:r>
              <a:rPr lang="lt-LT" sz="6000" dirty="0" smtClean="0"/>
              <a:t>PASIEKIMAI</a:t>
            </a:r>
          </a:p>
          <a:p>
            <a:r>
              <a:rPr lang="lt-LT" sz="2400" dirty="0" smtClean="0"/>
              <a:t>Mažėjo mokinių besimokančių patenkinamu lygmeniu, kilo pagrindiniu ir aukštesniu lygmeniu besimokančių mokinių skaičius. </a:t>
            </a:r>
          </a:p>
          <a:p>
            <a:r>
              <a:rPr lang="lt-LT" sz="2400" dirty="0" smtClean="0"/>
              <a:t>Lietuvių kalbos, anglų kalbos ir matematikos pasiekimų vidurkiai yra labai panašūs į 2017-2018 </a:t>
            </a:r>
            <a:r>
              <a:rPr lang="lt-LT" sz="2400" dirty="0" err="1" smtClean="0"/>
              <a:t>m.m</a:t>
            </a:r>
            <a:r>
              <a:rPr lang="lt-LT" sz="2400" dirty="0" smtClean="0"/>
              <a:t>.  Mokinių vidurkius.</a:t>
            </a:r>
          </a:p>
          <a:p>
            <a:endParaRPr lang="lt-LT" sz="2400" dirty="0"/>
          </a:p>
        </p:txBody>
      </p:sp>
    </p:spTree>
    <p:extLst>
      <p:ext uri="{BB962C8B-B14F-4D97-AF65-F5344CB8AC3E}">
        <p14:creationId xmlns:p14="http://schemas.microsoft.com/office/powerpoint/2010/main" val="20204221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/>
              <a:t>e</a:t>
            </a:r>
            <a:r>
              <a:rPr lang="lt-LT" dirty="0" smtClean="0"/>
              <a:t>-NMPP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sz="3600" dirty="0" smtClean="0"/>
              <a:t>6 klasė. Matematikos, skaitymo ir rašymo pasiekimai yra aukštesni nei skirtingų vietovių ir mokyklų tipo pasiekimai.</a:t>
            </a:r>
          </a:p>
          <a:p>
            <a:pPr lvl="0">
              <a:buClr>
                <a:srgbClr val="A9A57C"/>
              </a:buClr>
            </a:pPr>
            <a:r>
              <a:rPr lang="lt-LT" sz="3600" dirty="0" smtClean="0"/>
              <a:t>8 klasė. Matematikos ir gamtos mokslų </a:t>
            </a:r>
            <a:r>
              <a:rPr lang="lt-LT" sz="3600" dirty="0">
                <a:solidFill>
                  <a:srgbClr val="2F2B20"/>
                </a:solidFill>
              </a:rPr>
              <a:t>pasiekimai yra </a:t>
            </a:r>
            <a:r>
              <a:rPr lang="lt-LT" sz="3600" dirty="0" smtClean="0">
                <a:solidFill>
                  <a:srgbClr val="2F2B20"/>
                </a:solidFill>
              </a:rPr>
              <a:t>žemesni </a:t>
            </a:r>
            <a:r>
              <a:rPr lang="lt-LT" sz="3600" dirty="0">
                <a:solidFill>
                  <a:srgbClr val="2F2B20"/>
                </a:solidFill>
              </a:rPr>
              <a:t>nei skirtingų vietovių ir mokyklų tipo pasiekimai.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4406265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UŽSIENIO KALBŲ PUPP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3200" dirty="0" smtClean="0"/>
              <a:t>Lyginant 2017-2018 </a:t>
            </a:r>
            <a:r>
              <a:rPr lang="lt-LT" sz="3200" dirty="0" err="1" smtClean="0"/>
              <a:t>m.m</a:t>
            </a:r>
            <a:r>
              <a:rPr lang="lt-LT" sz="3200" dirty="0" smtClean="0"/>
              <a:t>.  ir 2018-2019 </a:t>
            </a:r>
            <a:r>
              <a:rPr lang="lt-LT" sz="3200" dirty="0" err="1" smtClean="0"/>
              <a:t>m.m</a:t>
            </a:r>
            <a:r>
              <a:rPr lang="lt-LT" sz="3200" dirty="0" smtClean="0"/>
              <a:t>. mokinių pasiekusių anglų kalbos B2 ir rusų kalbos A2 lygius matome, jog:</a:t>
            </a:r>
          </a:p>
          <a:p>
            <a:r>
              <a:rPr lang="lt-LT" sz="3200" dirty="0" smtClean="0"/>
              <a:t>10 </a:t>
            </a:r>
            <a:r>
              <a:rPr lang="lt-LT" sz="3200" dirty="0" err="1" smtClean="0"/>
              <a:t>proc</a:t>
            </a:r>
            <a:r>
              <a:rPr lang="lt-LT" sz="3200" dirty="0" smtClean="0"/>
              <a:t>. mokinių mažiau nei pernai pasiekė anglų kalbos B2 lygį;</a:t>
            </a:r>
          </a:p>
          <a:p>
            <a:r>
              <a:rPr lang="lt-LT" sz="3200" dirty="0" smtClean="0"/>
              <a:t>12,5 </a:t>
            </a:r>
            <a:r>
              <a:rPr lang="lt-LT" sz="3200" dirty="0" err="1" smtClean="0"/>
              <a:t>proc</a:t>
            </a:r>
            <a:r>
              <a:rPr lang="lt-LT" sz="3200" dirty="0" smtClean="0"/>
              <a:t>. mokinių mažiau nei pernai pasiekė rusų kalbos A2 lygį.</a:t>
            </a:r>
            <a:endParaRPr lang="lt-LT" sz="3200" dirty="0"/>
          </a:p>
        </p:txBody>
      </p:sp>
    </p:spTree>
    <p:extLst>
      <p:ext uri="{BB962C8B-B14F-4D97-AF65-F5344CB8AC3E}">
        <p14:creationId xmlns:p14="http://schemas.microsoft.com/office/powerpoint/2010/main" val="4348299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LIETUVIŲ IR MATEMATIKOS PUPP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4400" dirty="0">
                <a:solidFill>
                  <a:srgbClr val="2F2B20"/>
                </a:solidFill>
              </a:rPr>
              <a:t>Lyginant 2017-2018 </a:t>
            </a:r>
            <a:r>
              <a:rPr lang="lt-LT" sz="4400" dirty="0" err="1">
                <a:solidFill>
                  <a:srgbClr val="2F2B20"/>
                </a:solidFill>
              </a:rPr>
              <a:t>m.m</a:t>
            </a:r>
            <a:r>
              <a:rPr lang="lt-LT" sz="4400" dirty="0">
                <a:solidFill>
                  <a:srgbClr val="2F2B20"/>
                </a:solidFill>
              </a:rPr>
              <a:t>.  ir 2018-2019 </a:t>
            </a:r>
            <a:r>
              <a:rPr lang="lt-LT" sz="4400" dirty="0" err="1">
                <a:solidFill>
                  <a:srgbClr val="2F2B20"/>
                </a:solidFill>
              </a:rPr>
              <a:t>m.m</a:t>
            </a:r>
            <a:r>
              <a:rPr lang="lt-LT" sz="4400" dirty="0">
                <a:solidFill>
                  <a:srgbClr val="2F2B20"/>
                </a:solidFill>
              </a:rPr>
              <a:t>. </a:t>
            </a:r>
            <a:r>
              <a:rPr lang="lt-LT" sz="4400" dirty="0" smtClean="0">
                <a:solidFill>
                  <a:srgbClr val="2F2B20"/>
                </a:solidFill>
              </a:rPr>
              <a:t>mokinių lietuvių kalbos ir matematikos PUPP pasiekimus, matome, jog prastėjo matematikos ir gerėjo lietuvių kalbos PUPP įvertinimai.</a:t>
            </a:r>
            <a:endParaRPr lang="lt-LT" sz="4400" dirty="0"/>
          </a:p>
        </p:txBody>
      </p:sp>
    </p:spTree>
    <p:extLst>
      <p:ext uri="{BB962C8B-B14F-4D97-AF65-F5344CB8AC3E}">
        <p14:creationId xmlns:p14="http://schemas.microsoft.com/office/powerpoint/2010/main" val="37123173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PAŽANGUMAS, LANKOMUMAS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lt-LT" sz="4400" dirty="0" smtClean="0"/>
              <a:t>5-8 ir I-IV klasių mokinių pažangumas nebesiekia 100 </a:t>
            </a:r>
            <a:r>
              <a:rPr lang="lt-LT" sz="4400" dirty="0" err="1" smtClean="0"/>
              <a:t>proc</a:t>
            </a:r>
            <a:r>
              <a:rPr lang="lt-LT" sz="4400" dirty="0" smtClean="0"/>
              <a:t>.</a:t>
            </a:r>
          </a:p>
          <a:p>
            <a:r>
              <a:rPr lang="lt-LT" sz="4400" dirty="0" smtClean="0"/>
              <a:t>Šiais mokslo metais sumažėjo 116 praleistų pamokų. Mažėjo nepateisintų pamokų skaičius (96).</a:t>
            </a:r>
            <a:endParaRPr lang="lt-LT" sz="4400" dirty="0"/>
          </a:p>
        </p:txBody>
      </p:sp>
    </p:spTree>
    <p:extLst>
      <p:ext uri="{BB962C8B-B14F-4D97-AF65-F5344CB8AC3E}">
        <p14:creationId xmlns:p14="http://schemas.microsoft.com/office/powerpoint/2010/main" val="2240358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Mokinių skaičius III-</a:t>
            </a:r>
            <a:r>
              <a:rPr lang="lt-LT" dirty="0" err="1" smtClean="0">
                <a:latin typeface="Times New Roman" pitchFamily="18" charset="0"/>
                <a:cs typeface="Times New Roman" pitchFamily="18" charset="0"/>
              </a:rPr>
              <a:t>ojo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trimestro pabaigoje: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None/>
            </a:pPr>
            <a:r>
              <a:rPr lang="lt-LT" sz="4800" b="1" dirty="0" smtClean="0"/>
              <a:t>1-4 klasėse – 37 / buvo 39 mokiniai</a:t>
            </a:r>
          </a:p>
          <a:p>
            <a:pPr>
              <a:buFont typeface="Wingdings" pitchFamily="2" charset="2"/>
              <a:buNone/>
            </a:pPr>
            <a:r>
              <a:rPr lang="lt-LT" sz="4800" b="1" dirty="0" smtClean="0"/>
              <a:t>5-8 klasėse – 43 / buvo 53mokiniai</a:t>
            </a:r>
          </a:p>
          <a:p>
            <a:pPr>
              <a:buFont typeface="Wingdings" pitchFamily="2" charset="2"/>
              <a:buNone/>
            </a:pPr>
            <a:r>
              <a:rPr lang="lt-LT" sz="4800" b="1" dirty="0" smtClean="0"/>
              <a:t>I-II klasėse – 43 / buvo 33 mokiniai</a:t>
            </a:r>
          </a:p>
          <a:p>
            <a:pPr>
              <a:buFont typeface="Wingdings" pitchFamily="2" charset="2"/>
              <a:buNone/>
            </a:pPr>
            <a:r>
              <a:rPr lang="lt-LT" sz="4800" b="1" dirty="0" smtClean="0"/>
              <a:t>III – IV klasėse – 35/buvo 38 mokiniai</a:t>
            </a:r>
          </a:p>
          <a:p>
            <a:pPr algn="ctr">
              <a:buFont typeface="Wingdings" pitchFamily="2" charset="2"/>
              <a:buNone/>
            </a:pPr>
            <a:endParaRPr lang="lt-LT" sz="4800" b="1" dirty="0" smtClean="0"/>
          </a:p>
          <a:p>
            <a:pPr algn="ctr">
              <a:buFont typeface="Wingdings" pitchFamily="2" charset="2"/>
              <a:buNone/>
            </a:pPr>
            <a:endParaRPr lang="lt-LT" sz="4800" b="1" dirty="0"/>
          </a:p>
          <a:p>
            <a:pPr>
              <a:buFont typeface="Wingdings" pitchFamily="2" charset="2"/>
              <a:buNone/>
            </a:pPr>
            <a:r>
              <a:rPr lang="lt-LT" sz="4800" b="1" dirty="0" smtClean="0"/>
              <a:t>VISO: 158 mokinių / buvo 173 mokiniai</a:t>
            </a:r>
          </a:p>
        </p:txBody>
      </p:sp>
    </p:spTree>
    <p:extLst>
      <p:ext uri="{BB962C8B-B14F-4D97-AF65-F5344CB8AC3E}">
        <p14:creationId xmlns:p14="http://schemas.microsoft.com/office/powerpoint/2010/main" val="83535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sz="4000" dirty="0" smtClean="0"/>
              <a:t>Aukščiausiais įvertinimais metinį trimestrą baigę mokiniai 5-8 </a:t>
            </a:r>
            <a:r>
              <a:rPr lang="lt-LT" sz="4000" dirty="0" err="1" smtClean="0"/>
              <a:t>kl</a:t>
            </a:r>
            <a:r>
              <a:rPr lang="lt-LT" sz="4400" dirty="0" smtClean="0"/>
              <a:t>.</a:t>
            </a:r>
            <a:endParaRPr lang="lt-LT" sz="44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lt-LT" b="1" dirty="0" smtClean="0"/>
              <a:t>5 klasė</a:t>
            </a:r>
          </a:p>
          <a:p>
            <a:r>
              <a:rPr lang="lt-LT" b="1" dirty="0" err="1" smtClean="0"/>
              <a:t>Laucytė</a:t>
            </a:r>
            <a:r>
              <a:rPr lang="lt-LT" b="1" dirty="0" smtClean="0"/>
              <a:t> Gabija 8,82</a:t>
            </a:r>
          </a:p>
          <a:p>
            <a:r>
              <a:rPr lang="lt-LT" b="1" dirty="0" err="1" smtClean="0"/>
              <a:t>Lekerauskaitė</a:t>
            </a:r>
            <a:r>
              <a:rPr lang="lt-LT" b="1" dirty="0" smtClean="0"/>
              <a:t> </a:t>
            </a:r>
            <a:r>
              <a:rPr lang="lt-LT" b="1" dirty="0" err="1" smtClean="0"/>
              <a:t>karolina</a:t>
            </a:r>
            <a:r>
              <a:rPr lang="lt-LT" b="1" dirty="0" smtClean="0"/>
              <a:t> 8,27</a:t>
            </a:r>
          </a:p>
          <a:p>
            <a:r>
              <a:rPr lang="lt-LT" b="1" dirty="0" smtClean="0"/>
              <a:t>6 klasė</a:t>
            </a:r>
          </a:p>
          <a:p>
            <a:r>
              <a:rPr lang="lt-LT" b="1" dirty="0" smtClean="0"/>
              <a:t>Matulevičiūtė Neringa 9,58</a:t>
            </a:r>
          </a:p>
          <a:p>
            <a:r>
              <a:rPr lang="lt-LT" b="1" dirty="0" smtClean="0"/>
              <a:t>Banytė Gabrielė 9,00</a:t>
            </a:r>
          </a:p>
          <a:p>
            <a:r>
              <a:rPr lang="lt-LT" b="1" dirty="0" smtClean="0"/>
              <a:t>Jakubonis </a:t>
            </a:r>
            <a:r>
              <a:rPr lang="lt-LT" b="1" dirty="0" err="1" smtClean="0"/>
              <a:t>Nojus</a:t>
            </a:r>
            <a:endParaRPr lang="lt-LT" b="1" dirty="0" smtClean="0"/>
          </a:p>
          <a:p>
            <a:r>
              <a:rPr lang="lt-LT" b="1" dirty="0"/>
              <a:t>7</a:t>
            </a:r>
            <a:r>
              <a:rPr lang="lt-LT" b="1" dirty="0" smtClean="0"/>
              <a:t> klasė</a:t>
            </a:r>
          </a:p>
          <a:p>
            <a:r>
              <a:rPr lang="lt-LT" b="1" dirty="0" smtClean="0"/>
              <a:t>Biras Tomas 8,54</a:t>
            </a:r>
          </a:p>
          <a:p>
            <a:r>
              <a:rPr lang="lt-LT" b="1" dirty="0" err="1" smtClean="0"/>
              <a:t>Petrėtytė</a:t>
            </a:r>
            <a:r>
              <a:rPr lang="lt-LT" b="1" dirty="0" smtClean="0"/>
              <a:t> Ugnė 8,54</a:t>
            </a:r>
          </a:p>
          <a:p>
            <a:r>
              <a:rPr lang="lt-LT" b="1" dirty="0" smtClean="0"/>
              <a:t>Sakalauskaitė </a:t>
            </a:r>
            <a:r>
              <a:rPr lang="lt-LT" b="1" dirty="0" err="1" smtClean="0"/>
              <a:t>Lauryna</a:t>
            </a:r>
            <a:r>
              <a:rPr lang="lt-LT" b="1" dirty="0" smtClean="0"/>
              <a:t> 8,31</a:t>
            </a:r>
          </a:p>
          <a:p>
            <a:r>
              <a:rPr lang="lt-LT" b="1" dirty="0"/>
              <a:t>8</a:t>
            </a:r>
            <a:r>
              <a:rPr lang="lt-LT" b="1" dirty="0" smtClean="0"/>
              <a:t> klasė</a:t>
            </a:r>
          </a:p>
          <a:p>
            <a:r>
              <a:rPr lang="lt-LT" b="1" dirty="0" err="1" smtClean="0"/>
              <a:t>Eigėlis</a:t>
            </a:r>
            <a:r>
              <a:rPr lang="lt-LT" b="1" dirty="0" smtClean="0"/>
              <a:t> Gvidas 9,29</a:t>
            </a:r>
          </a:p>
          <a:p>
            <a:endParaRPr lang="lt-LT" b="1" dirty="0" smtClean="0"/>
          </a:p>
        </p:txBody>
      </p:sp>
    </p:spTree>
    <p:extLst>
      <p:ext uri="{BB962C8B-B14F-4D97-AF65-F5344CB8AC3E}">
        <p14:creationId xmlns:p14="http://schemas.microsoft.com/office/powerpoint/2010/main" val="3326070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I-IV klasių </a:t>
            </a:r>
            <a:r>
              <a:rPr lang="lt-LT" dirty="0" err="1" smtClean="0"/>
              <a:t>koncentras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lt-LT" b="1" dirty="0"/>
              <a:t>I klasė</a:t>
            </a:r>
          </a:p>
          <a:p>
            <a:r>
              <a:rPr lang="lt-LT" b="1" dirty="0"/>
              <a:t>Pečiulytė Živilė 9,67</a:t>
            </a:r>
          </a:p>
          <a:p>
            <a:r>
              <a:rPr lang="lt-LT" b="1" dirty="0" err="1"/>
              <a:t>Palskytė</a:t>
            </a:r>
            <a:r>
              <a:rPr lang="lt-LT" b="1" dirty="0"/>
              <a:t> Agnė 9,00</a:t>
            </a:r>
          </a:p>
          <a:p>
            <a:r>
              <a:rPr lang="lt-LT" b="1" dirty="0"/>
              <a:t>II klasė</a:t>
            </a:r>
          </a:p>
          <a:p>
            <a:r>
              <a:rPr lang="lt-LT" b="1" dirty="0" err="1"/>
              <a:t>Gavėnavičius</a:t>
            </a:r>
            <a:r>
              <a:rPr lang="lt-LT" b="1" dirty="0"/>
              <a:t> Dovydas 9,27</a:t>
            </a:r>
          </a:p>
          <a:p>
            <a:r>
              <a:rPr lang="lt-LT" b="1" dirty="0"/>
              <a:t>III klasė</a:t>
            </a:r>
          </a:p>
          <a:p>
            <a:r>
              <a:rPr lang="lt-LT" b="1" dirty="0" err="1"/>
              <a:t>Laucys</a:t>
            </a:r>
            <a:r>
              <a:rPr lang="lt-LT" b="1" dirty="0"/>
              <a:t> Lukas 8,90</a:t>
            </a:r>
          </a:p>
          <a:p>
            <a:r>
              <a:rPr lang="lt-LT" b="1" dirty="0" err="1"/>
              <a:t>Gliaudelytė</a:t>
            </a:r>
            <a:r>
              <a:rPr lang="lt-LT" b="1" dirty="0"/>
              <a:t> Gintarė 8,60</a:t>
            </a:r>
          </a:p>
          <a:p>
            <a:r>
              <a:rPr lang="lt-LT" b="1" dirty="0" err="1"/>
              <a:t>Laucys</a:t>
            </a:r>
            <a:r>
              <a:rPr lang="lt-LT" b="1" dirty="0"/>
              <a:t> Donatas 8,50</a:t>
            </a:r>
          </a:p>
          <a:p>
            <a:r>
              <a:rPr lang="lt-LT" b="1" dirty="0" err="1"/>
              <a:t>Prušinskaitė</a:t>
            </a:r>
            <a:r>
              <a:rPr lang="lt-LT" b="1" dirty="0"/>
              <a:t> Inesa 8,50</a:t>
            </a:r>
          </a:p>
          <a:p>
            <a:r>
              <a:rPr lang="lt-LT" b="1" dirty="0" smtClean="0"/>
              <a:t>IV </a:t>
            </a:r>
            <a:r>
              <a:rPr lang="lt-LT" b="1" dirty="0"/>
              <a:t>klasė</a:t>
            </a:r>
          </a:p>
          <a:p>
            <a:r>
              <a:rPr lang="lt-LT" b="1" dirty="0"/>
              <a:t>Jakutis Martynas 9,78</a:t>
            </a:r>
          </a:p>
          <a:p>
            <a:r>
              <a:rPr lang="lt-LT" b="1" dirty="0" err="1"/>
              <a:t>Neniškytė</a:t>
            </a:r>
            <a:r>
              <a:rPr lang="lt-LT" b="1" dirty="0"/>
              <a:t> Aušrinė 9,63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135951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sz="4000" dirty="0" smtClean="0"/>
              <a:t>5-8 klasių mokinių, metinių trimestrų  palyginimai pagal mokinių pasiekimų vidurkius</a:t>
            </a:r>
            <a:endParaRPr lang="lt-LT" sz="4000" dirty="0"/>
          </a:p>
        </p:txBody>
      </p:sp>
      <p:graphicFrame>
        <p:nvGraphicFramePr>
          <p:cNvPr id="7" name="Turinio vietos rezervavimo ženklas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6066357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9888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t-LT" sz="4000" dirty="0" smtClean="0"/>
              <a:t> I </a:t>
            </a:r>
            <a:r>
              <a:rPr lang="lt-LT" sz="4000" dirty="0"/>
              <a:t>-</a:t>
            </a:r>
            <a:r>
              <a:rPr lang="lt-LT" sz="4000" dirty="0" smtClean="0"/>
              <a:t> </a:t>
            </a:r>
            <a:r>
              <a:rPr lang="lt-LT" sz="4000" dirty="0" smtClean="0"/>
              <a:t>III klasių metinių trimestrų  vidurkiai</a:t>
            </a:r>
            <a:endParaRPr lang="lt-LT" sz="4000" dirty="0"/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5519869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007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sz="4000" dirty="0" smtClean="0"/>
              <a:t>5-8 </a:t>
            </a:r>
            <a:r>
              <a:rPr lang="lt-LT" sz="4000" dirty="0" err="1" smtClean="0"/>
              <a:t>kl</a:t>
            </a:r>
            <a:r>
              <a:rPr lang="lt-LT" sz="4000" dirty="0" smtClean="0"/>
              <a:t>. anglų kalbos pasiekimai pagal mokinių įvertinimų vidurkius</a:t>
            </a:r>
            <a:endParaRPr lang="lt-LT" sz="4000" dirty="0"/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9036396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6582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5-8 </a:t>
            </a:r>
            <a:r>
              <a:rPr lang="lt-LT" dirty="0" err="1" smtClean="0"/>
              <a:t>kl</a:t>
            </a:r>
            <a:r>
              <a:rPr lang="lt-LT" dirty="0" smtClean="0"/>
              <a:t>. lietuvių kalbos pasiekimai</a:t>
            </a:r>
            <a:endParaRPr lang="lt-LT" dirty="0"/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8440231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53622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etimumas">
  <a:themeElements>
    <a:clrScheme name="Gretimumas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retimumas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2068</TotalTime>
  <Words>853</Words>
  <Application>Microsoft Office PowerPoint</Application>
  <PresentationFormat>Demonstracija ekrane (4:3)</PresentationFormat>
  <Paragraphs>191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26</vt:i4>
      </vt:variant>
    </vt:vector>
  </HeadingPairs>
  <TitlesOfParts>
    <vt:vector size="27" baseType="lpstr">
      <vt:lpstr>Gretimumas</vt:lpstr>
      <vt:lpstr>5-8, I-III klasių III-iojo ir metinio trimestro rezultatai</vt:lpstr>
      <vt:lpstr>DARBOTVARKĖ</vt:lpstr>
      <vt:lpstr>Mokinių skaičius III-ojo trimestro pabaigoje:</vt:lpstr>
      <vt:lpstr>Aukščiausiais įvertinimais metinį trimestrą baigę mokiniai 5-8 kl.</vt:lpstr>
      <vt:lpstr>I-IV klasių koncentras</vt:lpstr>
      <vt:lpstr>5-8 klasių mokinių, metinių trimestrų  palyginimai pagal mokinių pasiekimų vidurkius</vt:lpstr>
      <vt:lpstr> I - III klasių metinių trimestrų  vidurkiai</vt:lpstr>
      <vt:lpstr>5-8 kl. anglų kalbos pasiekimai pagal mokinių įvertinimų vidurkius</vt:lpstr>
      <vt:lpstr>5-8 kl. lietuvių kalbos pasiekimai</vt:lpstr>
      <vt:lpstr>5-8 kl. matematikos pasiekimai</vt:lpstr>
      <vt:lpstr>I-IV kl. anglų kalbos pasiekimai pagal mokinių įvertinimų vidurkius</vt:lpstr>
      <vt:lpstr>I-IV kl. lietuvių kalbos pasiekimai</vt:lpstr>
      <vt:lpstr>I-IV  kl. matematikos pasiekimai</vt:lpstr>
      <vt:lpstr>NMPP 6 klasė</vt:lpstr>
      <vt:lpstr>e-NMPP  8 klasė, Matematika</vt:lpstr>
      <vt:lpstr>e-NMPP, 8 klasė, gamtos mokslai </vt:lpstr>
      <vt:lpstr>Anglų ir rusų kalbų lygio nustatymo rezultatai</vt:lpstr>
      <vt:lpstr>PUPP rezultatai  Lietuvių kalba ir literatūra</vt:lpstr>
      <vt:lpstr>PUPP rezultatai  Matematika</vt:lpstr>
      <vt:lpstr>5-8, I-IV kl. PAŽANGUMAS</vt:lpstr>
      <vt:lpstr>5-8, I-IV  kl. lankomumas</vt:lpstr>
      <vt:lpstr> IŠVADOS</vt:lpstr>
      <vt:lpstr>e-NMPP</vt:lpstr>
      <vt:lpstr>UŽSIENIO KALBŲ PUPP</vt:lpstr>
      <vt:lpstr>LIETUVIŲ IR MATEMATIKOS PUPP</vt:lpstr>
      <vt:lpstr>PAŽANGUMAS, LANKOMUMAS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pristatymas</dc:title>
  <dc:creator>Žėrutė</dc:creator>
  <cp:lastModifiedBy>Žėrutė</cp:lastModifiedBy>
  <cp:revision>265</cp:revision>
  <cp:lastPrinted>2019-07-01T10:09:23Z</cp:lastPrinted>
  <dcterms:created xsi:type="dcterms:W3CDTF">2016-12-05T14:01:20Z</dcterms:created>
  <dcterms:modified xsi:type="dcterms:W3CDTF">2019-07-01T10:09:41Z</dcterms:modified>
</cp:coreProperties>
</file>