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50"/>
  </p:notesMasterIdLst>
  <p:handoutMasterIdLst>
    <p:handoutMasterId r:id="rId51"/>
  </p:handoutMasterIdLst>
  <p:sldIdLst>
    <p:sldId id="256" r:id="rId2"/>
    <p:sldId id="281" r:id="rId3"/>
    <p:sldId id="259" r:id="rId4"/>
    <p:sldId id="274" r:id="rId5"/>
    <p:sldId id="276" r:id="rId6"/>
    <p:sldId id="278" r:id="rId7"/>
    <p:sldId id="320" r:id="rId8"/>
    <p:sldId id="321" r:id="rId9"/>
    <p:sldId id="322" r:id="rId10"/>
    <p:sldId id="323" r:id="rId11"/>
    <p:sldId id="324" r:id="rId12"/>
    <p:sldId id="275" r:id="rId13"/>
    <p:sldId id="293" r:id="rId14"/>
    <p:sldId id="294" r:id="rId15"/>
    <p:sldId id="295" r:id="rId16"/>
    <p:sldId id="279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283" r:id="rId25"/>
    <p:sldId id="303" r:id="rId26"/>
    <p:sldId id="304" r:id="rId27"/>
    <p:sldId id="305" r:id="rId28"/>
    <p:sldId id="291" r:id="rId29"/>
    <p:sldId id="261" r:id="rId30"/>
    <p:sldId id="262" r:id="rId31"/>
    <p:sldId id="258" r:id="rId32"/>
    <p:sldId id="292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26" r:id="rId42"/>
    <p:sldId id="310" r:id="rId43"/>
    <p:sldId id="311" r:id="rId44"/>
    <p:sldId id="315" r:id="rId45"/>
    <p:sldId id="312" r:id="rId46"/>
    <p:sldId id="325" r:id="rId47"/>
    <p:sldId id="316" r:id="rId48"/>
    <p:sldId id="317" r:id="rId49"/>
  </p:sldIdLst>
  <p:sldSz cx="9144000" cy="6858000" type="screen4x3"/>
  <p:notesSz cx="6858000" cy="9947275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08" autoAdjust="0"/>
  </p:normalViewPr>
  <p:slideViewPr>
    <p:cSldViewPr>
      <p:cViewPr varScale="1">
        <p:scale>
          <a:sx n="76" d="100"/>
          <a:sy n="76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4.xlsx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Lapas1!$A$3:$A$16</c:f>
              <c:strCache>
                <c:ptCount val="14"/>
                <c:pt idx="0">
                  <c:v>Kūno kultūra</c:v>
                </c:pt>
                <c:pt idx="1">
                  <c:v>Muzika</c:v>
                </c:pt>
                <c:pt idx="2">
                  <c:v>Technologijos</c:v>
                </c:pt>
                <c:pt idx="3">
                  <c:v>Dailė</c:v>
                </c:pt>
                <c:pt idx="4">
                  <c:v>Geografija</c:v>
                </c:pt>
                <c:pt idx="5">
                  <c:v>Fizika, IT</c:v>
                </c:pt>
                <c:pt idx="6">
                  <c:v>Lietuviųk., Anglų k.</c:v>
                </c:pt>
                <c:pt idx="7">
                  <c:v>Biologija, Rusų k.</c:v>
                </c:pt>
                <c:pt idx="8">
                  <c:v>Istorija</c:v>
                </c:pt>
                <c:pt idx="9">
                  <c:v>Matematika</c:v>
                </c:pt>
                <c:pt idx="10">
                  <c:v>Chemija</c:v>
                </c:pt>
                <c:pt idx="11">
                  <c:v>Pilietiškumo pagrindai</c:v>
                </c:pt>
                <c:pt idx="12">
                  <c:v>Ekonomika</c:v>
                </c:pt>
                <c:pt idx="13">
                  <c:v>Gamta ir žmogus</c:v>
                </c:pt>
              </c:strCache>
            </c:strRef>
          </c:cat>
          <c:val>
            <c:numRef>
              <c:f>Lapas1!$B$3:$B$16</c:f>
              <c:numCache>
                <c:formatCode>General</c:formatCode>
                <c:ptCount val="14"/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4.5419735578459079E-3"/>
                  <c:y val="-2.1739130434782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Lapas1!$A$3:$A$16</c:f>
              <c:strCache>
                <c:ptCount val="14"/>
                <c:pt idx="0">
                  <c:v>Kūno kultūra</c:v>
                </c:pt>
                <c:pt idx="1">
                  <c:v>Muzika</c:v>
                </c:pt>
                <c:pt idx="2">
                  <c:v>Technologijos</c:v>
                </c:pt>
                <c:pt idx="3">
                  <c:v>Dailė</c:v>
                </c:pt>
                <c:pt idx="4">
                  <c:v>Geografija</c:v>
                </c:pt>
                <c:pt idx="5">
                  <c:v>Fizika, IT</c:v>
                </c:pt>
                <c:pt idx="6">
                  <c:v>Lietuviųk., Anglų k.</c:v>
                </c:pt>
                <c:pt idx="7">
                  <c:v>Biologija, Rusų k.</c:v>
                </c:pt>
                <c:pt idx="8">
                  <c:v>Istorija</c:v>
                </c:pt>
                <c:pt idx="9">
                  <c:v>Matematika</c:v>
                </c:pt>
                <c:pt idx="10">
                  <c:v>Chemija</c:v>
                </c:pt>
                <c:pt idx="11">
                  <c:v>Pilietiškumo pagrindai</c:v>
                </c:pt>
                <c:pt idx="12">
                  <c:v>Ekonomika</c:v>
                </c:pt>
                <c:pt idx="13">
                  <c:v>Gamta ir žmogus</c:v>
                </c:pt>
              </c:strCache>
            </c:strRef>
          </c:cat>
          <c:val>
            <c:numRef>
              <c:f>Lapas1!$C$3:$C$16</c:f>
              <c:numCache>
                <c:formatCode>General</c:formatCode>
                <c:ptCount val="14"/>
                <c:pt idx="0">
                  <c:v>86</c:v>
                </c:pt>
                <c:pt idx="1">
                  <c:v>70</c:v>
                </c:pt>
                <c:pt idx="2">
                  <c:v>67</c:v>
                </c:pt>
                <c:pt idx="3">
                  <c:v>60</c:v>
                </c:pt>
                <c:pt idx="4">
                  <c:v>23</c:v>
                </c:pt>
                <c:pt idx="5">
                  <c:v>20</c:v>
                </c:pt>
                <c:pt idx="6">
                  <c:v>18</c:v>
                </c:pt>
                <c:pt idx="7">
                  <c:v>17</c:v>
                </c:pt>
                <c:pt idx="8">
                  <c:v>14</c:v>
                </c:pt>
                <c:pt idx="9">
                  <c:v>12</c:v>
                </c:pt>
                <c:pt idx="10">
                  <c:v>10</c:v>
                </c:pt>
                <c:pt idx="11">
                  <c:v>7</c:v>
                </c:pt>
                <c:pt idx="12">
                  <c:v>4</c:v>
                </c:pt>
                <c:pt idx="1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048448"/>
        <c:axId val="159049984"/>
      </c:barChart>
      <c:catAx>
        <c:axId val="159048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lt-LT"/>
          </a:p>
        </c:txPr>
        <c:crossAx val="159049984"/>
        <c:crosses val="autoZero"/>
        <c:auto val="1"/>
        <c:lblAlgn val="ctr"/>
        <c:lblOffset val="100"/>
        <c:noMultiLvlLbl val="0"/>
      </c:catAx>
      <c:valAx>
        <c:axId val="159049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0484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Lapas1!$C$1</c:f>
              <c:strCache>
                <c:ptCount val="1"/>
                <c:pt idx="0">
                  <c:v>Procentai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Lapas1!$A$2:$B$5</c:f>
              <c:strCache>
                <c:ptCount val="4"/>
                <c:pt idx="0">
                  <c:v>Kontroliniai, savarankiški d.</c:v>
                </c:pt>
                <c:pt idx="1">
                  <c:v>Projektiniai, kūrybiniai d.</c:v>
                </c:pt>
                <c:pt idx="2">
                  <c:v>Darbas pamokoje ir aktyvumas</c:v>
                </c:pt>
                <c:pt idx="3">
                  <c:v>Namų darbai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87</c:v>
                </c:pt>
                <c:pt idx="1">
                  <c:v>2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032640"/>
        <c:axId val="200034176"/>
      </c:barChart>
      <c:catAx>
        <c:axId val="200032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200034176"/>
        <c:crosses val="autoZero"/>
        <c:auto val="1"/>
        <c:lblAlgn val="ctr"/>
        <c:lblOffset val="100"/>
        <c:noMultiLvlLbl val="0"/>
      </c:catAx>
      <c:valAx>
        <c:axId val="200034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0326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Lapas1!$C$1</c:f>
              <c:strCache>
                <c:ptCount val="1"/>
                <c:pt idx="0">
                  <c:v>Procentai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Lapas1!$A$2:$B$4</c:f>
              <c:strCache>
                <c:ptCount val="3"/>
                <c:pt idx="0">
                  <c:v>Mokytoja žodžiu užduoda klausimus, kaip sekėsi pamokoje</c:v>
                </c:pt>
                <c:pt idx="1">
                  <c:v>Pildome įsivertinimo anketą ir atiduodame mokytojui</c:v>
                </c:pt>
                <c:pt idx="2">
                  <c:v>Pildome įsivertinimo anketą ir pasiliekame sau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35</c:v>
                </c:pt>
                <c:pt idx="1">
                  <c:v>33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096768"/>
        <c:axId val="200106752"/>
      </c:barChart>
      <c:catAx>
        <c:axId val="200096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200106752"/>
        <c:crosses val="autoZero"/>
        <c:auto val="1"/>
        <c:lblAlgn val="ctr"/>
        <c:lblOffset val="100"/>
        <c:noMultiLvlLbl val="0"/>
      </c:catAx>
      <c:valAx>
        <c:axId val="200106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0967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Lapas1!$F$1</c:f>
              <c:strCache>
                <c:ptCount val="1"/>
                <c:pt idx="0">
                  <c:v>Procentai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Lapas1!$D$2:$E$4</c:f>
              <c:strCache>
                <c:ptCount val="3"/>
                <c:pt idx="0">
                  <c:v>Įsivertiname retai</c:v>
                </c:pt>
                <c:pt idx="1">
                  <c:v>Įsivertinime dažnai</c:v>
                </c:pt>
                <c:pt idx="2">
                  <c:v>Įsivertiname kiekvieną pamoką</c:v>
                </c:pt>
              </c:strCache>
            </c:strRef>
          </c:cat>
          <c:val>
            <c:numRef>
              <c:f>Lapas1!$F$2:$F$4</c:f>
              <c:numCache>
                <c:formatCode>General</c:formatCode>
                <c:ptCount val="3"/>
                <c:pt idx="0">
                  <c:v>5</c:v>
                </c:pt>
                <c:pt idx="1">
                  <c:v>16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128384"/>
        <c:axId val="200129920"/>
      </c:barChart>
      <c:catAx>
        <c:axId val="200128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200129920"/>
        <c:crosses val="autoZero"/>
        <c:auto val="1"/>
        <c:lblAlgn val="ctr"/>
        <c:lblOffset val="100"/>
        <c:noMultiLvlLbl val="0"/>
      </c:catAx>
      <c:valAx>
        <c:axId val="200129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128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Lapas1!$C$1</c:f>
              <c:strCache>
                <c:ptCount val="1"/>
                <c:pt idx="0">
                  <c:v>Procentai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Lapas1!$B$2:$B$6</c:f>
              <c:strCache>
                <c:ptCount val="5"/>
                <c:pt idx="0">
                  <c:v>Aptariami kitoje pamokoje</c:v>
                </c:pt>
                <c:pt idx="1">
                  <c:v>Aptariami pamokos pabaigoje</c:v>
                </c:pt>
                <c:pt idx="2">
                  <c:v>Aptariami kartą per mėnesį</c:v>
                </c:pt>
                <c:pt idx="3">
                  <c:v>Aptariami kertą per trimestrą</c:v>
                </c:pt>
                <c:pt idx="4">
                  <c:v>Neaptariami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33</c:v>
                </c:pt>
                <c:pt idx="1">
                  <c:v>55</c:v>
                </c:pt>
                <c:pt idx="2">
                  <c:v>7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147712"/>
        <c:axId val="200149248"/>
      </c:barChart>
      <c:catAx>
        <c:axId val="200147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200149248"/>
        <c:crosses val="autoZero"/>
        <c:auto val="1"/>
        <c:lblAlgn val="ctr"/>
        <c:lblOffset val="100"/>
        <c:noMultiLvlLbl val="0"/>
      </c:catAx>
      <c:valAx>
        <c:axId val="200149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1477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Lapas1!$B$2:$B$14</c:f>
              <c:strCache>
                <c:ptCount val="13"/>
                <c:pt idx="0">
                  <c:v>Lietuvių kalba</c:v>
                </c:pt>
                <c:pt idx="1">
                  <c:v>Matematika</c:v>
                </c:pt>
                <c:pt idx="2">
                  <c:v>Anglų kalba</c:v>
                </c:pt>
                <c:pt idx="3">
                  <c:v>Fizika</c:v>
                </c:pt>
                <c:pt idx="4">
                  <c:v>Geografija</c:v>
                </c:pt>
                <c:pt idx="5">
                  <c:v>Biologija</c:v>
                </c:pt>
                <c:pt idx="6">
                  <c:v>Istorija</c:v>
                </c:pt>
                <c:pt idx="7">
                  <c:v>Dailė</c:v>
                </c:pt>
                <c:pt idx="8">
                  <c:v>Technologijos, rusų kalba</c:v>
                </c:pt>
                <c:pt idx="9">
                  <c:v>Kūno kultūra</c:v>
                </c:pt>
                <c:pt idx="10">
                  <c:v>IT, muzika</c:v>
                </c:pt>
                <c:pt idx="11">
                  <c:v>Chemija</c:v>
                </c:pt>
                <c:pt idx="12">
                  <c:v>Dorinis ugdymas</c:v>
                </c:pt>
              </c:strCache>
            </c:strRef>
          </c:cat>
          <c:val>
            <c:numRef>
              <c:f>Lapas1!$C$2:$C$14</c:f>
              <c:numCache>
                <c:formatCode>General</c:formatCode>
                <c:ptCount val="13"/>
                <c:pt idx="0">
                  <c:v>71</c:v>
                </c:pt>
                <c:pt idx="1">
                  <c:v>67</c:v>
                </c:pt>
                <c:pt idx="2">
                  <c:v>60</c:v>
                </c:pt>
                <c:pt idx="3">
                  <c:v>55</c:v>
                </c:pt>
                <c:pt idx="4">
                  <c:v>54</c:v>
                </c:pt>
                <c:pt idx="5">
                  <c:v>52</c:v>
                </c:pt>
                <c:pt idx="6">
                  <c:v>51</c:v>
                </c:pt>
                <c:pt idx="7">
                  <c:v>47</c:v>
                </c:pt>
                <c:pt idx="8">
                  <c:v>46</c:v>
                </c:pt>
                <c:pt idx="9">
                  <c:v>41</c:v>
                </c:pt>
                <c:pt idx="10">
                  <c:v>39</c:v>
                </c:pt>
                <c:pt idx="11">
                  <c:v>36</c:v>
                </c:pt>
                <c:pt idx="12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187264"/>
        <c:axId val="200197248"/>
      </c:barChart>
      <c:catAx>
        <c:axId val="200187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200197248"/>
        <c:crosses val="autoZero"/>
        <c:auto val="1"/>
        <c:lblAlgn val="ctr"/>
        <c:lblOffset val="100"/>
        <c:noMultiLvlLbl val="0"/>
      </c:catAx>
      <c:valAx>
        <c:axId val="200197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1872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lt-LT"/>
          </a:p>
        </c:txPr>
      </c:legendEntry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Lapas1!$A$3:$A$8</c:f>
              <c:strCache>
                <c:ptCount val="6"/>
                <c:pt idx="0">
                  <c:v>Kūno kultūra</c:v>
                </c:pt>
                <c:pt idx="1">
                  <c:v>Dailė</c:v>
                </c:pt>
                <c:pt idx="2">
                  <c:v>Muzika</c:v>
                </c:pt>
                <c:pt idx="3">
                  <c:v>Pasaulio pažinimas</c:v>
                </c:pt>
                <c:pt idx="4">
                  <c:v>Lietuvių k., Matematika</c:v>
                </c:pt>
                <c:pt idx="5">
                  <c:v>Anglų k.</c:v>
                </c:pt>
              </c:strCache>
            </c:strRef>
          </c:cat>
          <c:val>
            <c:numRef>
              <c:f>Lapas1!$B$3:$B$8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Lbls>
            <c:dLbl>
              <c:idx val="2"/>
              <c:layout>
                <c:manualLayout>
                  <c:x val="0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Lapas1!$A$3:$A$8</c:f>
              <c:strCache>
                <c:ptCount val="6"/>
                <c:pt idx="0">
                  <c:v>Kūno kultūra</c:v>
                </c:pt>
                <c:pt idx="1">
                  <c:v>Dailė</c:v>
                </c:pt>
                <c:pt idx="2">
                  <c:v>Muzika</c:v>
                </c:pt>
                <c:pt idx="3">
                  <c:v>Pasaulio pažinimas</c:v>
                </c:pt>
                <c:pt idx="4">
                  <c:v>Lietuvių k., Matematika</c:v>
                </c:pt>
                <c:pt idx="5">
                  <c:v>Anglų k.</c:v>
                </c:pt>
              </c:strCache>
            </c:strRef>
          </c:cat>
          <c:val>
            <c:numRef>
              <c:f>Lapas1!$C$3:$C$8</c:f>
              <c:numCache>
                <c:formatCode>General</c:formatCode>
                <c:ptCount val="6"/>
                <c:pt idx="0">
                  <c:v>27</c:v>
                </c:pt>
                <c:pt idx="1">
                  <c:v>24</c:v>
                </c:pt>
                <c:pt idx="2">
                  <c:v>23</c:v>
                </c:pt>
                <c:pt idx="3">
                  <c:v>10</c:v>
                </c:pt>
                <c:pt idx="4">
                  <c:v>7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720000"/>
        <c:axId val="158721536"/>
      </c:barChart>
      <c:catAx>
        <c:axId val="158720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lt-LT"/>
          </a:p>
        </c:txPr>
        <c:crossAx val="158721536"/>
        <c:crosses val="autoZero"/>
        <c:auto val="1"/>
        <c:lblAlgn val="ctr"/>
        <c:lblOffset val="100"/>
        <c:noMultiLvlLbl val="0"/>
      </c:catAx>
      <c:valAx>
        <c:axId val="158721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720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="1"/>
      </a:pPr>
      <a:endParaRPr lang="lt-L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Lapas1!$A$3:$A$16</c:f>
              <c:strCache>
                <c:ptCount val="13"/>
                <c:pt idx="0">
                  <c:v>Dailė</c:v>
                </c:pt>
                <c:pt idx="1">
                  <c:v>Muzika</c:v>
                </c:pt>
                <c:pt idx="2">
                  <c:v>Technologijos</c:v>
                </c:pt>
                <c:pt idx="3">
                  <c:v>Rusų k.</c:v>
                </c:pt>
                <c:pt idx="4">
                  <c:v>Kūno kultūra</c:v>
                </c:pt>
                <c:pt idx="5">
                  <c:v>Geografija, IT</c:v>
                </c:pt>
                <c:pt idx="6">
                  <c:v>Istorija, Fizika</c:v>
                </c:pt>
                <c:pt idx="7">
                  <c:v>Biologija</c:v>
                </c:pt>
                <c:pt idx="8">
                  <c:v>Anglų k.</c:v>
                </c:pt>
                <c:pt idx="9">
                  <c:v>Lietuvių k. </c:v>
                </c:pt>
                <c:pt idx="10">
                  <c:v>Gamta ir žmogus </c:v>
                </c:pt>
                <c:pt idx="11">
                  <c:v>Matematika</c:v>
                </c:pt>
                <c:pt idx="12">
                  <c:v>Chemija</c:v>
                </c:pt>
              </c:strCache>
            </c:strRef>
          </c:cat>
          <c:val>
            <c:numRef>
              <c:f>Lapas1!$B$3:$B$16</c:f>
              <c:numCache>
                <c:formatCode>General</c:formatCode>
                <c:ptCount val="14"/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3.6166365280289332E-2"/>
                  <c:y val="2.411714039621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Lapas1!$A$3:$A$16</c:f>
              <c:strCache>
                <c:ptCount val="13"/>
                <c:pt idx="0">
                  <c:v>Dailė</c:v>
                </c:pt>
                <c:pt idx="1">
                  <c:v>Muzika</c:v>
                </c:pt>
                <c:pt idx="2">
                  <c:v>Technologijos</c:v>
                </c:pt>
                <c:pt idx="3">
                  <c:v>Rusų k.</c:v>
                </c:pt>
                <c:pt idx="4">
                  <c:v>Kūno kultūra</c:v>
                </c:pt>
                <c:pt idx="5">
                  <c:v>Geografija, IT</c:v>
                </c:pt>
                <c:pt idx="6">
                  <c:v>Istorija, Fizika</c:v>
                </c:pt>
                <c:pt idx="7">
                  <c:v>Biologija</c:v>
                </c:pt>
                <c:pt idx="8">
                  <c:v>Anglų k.</c:v>
                </c:pt>
                <c:pt idx="9">
                  <c:v>Lietuvių k. </c:v>
                </c:pt>
                <c:pt idx="10">
                  <c:v>Gamta ir žmogus </c:v>
                </c:pt>
                <c:pt idx="11">
                  <c:v>Matematika</c:v>
                </c:pt>
                <c:pt idx="12">
                  <c:v>Chemija</c:v>
                </c:pt>
              </c:strCache>
            </c:strRef>
          </c:cat>
          <c:val>
            <c:numRef>
              <c:f>Lapas1!$C$3:$C$16</c:f>
              <c:numCache>
                <c:formatCode>General</c:formatCode>
                <c:ptCount val="14"/>
                <c:pt idx="0">
                  <c:v>28</c:v>
                </c:pt>
                <c:pt idx="1">
                  <c:v>24</c:v>
                </c:pt>
                <c:pt idx="2">
                  <c:v>22</c:v>
                </c:pt>
                <c:pt idx="3">
                  <c:v>13</c:v>
                </c:pt>
                <c:pt idx="4">
                  <c:v>12</c:v>
                </c:pt>
                <c:pt idx="5">
                  <c:v>9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828032"/>
        <c:axId val="158829952"/>
      </c:barChart>
      <c:catAx>
        <c:axId val="158828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lt-LT"/>
          </a:p>
        </c:txPr>
        <c:crossAx val="158829952"/>
        <c:crosses val="autoZero"/>
        <c:auto val="1"/>
        <c:lblAlgn val="ctr"/>
        <c:lblOffset val="100"/>
        <c:noMultiLvlLbl val="0"/>
      </c:catAx>
      <c:valAx>
        <c:axId val="158829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8280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2190264144398387E-2"/>
          <c:y val="1.6144231971003623E-2"/>
          <c:w val="0.95780971128608927"/>
          <c:h val="0.5935322667999833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Lapas1!$A$3:$A$16</c:f>
              <c:strCache>
                <c:ptCount val="11"/>
                <c:pt idx="0">
                  <c:v>Dailė</c:v>
                </c:pt>
                <c:pt idx="1">
                  <c:v>Kūno kultūra</c:v>
                </c:pt>
                <c:pt idx="2">
                  <c:v>Muzika</c:v>
                </c:pt>
                <c:pt idx="3">
                  <c:v>Technologijos</c:v>
                </c:pt>
                <c:pt idx="4">
                  <c:v>Fizika</c:v>
                </c:pt>
                <c:pt idx="5">
                  <c:v>Pilietiškumo pagrindai, IT</c:v>
                </c:pt>
                <c:pt idx="6">
                  <c:v>Biologija</c:v>
                </c:pt>
                <c:pt idx="7">
                  <c:v>Chemija</c:v>
                </c:pt>
                <c:pt idx="8">
                  <c:v>Anglų k., Rusų k.,Lietuvių, Geografija, Ekonomika</c:v>
                </c:pt>
                <c:pt idx="9">
                  <c:v>Istorija</c:v>
                </c:pt>
                <c:pt idx="10">
                  <c:v>Matematika</c:v>
                </c:pt>
              </c:strCache>
            </c:strRef>
          </c:cat>
          <c:val>
            <c:numRef>
              <c:f>Lapas1!$B$3:$B$16</c:f>
              <c:numCache>
                <c:formatCode>General</c:formatCode>
                <c:ptCount val="14"/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4.8221820373719106E-3"/>
                  <c:y val="6.89061154177433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Lapas1!$A$3:$A$16</c:f>
              <c:strCache>
                <c:ptCount val="11"/>
                <c:pt idx="0">
                  <c:v>Dailė</c:v>
                </c:pt>
                <c:pt idx="1">
                  <c:v>Kūno kultūra</c:v>
                </c:pt>
                <c:pt idx="2">
                  <c:v>Muzika</c:v>
                </c:pt>
                <c:pt idx="3">
                  <c:v>Technologijos</c:v>
                </c:pt>
                <c:pt idx="4">
                  <c:v>Fizika</c:v>
                </c:pt>
                <c:pt idx="5">
                  <c:v>Pilietiškumo pagrindai, IT</c:v>
                </c:pt>
                <c:pt idx="6">
                  <c:v>Biologija</c:v>
                </c:pt>
                <c:pt idx="7">
                  <c:v>Chemija</c:v>
                </c:pt>
                <c:pt idx="8">
                  <c:v>Anglų k., Rusų k.,Lietuvių, Geografija, Ekonomika</c:v>
                </c:pt>
                <c:pt idx="9">
                  <c:v>Istorija</c:v>
                </c:pt>
                <c:pt idx="10">
                  <c:v>Matematika</c:v>
                </c:pt>
              </c:strCache>
            </c:strRef>
          </c:cat>
          <c:val>
            <c:numRef>
              <c:f>Lapas1!$C$3:$C$16</c:f>
              <c:numCache>
                <c:formatCode>General</c:formatCode>
                <c:ptCount val="14"/>
                <c:pt idx="0">
                  <c:v>26</c:v>
                </c:pt>
                <c:pt idx="1">
                  <c:v>25</c:v>
                </c:pt>
                <c:pt idx="2">
                  <c:v>23</c:v>
                </c:pt>
                <c:pt idx="3">
                  <c:v>20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101312"/>
        <c:axId val="159102848"/>
      </c:barChart>
      <c:catAx>
        <c:axId val="159101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59102848"/>
        <c:crosses val="autoZero"/>
        <c:auto val="1"/>
        <c:lblAlgn val="ctr"/>
        <c:lblOffset val="100"/>
        <c:noMultiLvlLbl val="0"/>
      </c:catAx>
      <c:valAx>
        <c:axId val="159102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1013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Lapas1!$A$3:$A$9</c:f>
              <c:strCache>
                <c:ptCount val="7"/>
                <c:pt idx="0">
                  <c:v>Technologijos</c:v>
                </c:pt>
                <c:pt idx="1">
                  <c:v>Kūno kultūra</c:v>
                </c:pt>
                <c:pt idx="2">
                  <c:v>Dailė, Geografija</c:v>
                </c:pt>
                <c:pt idx="3">
                  <c:v>Biologija, Fizika</c:v>
                </c:pt>
                <c:pt idx="4">
                  <c:v>Istorija, IT, Chemija, Anglų k.</c:v>
                </c:pt>
                <c:pt idx="5">
                  <c:v>Lietuvių k.</c:v>
                </c:pt>
                <c:pt idx="6">
                  <c:v>Matematika</c:v>
                </c:pt>
              </c:strCache>
            </c:strRef>
          </c:cat>
          <c:val>
            <c:numRef>
              <c:f>Lapas1!$B$3:$B$9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Lapas1!$A$3:$A$9</c:f>
              <c:strCache>
                <c:ptCount val="7"/>
                <c:pt idx="0">
                  <c:v>Technologijos</c:v>
                </c:pt>
                <c:pt idx="1">
                  <c:v>Kūno kultūra</c:v>
                </c:pt>
                <c:pt idx="2">
                  <c:v>Dailė, Geografija</c:v>
                </c:pt>
                <c:pt idx="3">
                  <c:v>Biologija, Fizika</c:v>
                </c:pt>
                <c:pt idx="4">
                  <c:v>Istorija, IT, Chemija, Anglų k.</c:v>
                </c:pt>
                <c:pt idx="5">
                  <c:v>Lietuvių k.</c:v>
                </c:pt>
                <c:pt idx="6">
                  <c:v>Matematika</c:v>
                </c:pt>
              </c:strCache>
            </c:strRef>
          </c:cat>
          <c:val>
            <c:numRef>
              <c:f>Lapas1!$C$3:$C$9</c:f>
              <c:numCache>
                <c:formatCode>General</c:formatCode>
                <c:ptCount val="7"/>
                <c:pt idx="0">
                  <c:v>25</c:v>
                </c:pt>
                <c:pt idx="1">
                  <c:v>22</c:v>
                </c:pt>
                <c:pt idx="2">
                  <c:v>10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239168"/>
        <c:axId val="171803392"/>
      </c:barChart>
      <c:catAx>
        <c:axId val="159239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71803392"/>
        <c:crosses val="autoZero"/>
        <c:auto val="1"/>
        <c:lblAlgn val="ctr"/>
        <c:lblOffset val="100"/>
        <c:noMultiLvlLbl val="0"/>
      </c:catAx>
      <c:valAx>
        <c:axId val="171803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2391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Aukšt. L.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944444444444444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777777777777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Lapas1!$B$3:$E$3</c:f>
              <c:numCache>
                <c:formatCode>General</c:formatCode>
                <c:ptCount val="4"/>
                <c:pt idx="0">
                  <c:v>4</c:v>
                </c:pt>
                <c:pt idx="1">
                  <c:v>11.4</c:v>
                </c:pt>
                <c:pt idx="2">
                  <c:v>5</c:v>
                </c:pt>
                <c:pt idx="3">
                  <c:v>12.1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Pagr. L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4.1666666666666664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Lapas1!$B$4:$E$4</c:f>
              <c:numCache>
                <c:formatCode>General</c:formatCode>
                <c:ptCount val="4"/>
                <c:pt idx="0">
                  <c:v>12</c:v>
                </c:pt>
                <c:pt idx="1">
                  <c:v>34.200000000000003</c:v>
                </c:pt>
                <c:pt idx="2">
                  <c:v>20</c:v>
                </c:pt>
                <c:pt idx="3">
                  <c:v>48.7</c:v>
                </c:pt>
              </c:numCache>
            </c:numRef>
          </c:val>
        </c:ser>
        <c:ser>
          <c:idx val="2"/>
          <c:order val="2"/>
          <c:tx>
            <c:strRef>
              <c:f>Lapas1!$A$5</c:f>
              <c:strCache>
                <c:ptCount val="1"/>
                <c:pt idx="0">
                  <c:v>Pat. L.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5.8333333333333334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Lapas1!$B$5:$E$5</c:f>
              <c:numCache>
                <c:formatCode>General</c:formatCode>
                <c:ptCount val="4"/>
                <c:pt idx="0">
                  <c:v>16</c:v>
                </c:pt>
                <c:pt idx="1">
                  <c:v>45.7</c:v>
                </c:pt>
                <c:pt idx="2">
                  <c:v>13</c:v>
                </c:pt>
                <c:pt idx="3">
                  <c:v>31.7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844736"/>
        <c:axId val="171846272"/>
      </c:barChart>
      <c:catAx>
        <c:axId val="171844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lt-LT"/>
          </a:p>
        </c:txPr>
        <c:crossAx val="171846272"/>
        <c:crosses val="autoZero"/>
        <c:auto val="1"/>
        <c:lblAlgn val="ctr"/>
        <c:lblOffset val="100"/>
        <c:noMultiLvlLbl val="0"/>
      </c:catAx>
      <c:valAx>
        <c:axId val="171846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8447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Aukšt. L.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Lapas1!$B$3:$E$3</c:f>
              <c:numCache>
                <c:formatCode>General</c:formatCode>
                <c:ptCount val="4"/>
                <c:pt idx="0">
                  <c:v>2</c:v>
                </c:pt>
                <c:pt idx="1">
                  <c:v>5.0999999999999996</c:v>
                </c:pt>
                <c:pt idx="2">
                  <c:v>7</c:v>
                </c:pt>
                <c:pt idx="3">
                  <c:v>13.2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Pagr. 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Lapas1!$B$4:$E$4</c:f>
              <c:numCache>
                <c:formatCode>General</c:formatCode>
                <c:ptCount val="4"/>
                <c:pt idx="0">
                  <c:v>14</c:v>
                </c:pt>
                <c:pt idx="1">
                  <c:v>35.799999999999997</c:v>
                </c:pt>
                <c:pt idx="2">
                  <c:v>44</c:v>
                </c:pt>
                <c:pt idx="3">
                  <c:v>83</c:v>
                </c:pt>
              </c:numCache>
            </c:numRef>
          </c:val>
        </c:ser>
        <c:ser>
          <c:idx val="2"/>
          <c:order val="2"/>
          <c:tx>
            <c:strRef>
              <c:f>Lapas1!$A$5</c:f>
              <c:strCache>
                <c:ptCount val="1"/>
                <c:pt idx="0">
                  <c:v>Pat. L.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Lapas1!$B$5:$E$5</c:f>
              <c:numCache>
                <c:formatCode>General</c:formatCode>
                <c:ptCount val="4"/>
                <c:pt idx="0">
                  <c:v>28</c:v>
                </c:pt>
                <c:pt idx="1">
                  <c:v>71.7</c:v>
                </c:pt>
                <c:pt idx="2">
                  <c:v>8</c:v>
                </c:pt>
                <c:pt idx="3">
                  <c:v>15</c:v>
                </c:pt>
              </c:numCache>
            </c:numRef>
          </c:val>
        </c:ser>
        <c:ser>
          <c:idx val="3"/>
          <c:order val="3"/>
          <c:tx>
            <c:strRef>
              <c:f>Lapas1!$A$6</c:f>
              <c:strCache>
                <c:ptCount val="1"/>
                <c:pt idx="0">
                  <c:v>Nepat. L.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Lapas1!$B$6:$E$6</c:f>
              <c:numCache>
                <c:formatCode>General</c:formatCode>
                <c:ptCount val="4"/>
                <c:pt idx="0">
                  <c:v>1</c:v>
                </c:pt>
                <c:pt idx="1">
                  <c:v>2.56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423808"/>
        <c:axId val="172171648"/>
      </c:barChart>
      <c:catAx>
        <c:axId val="172423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72171648"/>
        <c:crosses val="autoZero"/>
        <c:auto val="1"/>
        <c:lblAlgn val="ctr"/>
        <c:lblOffset val="100"/>
        <c:noMultiLvlLbl val="0"/>
      </c:catAx>
      <c:valAx>
        <c:axId val="172171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24238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Aukšt. L.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Lapas1!$B$3:$E$3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14.2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Pagr. 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Lapas1!$B$4:$E$4</c:f>
              <c:numCache>
                <c:formatCode>General</c:formatCode>
                <c:ptCount val="4"/>
                <c:pt idx="0">
                  <c:v>11</c:v>
                </c:pt>
                <c:pt idx="1">
                  <c:v>34.299999999999997</c:v>
                </c:pt>
                <c:pt idx="2">
                  <c:v>33</c:v>
                </c:pt>
                <c:pt idx="3">
                  <c:v>78.5</c:v>
                </c:pt>
              </c:numCache>
            </c:numRef>
          </c:val>
        </c:ser>
        <c:ser>
          <c:idx val="2"/>
          <c:order val="2"/>
          <c:tx>
            <c:strRef>
              <c:f>Lapas1!$A$5</c:f>
              <c:strCache>
                <c:ptCount val="1"/>
                <c:pt idx="0">
                  <c:v>Pat. L.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5000000000000001E-2"/>
                  <c:y val="5.2910052910052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Lapas1!$B$5:$E$5</c:f>
              <c:numCache>
                <c:formatCode>General</c:formatCode>
                <c:ptCount val="4"/>
                <c:pt idx="0">
                  <c:v>15</c:v>
                </c:pt>
                <c:pt idx="1">
                  <c:v>45.4</c:v>
                </c:pt>
                <c:pt idx="2">
                  <c:v>14</c:v>
                </c:pt>
                <c:pt idx="3">
                  <c:v>33.299999999999997</c:v>
                </c:pt>
              </c:numCache>
            </c:numRef>
          </c:val>
        </c:ser>
        <c:ser>
          <c:idx val="3"/>
          <c:order val="3"/>
          <c:tx>
            <c:strRef>
              <c:f>Lapas1!$A$6</c:f>
              <c:strCache>
                <c:ptCount val="1"/>
                <c:pt idx="0">
                  <c:v>Nepat. L.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333333333333334E-2"/>
                  <c:y val="5.2910052910052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Lapas1!$B$6:$E$6</c:f>
              <c:numCache>
                <c:formatCode>General</c:formatCode>
                <c:ptCount val="4"/>
                <c:pt idx="0">
                  <c:v>7</c:v>
                </c:pt>
                <c:pt idx="1">
                  <c:v>21.2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265152"/>
        <c:axId val="159266688"/>
      </c:barChart>
      <c:catAx>
        <c:axId val="159265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59266688"/>
        <c:crosses val="autoZero"/>
        <c:auto val="1"/>
        <c:lblAlgn val="ctr"/>
        <c:lblOffset val="100"/>
        <c:noMultiLvlLbl val="0"/>
      </c:catAx>
      <c:valAx>
        <c:axId val="159266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2651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Aukšt. L.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Lapas1!$B$3:$E$3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2.63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Pagr. 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Lapas1!$B$4:$E$4</c:f>
              <c:numCache>
                <c:formatCode>General</c:formatCode>
                <c:ptCount val="4"/>
                <c:pt idx="0">
                  <c:v>12</c:v>
                </c:pt>
                <c:pt idx="1">
                  <c:v>33.299999999999997</c:v>
                </c:pt>
                <c:pt idx="2">
                  <c:v>33</c:v>
                </c:pt>
                <c:pt idx="3">
                  <c:v>86.8</c:v>
                </c:pt>
              </c:numCache>
            </c:numRef>
          </c:val>
        </c:ser>
        <c:ser>
          <c:idx val="2"/>
          <c:order val="2"/>
          <c:tx>
            <c:strRef>
              <c:f>Lapas1!$A$5</c:f>
              <c:strCache>
                <c:ptCount val="1"/>
                <c:pt idx="0">
                  <c:v>Pat. L.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Lapas1!$B$5:$E$5</c:f>
              <c:numCache>
                <c:formatCode>General</c:formatCode>
                <c:ptCount val="4"/>
                <c:pt idx="0">
                  <c:v>21</c:v>
                </c:pt>
                <c:pt idx="1">
                  <c:v>58.3</c:v>
                </c:pt>
                <c:pt idx="2">
                  <c:v>14</c:v>
                </c:pt>
                <c:pt idx="3">
                  <c:v>36.799999999999997</c:v>
                </c:pt>
              </c:numCache>
            </c:numRef>
          </c:val>
        </c:ser>
        <c:ser>
          <c:idx val="3"/>
          <c:order val="3"/>
          <c:tx>
            <c:strRef>
              <c:f>Lapas1!$A$6</c:f>
              <c:strCache>
                <c:ptCount val="1"/>
                <c:pt idx="0">
                  <c:v>Nepat. L.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2018-2019</c:v>
                </c:pt>
                <c:pt idx="1">
                  <c:v>Proc.</c:v>
                </c:pt>
                <c:pt idx="2">
                  <c:v>2017-2018</c:v>
                </c:pt>
                <c:pt idx="3">
                  <c:v>Proc.</c:v>
                </c:pt>
              </c:strCache>
            </c:strRef>
          </c:cat>
          <c:val>
            <c:numRef>
              <c:f>Lapas1!$B$6:$E$6</c:f>
              <c:numCache>
                <c:formatCode>General</c:formatCode>
                <c:ptCount val="4"/>
                <c:pt idx="0">
                  <c:v>3</c:v>
                </c:pt>
                <c:pt idx="1">
                  <c:v>8.3000000000000007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525440"/>
        <c:axId val="172526976"/>
      </c:barChart>
      <c:catAx>
        <c:axId val="172525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72526976"/>
        <c:crosses val="autoZero"/>
        <c:auto val="1"/>
        <c:lblAlgn val="ctr"/>
        <c:lblOffset val="100"/>
        <c:noMultiLvlLbl val="0"/>
      </c:catAx>
      <c:valAx>
        <c:axId val="172526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/>
            </a:pPr>
            <a:endParaRPr lang="lt-LT"/>
          </a:p>
        </c:txPr>
        <c:crossAx val="172525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2018-12-18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2018-12-18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800E-A66F-46D5-AF97-D9FBFEF4D5A5}" type="slidenum">
              <a:rPr lang="lt-LT" smtClean="0"/>
              <a:t>47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986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800E-A66F-46D5-AF97-D9FBFEF4D5A5}" type="slidenum">
              <a:rPr lang="lt-LT" smtClean="0"/>
              <a:t>48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308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2018-12-18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2018-12-18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2018-12-18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2018-12-18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2018-12-18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2018-12-18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2018-12-18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2018-12-18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2018-12-18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2018-12-18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2018-12-18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2018-12-18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339752" y="421198"/>
            <a:ext cx="6250104" cy="2190105"/>
          </a:xfrm>
        </p:spPr>
        <p:txBody>
          <a:bodyPr/>
          <a:lstStyle/>
          <a:p>
            <a:pPr algn="ctr"/>
            <a:r>
              <a:rPr lang="lt-LT" dirty="0" smtClean="0"/>
              <a:t>I-</a:t>
            </a:r>
            <a:r>
              <a:rPr lang="lt-LT" dirty="0" err="1" smtClean="0"/>
              <a:t>ojo</a:t>
            </a:r>
            <a:r>
              <a:rPr lang="lt-LT" dirty="0" smtClean="0"/>
              <a:t> trimestro rezultatai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 </a:t>
            </a:r>
          </a:p>
          <a:p>
            <a:pPr algn="ctr"/>
            <a:r>
              <a:rPr lang="lt-LT" sz="3200" b="1" dirty="0" smtClean="0"/>
              <a:t>Kristina Dilienė</a:t>
            </a:r>
          </a:p>
          <a:p>
            <a:pPr algn="ctr"/>
            <a:r>
              <a:rPr lang="lt-LT" sz="3200" b="1" dirty="0" smtClean="0"/>
              <a:t>2018-12-13</a:t>
            </a:r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567568" cy="250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I-II klasės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977166"/>
              </p:ext>
            </p:extLst>
          </p:nvPr>
        </p:nvGraphicFramePr>
        <p:xfrm>
          <a:off x="457200" y="1196752"/>
          <a:ext cx="7931224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16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III-IV klasės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69947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9085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/>
              <a:t>I-</a:t>
            </a:r>
            <a:r>
              <a:rPr lang="lt-LT" sz="3200" dirty="0" err="1" smtClean="0"/>
              <a:t>ojo</a:t>
            </a:r>
            <a:r>
              <a:rPr lang="lt-LT" sz="3200" dirty="0" smtClean="0"/>
              <a:t> šių </a:t>
            </a:r>
            <a:r>
              <a:rPr lang="lt-LT" sz="3200" dirty="0" err="1"/>
              <a:t>m</a:t>
            </a:r>
            <a:r>
              <a:rPr lang="lt-LT" sz="3200" dirty="0" err="1" smtClean="0"/>
              <a:t>.m</a:t>
            </a:r>
            <a:r>
              <a:rPr lang="lt-LT" sz="3200" dirty="0" smtClean="0"/>
              <a:t>.  </a:t>
            </a:r>
            <a:r>
              <a:rPr lang="lt-LT" sz="3200" dirty="0"/>
              <a:t>i</a:t>
            </a:r>
            <a:r>
              <a:rPr lang="lt-LT" sz="3200" dirty="0" smtClean="0"/>
              <a:t>r III-</a:t>
            </a:r>
            <a:r>
              <a:rPr lang="lt-LT" sz="3200" dirty="0" err="1" smtClean="0"/>
              <a:t>iojo</a:t>
            </a:r>
            <a:r>
              <a:rPr lang="lt-LT" sz="3200" dirty="0" smtClean="0"/>
              <a:t> pernai metų trimestrų 1-4 </a:t>
            </a:r>
            <a:r>
              <a:rPr lang="lt-LT" sz="3200" dirty="0" err="1" smtClean="0"/>
              <a:t>kl</a:t>
            </a:r>
            <a:r>
              <a:rPr lang="lt-LT" sz="3200" dirty="0" smtClean="0"/>
              <a:t>. mokinių pasiekimų pagal lygmenis palyginimas </a:t>
            </a:r>
            <a:endParaRPr lang="lt-LT" sz="32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387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2</a:t>
            </a:r>
            <a:r>
              <a:rPr lang="lt-LT" dirty="0" smtClean="0"/>
              <a:t>- 4 klasių anglų kalbos pasiekimai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 smtClean="0"/>
              <a:t>Aukštesnįjį lygmenį pasiekė 5/5 mokiniai</a:t>
            </a:r>
          </a:p>
          <a:p>
            <a:r>
              <a:rPr lang="lt-LT" sz="3600" dirty="0" smtClean="0"/>
              <a:t>Pagrindinį lygmenį pasiekė 18/13 mokinių</a:t>
            </a:r>
          </a:p>
          <a:p>
            <a:r>
              <a:rPr lang="lt-LT" sz="3600" dirty="0" smtClean="0"/>
              <a:t>Patenkinamą lygmenį pasiekė 5/6 mokiniai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82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1-4 klasių lietuvių kalbos pasiekimai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7/7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14/19 </a:t>
            </a:r>
            <a:r>
              <a:rPr lang="lt-LT" sz="3600" dirty="0"/>
              <a:t>mokinių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11/11 mokinių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88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1-4 klasių </a:t>
            </a:r>
            <a:r>
              <a:rPr lang="lt-LT" dirty="0" smtClean="0"/>
              <a:t>matematikos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7/11 mokinių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16/17 </a:t>
            </a:r>
            <a:r>
              <a:rPr lang="lt-LT" sz="3600" dirty="0"/>
              <a:t>mokinių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11/9 mokiniai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>
                <a:solidFill>
                  <a:srgbClr val="FF0000"/>
                </a:solidFill>
              </a:rPr>
              <a:t>Dominuoja pagrindinis lygmuo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523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600" dirty="0"/>
              <a:t>I-</a:t>
            </a:r>
            <a:r>
              <a:rPr lang="lt-LT" sz="3600" dirty="0" err="1"/>
              <a:t>ojo</a:t>
            </a:r>
            <a:r>
              <a:rPr lang="lt-LT" sz="3600" dirty="0"/>
              <a:t> šių </a:t>
            </a:r>
            <a:r>
              <a:rPr lang="lt-LT" sz="3600" dirty="0" err="1"/>
              <a:t>m</a:t>
            </a:r>
            <a:r>
              <a:rPr lang="lt-LT" sz="3600" dirty="0" smtClean="0"/>
              <a:t>. </a:t>
            </a:r>
            <a:r>
              <a:rPr lang="lt-LT" sz="3600" dirty="0" err="1" smtClean="0"/>
              <a:t>m</a:t>
            </a:r>
            <a:r>
              <a:rPr lang="lt-LT" sz="3600" dirty="0"/>
              <a:t>.  ir III-</a:t>
            </a:r>
            <a:r>
              <a:rPr lang="lt-LT" sz="3600" dirty="0" err="1"/>
              <a:t>iojo</a:t>
            </a:r>
            <a:r>
              <a:rPr lang="lt-LT" sz="3600" dirty="0"/>
              <a:t> pernai metų trimestrų </a:t>
            </a:r>
            <a:r>
              <a:rPr lang="lt-LT" sz="3600" dirty="0" smtClean="0"/>
              <a:t>5-8 </a:t>
            </a:r>
            <a:r>
              <a:rPr lang="lt-LT" sz="3600" dirty="0" err="1"/>
              <a:t>kl</a:t>
            </a:r>
            <a:r>
              <a:rPr lang="lt-LT" sz="3600" dirty="0"/>
              <a:t>. mokinių pasiekimų pagal lygmenis palyginimas </a:t>
            </a:r>
          </a:p>
        </p:txBody>
      </p:sp>
      <p:graphicFrame>
        <p:nvGraphicFramePr>
          <p:cNvPr id="8" name="Turinio vietos rezervavimo ženklas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89792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072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5- 8 </a:t>
            </a:r>
            <a:r>
              <a:rPr lang="lt-LT" dirty="0"/>
              <a:t>klasių </a:t>
            </a:r>
            <a:r>
              <a:rPr lang="lt-LT" dirty="0" smtClean="0"/>
              <a:t>užsienio (anglų, rusų) kalbų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18/21 mokinių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45/55 mokiniai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24/30 mokiniai</a:t>
            </a:r>
          </a:p>
          <a:p>
            <a:r>
              <a:rPr lang="lt-LT" sz="3600" dirty="0" smtClean="0"/>
              <a:t>Nepatenkinamas lygmuo išvestas 1/0 mokiniui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70438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5- 8 </a:t>
            </a:r>
            <a:r>
              <a:rPr lang="lt-LT" dirty="0" smtClean="0"/>
              <a:t>lietuvių kalbos pasiekimai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5/8 mokiniai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20/27 mokinių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19/18 mokinių</a:t>
            </a:r>
          </a:p>
          <a:p>
            <a:r>
              <a:rPr lang="lt-LT" sz="3600" dirty="0" smtClean="0"/>
              <a:t>Nepatenkinamas lygmuo išvestas 1/0 mokiniui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38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5-8 </a:t>
            </a:r>
            <a:r>
              <a:rPr lang="lt-LT" dirty="0"/>
              <a:t>klasių matematikos 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2/2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22/26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19/25 mokinių</a:t>
            </a:r>
            <a:endParaRPr lang="lt-LT" sz="3600" dirty="0"/>
          </a:p>
          <a:p>
            <a:pPr lvl="0">
              <a:buClr>
                <a:srgbClr val="A9A57C"/>
              </a:buClr>
            </a:pPr>
            <a:r>
              <a:rPr lang="lt-LT" sz="3300" dirty="0">
                <a:solidFill>
                  <a:srgbClr val="2F2B20"/>
                </a:solidFill>
              </a:rPr>
              <a:t>Nepatenkinamas lygmuo išvestas 1/0 mokiniui</a:t>
            </a:r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1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Mokinių skaičius I-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ojo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trimestro pabaigoje: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endParaRPr lang="lt-LT" sz="3600" b="1" dirty="0" smtClean="0"/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1-4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35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5-8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44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I-II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32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III-IV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36 mokiniai</a:t>
            </a:r>
          </a:p>
          <a:p>
            <a:pPr algn="ctr">
              <a:buFont typeface="Wingdings" pitchFamily="2" charset="2"/>
              <a:buNone/>
            </a:pPr>
            <a:endParaRPr lang="lt-LT" sz="3600" b="1" dirty="0" smtClean="0"/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Iš viso gimnazijoje dabar mokosi – </a:t>
            </a:r>
            <a:r>
              <a:rPr lang="lt-LT" sz="3600" b="1" dirty="0"/>
              <a:t>147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mok</a:t>
            </a:r>
            <a:r>
              <a:rPr lang="lt-LT" sz="3600" b="1" dirty="0" err="1" smtClean="0"/>
              <a:t>iniai</a:t>
            </a:r>
            <a:r>
              <a:rPr lang="lt-LT" sz="3600" b="1" dirty="0" smtClean="0"/>
              <a:t>. Pernai metais tuo pačiu laiku – 174 mokiniai.</a:t>
            </a:r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8353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0000" cy="1143000"/>
          </a:xfrm>
        </p:spPr>
        <p:txBody>
          <a:bodyPr/>
          <a:lstStyle/>
          <a:p>
            <a:pPr algn="ctr"/>
            <a:r>
              <a:rPr lang="lt-LT" sz="3200" dirty="0"/>
              <a:t>I-</a:t>
            </a:r>
            <a:r>
              <a:rPr lang="lt-LT" sz="3200" dirty="0" err="1"/>
              <a:t>ojo</a:t>
            </a:r>
            <a:r>
              <a:rPr lang="lt-LT" sz="3200" dirty="0"/>
              <a:t> šių </a:t>
            </a:r>
            <a:r>
              <a:rPr lang="lt-LT" sz="3200" dirty="0" err="1"/>
              <a:t>m.m</a:t>
            </a:r>
            <a:r>
              <a:rPr lang="lt-LT" sz="3200" dirty="0"/>
              <a:t>.  ir III-</a:t>
            </a:r>
            <a:r>
              <a:rPr lang="lt-LT" sz="3200" dirty="0" err="1"/>
              <a:t>iojo</a:t>
            </a:r>
            <a:r>
              <a:rPr lang="lt-LT" sz="3200" dirty="0"/>
              <a:t> pernai metų trimestrų </a:t>
            </a:r>
            <a:r>
              <a:rPr lang="lt-LT" sz="3200" dirty="0" smtClean="0"/>
              <a:t>I-II </a:t>
            </a:r>
            <a:r>
              <a:rPr lang="lt-LT" sz="3200" dirty="0" err="1"/>
              <a:t>kl</a:t>
            </a:r>
            <a:r>
              <a:rPr lang="lt-LT" sz="3200" dirty="0"/>
              <a:t>. mokinių pasiekimų pagal lygmenis palyginimas 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05166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9568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I- II </a:t>
            </a:r>
            <a:r>
              <a:rPr lang="lt-LT" dirty="0"/>
              <a:t>klasių užsienio (anglų, rusų) kalbų 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8/7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31/28 </a:t>
            </a:r>
            <a:r>
              <a:rPr lang="lt-LT" sz="3600" dirty="0" err="1" smtClean="0"/>
              <a:t>mokininys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25/46 mokiniai</a:t>
            </a:r>
          </a:p>
          <a:p>
            <a:r>
              <a:rPr lang="lt-LT" sz="3600" dirty="0" smtClean="0"/>
              <a:t>Patenkinamo lygmens nepasiekė 3/1 mokiniai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pagrindinis/patenkinamas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19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I- </a:t>
            </a:r>
            <a:r>
              <a:rPr lang="lt-LT" dirty="0" smtClean="0"/>
              <a:t>II </a:t>
            </a:r>
            <a:r>
              <a:rPr lang="lt-LT" dirty="0"/>
              <a:t>klasių </a:t>
            </a:r>
            <a:r>
              <a:rPr lang="lt-LT" dirty="0" smtClean="0"/>
              <a:t>lietuvių kalbos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4/4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18/22 mokinių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10/15 mokinių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10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I- </a:t>
            </a:r>
            <a:r>
              <a:rPr lang="lt-LT" dirty="0" smtClean="0"/>
              <a:t>II </a:t>
            </a:r>
            <a:r>
              <a:rPr lang="lt-LT" dirty="0"/>
              <a:t>klasių </a:t>
            </a:r>
            <a:r>
              <a:rPr lang="lt-LT" dirty="0" smtClean="0"/>
              <a:t>matematikos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1/1 mokinys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14/15 mokinių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15/26 mokiniai</a:t>
            </a:r>
          </a:p>
          <a:p>
            <a:r>
              <a:rPr lang="lt-LT" sz="3600" dirty="0" smtClean="0"/>
              <a:t>Nepatenkinamas lygmuo išvestas 1/0 mokiniui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patenkinamas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37672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600" dirty="0"/>
              <a:t>I-</a:t>
            </a:r>
            <a:r>
              <a:rPr lang="lt-LT" sz="3600" dirty="0" err="1"/>
              <a:t>ojo</a:t>
            </a:r>
            <a:r>
              <a:rPr lang="lt-LT" sz="3600" dirty="0"/>
              <a:t> šių </a:t>
            </a:r>
            <a:r>
              <a:rPr lang="lt-LT" sz="3600" dirty="0" err="1"/>
              <a:t>m.m</a:t>
            </a:r>
            <a:r>
              <a:rPr lang="lt-LT" sz="3600" dirty="0"/>
              <a:t>.  ir III-</a:t>
            </a:r>
            <a:r>
              <a:rPr lang="lt-LT" sz="3600" dirty="0" err="1"/>
              <a:t>iojo</a:t>
            </a:r>
            <a:r>
              <a:rPr lang="lt-LT" sz="3600" dirty="0"/>
              <a:t> pernai metų trimestrų </a:t>
            </a:r>
            <a:r>
              <a:rPr lang="lt-LT" sz="3600" dirty="0" smtClean="0"/>
              <a:t>III-IV </a:t>
            </a:r>
            <a:r>
              <a:rPr lang="lt-LT" sz="3600" dirty="0" err="1"/>
              <a:t>kl</a:t>
            </a:r>
            <a:r>
              <a:rPr lang="lt-LT" sz="3600" dirty="0"/>
              <a:t>. mokinių pasiekimų pagal lygmenis palyginimas </a:t>
            </a: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43453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963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III- IV </a:t>
            </a:r>
            <a:r>
              <a:rPr lang="lt-LT" dirty="0"/>
              <a:t>klasių užsienio (</a:t>
            </a:r>
            <a:r>
              <a:rPr lang="lt-LT" dirty="0" smtClean="0"/>
              <a:t>anglų) kalbos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 4/3 mokiniai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 19/9 mokiniai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 11/26 mokiniai</a:t>
            </a:r>
          </a:p>
          <a:p>
            <a:r>
              <a:rPr lang="lt-LT" sz="3600" dirty="0" smtClean="0"/>
              <a:t>Nepatenkinamas lygmuo išvestas 2/0 mokiniams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pagrindinis/patenkinamas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84482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III- IV </a:t>
            </a:r>
            <a:r>
              <a:rPr lang="lt-LT" dirty="0"/>
              <a:t>klasių lietuvių kalbos 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sz="3600" dirty="0"/>
              <a:t>Aukštesnįjį lygmenį pasiekė  </a:t>
            </a:r>
            <a:r>
              <a:rPr lang="lt-LT" sz="3600" dirty="0" smtClean="0"/>
              <a:t>3/2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 </a:t>
            </a:r>
            <a:r>
              <a:rPr lang="lt-LT" sz="3600" dirty="0" smtClean="0"/>
              <a:t>19/19 mokinių</a:t>
            </a:r>
            <a:endParaRPr lang="lt-LT" sz="3600" dirty="0"/>
          </a:p>
          <a:p>
            <a:r>
              <a:rPr lang="lt-LT" sz="3600" dirty="0"/>
              <a:t>Patenkinamą lygmenį pasiekė  </a:t>
            </a:r>
            <a:r>
              <a:rPr lang="lt-LT" sz="3600" dirty="0" smtClean="0"/>
              <a:t>12/16 mokinių</a:t>
            </a:r>
          </a:p>
          <a:p>
            <a:r>
              <a:rPr lang="lt-LT" sz="3600" dirty="0" smtClean="0"/>
              <a:t>Patenkinamo lygmens nepasiekė 2/1 mokinys</a:t>
            </a:r>
          </a:p>
          <a:p>
            <a:pPr marL="114300" indent="0">
              <a:buNone/>
            </a:pPr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79922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III- </a:t>
            </a:r>
            <a:r>
              <a:rPr lang="lt-LT" dirty="0" smtClean="0"/>
              <a:t>IV </a:t>
            </a:r>
            <a:r>
              <a:rPr lang="lt-LT" dirty="0"/>
              <a:t>klasių </a:t>
            </a:r>
            <a:r>
              <a:rPr lang="lt-LT" dirty="0" smtClean="0"/>
              <a:t>matematikos 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200" dirty="0"/>
              <a:t>Aukštesnįjį lygmenį pasiekė  </a:t>
            </a:r>
            <a:r>
              <a:rPr lang="lt-LT" sz="3200" dirty="0" smtClean="0"/>
              <a:t>2/2 </a:t>
            </a:r>
            <a:r>
              <a:rPr lang="lt-LT" sz="3200" dirty="0"/>
              <a:t>mokiniai</a:t>
            </a:r>
          </a:p>
          <a:p>
            <a:r>
              <a:rPr lang="lt-LT" sz="3200" dirty="0"/>
              <a:t>Pagrindinį lygmenį pasiekė  </a:t>
            </a:r>
            <a:r>
              <a:rPr lang="lt-LT" sz="3200" dirty="0" smtClean="0"/>
              <a:t>13/10 </a:t>
            </a:r>
            <a:r>
              <a:rPr lang="lt-LT" sz="3200" dirty="0"/>
              <a:t>mokinių</a:t>
            </a:r>
          </a:p>
          <a:p>
            <a:r>
              <a:rPr lang="lt-LT" sz="3200" dirty="0"/>
              <a:t>Patenkinamą lygmenį pasiekė  </a:t>
            </a:r>
            <a:r>
              <a:rPr lang="lt-LT" sz="3200" dirty="0" smtClean="0"/>
              <a:t>17/25 mokiniai</a:t>
            </a:r>
            <a:endParaRPr lang="lt-LT" sz="3200" dirty="0"/>
          </a:p>
          <a:p>
            <a:r>
              <a:rPr lang="lt-LT" sz="3200" dirty="0" smtClean="0"/>
              <a:t>Patenkinamo lygmens nepasiekė 4/1 mokinys</a:t>
            </a:r>
          </a:p>
          <a:p>
            <a:endParaRPr lang="lt-LT" sz="3200" dirty="0">
              <a:solidFill>
                <a:srgbClr val="FF0000"/>
              </a:solidFill>
            </a:endParaRPr>
          </a:p>
          <a:p>
            <a:r>
              <a:rPr lang="lt-LT" sz="3200" b="1" dirty="0" smtClean="0">
                <a:solidFill>
                  <a:srgbClr val="FF0000"/>
                </a:solidFill>
              </a:rPr>
              <a:t>Dominuoja patenkinamas lygmuo.</a:t>
            </a:r>
            <a:endParaRPr lang="lt-LT" sz="32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25280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58899"/>
          </a:xfrm>
        </p:spPr>
        <p:txBody>
          <a:bodyPr>
            <a:noAutofit/>
          </a:bodyPr>
          <a:lstStyle/>
          <a:p>
            <a:pPr algn="ctr"/>
            <a:r>
              <a:rPr lang="lt-LT" sz="2800" dirty="0" smtClean="0">
                <a:latin typeface="Calibri (Antraštės)"/>
              </a:rPr>
              <a:t>I-</a:t>
            </a:r>
            <a:r>
              <a:rPr lang="lt-LT" sz="2800" dirty="0" err="1" smtClean="0">
                <a:latin typeface="Calibri (Antraštės)"/>
              </a:rPr>
              <a:t>ojo</a:t>
            </a:r>
            <a:r>
              <a:rPr lang="lt-LT" sz="2800" dirty="0" smtClean="0">
                <a:latin typeface="Calibri (Antraštės)"/>
              </a:rPr>
              <a:t> trimestro klasių pažangumas</a:t>
            </a:r>
            <a:endParaRPr lang="lt-LT" sz="4000" dirty="0" smtClean="0">
              <a:latin typeface="Calibri (Antraštės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544569"/>
              </p:ext>
            </p:extLst>
          </p:nvPr>
        </p:nvGraphicFramePr>
        <p:xfrm>
          <a:off x="395536" y="692696"/>
          <a:ext cx="7704856" cy="583264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852428"/>
                <a:gridCol w="3852428"/>
              </a:tblGrid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 trimestras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91,67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II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76,47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III 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100 </a:t>
                      </a:r>
                      <a:r>
                        <a:rPr kumimoji="0" lang="lt-L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proc</a:t>
                      </a: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IV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78,95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Vidutinis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kl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pažangumas: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93,92/99,20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6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Klasių pasiskirstymai pagal vidurkius</a:t>
            </a:r>
            <a:endParaRPr lang="lt-LT" dirty="0"/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>
                <a:solidFill>
                  <a:srgbClr val="00B050"/>
                </a:solidFill>
              </a:rPr>
              <a:t>5 </a:t>
            </a:r>
            <a:r>
              <a:rPr lang="lt-LT" dirty="0" err="1">
                <a:solidFill>
                  <a:srgbClr val="00B050"/>
                </a:solidFill>
              </a:rPr>
              <a:t>kl</a:t>
            </a:r>
            <a:r>
              <a:rPr lang="lt-LT" dirty="0">
                <a:solidFill>
                  <a:srgbClr val="00B050"/>
                </a:solidFill>
              </a:rPr>
              <a:t>. – vidurkis 7,85</a:t>
            </a:r>
          </a:p>
          <a:p>
            <a:r>
              <a:rPr lang="lt-LT" dirty="0" smtClean="0"/>
              <a:t>6 </a:t>
            </a:r>
            <a:r>
              <a:rPr lang="lt-LT" dirty="0" err="1" smtClean="0"/>
              <a:t>kl</a:t>
            </a:r>
            <a:r>
              <a:rPr lang="lt-LT" dirty="0" smtClean="0"/>
              <a:t>. – vidurkis 7,64/8,08 </a:t>
            </a:r>
          </a:p>
          <a:p>
            <a:r>
              <a:rPr lang="lt-LT" dirty="0">
                <a:solidFill>
                  <a:srgbClr val="00B050"/>
                </a:solidFill>
              </a:rPr>
              <a:t>I</a:t>
            </a:r>
            <a:r>
              <a:rPr lang="lt-LT" dirty="0" smtClean="0">
                <a:solidFill>
                  <a:srgbClr val="00B050"/>
                </a:solidFill>
              </a:rPr>
              <a:t> </a:t>
            </a:r>
            <a:r>
              <a:rPr lang="lt-LT" dirty="0" err="1" smtClean="0">
                <a:solidFill>
                  <a:srgbClr val="00B050"/>
                </a:solidFill>
              </a:rPr>
              <a:t>kl</a:t>
            </a:r>
            <a:r>
              <a:rPr lang="lt-LT" dirty="0" smtClean="0">
                <a:solidFill>
                  <a:srgbClr val="00B050"/>
                </a:solidFill>
              </a:rPr>
              <a:t>. – vidurkis 7,44/7,68 </a:t>
            </a:r>
          </a:p>
          <a:p>
            <a:r>
              <a:rPr lang="lt-LT" dirty="0">
                <a:solidFill>
                  <a:srgbClr val="00B050"/>
                </a:solidFill>
              </a:rPr>
              <a:t>III </a:t>
            </a:r>
            <a:r>
              <a:rPr lang="lt-LT" dirty="0" err="1">
                <a:solidFill>
                  <a:srgbClr val="00B050"/>
                </a:solidFill>
              </a:rPr>
              <a:t>kl</a:t>
            </a:r>
            <a:r>
              <a:rPr lang="lt-LT" dirty="0">
                <a:solidFill>
                  <a:srgbClr val="00B050"/>
                </a:solidFill>
              </a:rPr>
              <a:t>.  - vidurkis 7,09/6,76</a:t>
            </a:r>
          </a:p>
          <a:p>
            <a:r>
              <a:rPr lang="lt-LT" dirty="0">
                <a:solidFill>
                  <a:srgbClr val="00B050"/>
                </a:solidFill>
              </a:rPr>
              <a:t>IV </a:t>
            </a:r>
            <a:r>
              <a:rPr lang="lt-LT" dirty="0" err="1">
                <a:solidFill>
                  <a:srgbClr val="00B050"/>
                </a:solidFill>
              </a:rPr>
              <a:t>kl</a:t>
            </a:r>
            <a:r>
              <a:rPr lang="lt-LT" dirty="0">
                <a:solidFill>
                  <a:srgbClr val="00B050"/>
                </a:solidFill>
              </a:rPr>
              <a:t>. – vidurkis 6,91/7,14</a:t>
            </a:r>
          </a:p>
          <a:p>
            <a:r>
              <a:rPr lang="lt-LT" dirty="0">
                <a:solidFill>
                  <a:srgbClr val="00B050"/>
                </a:solidFill>
              </a:rPr>
              <a:t>8 </a:t>
            </a:r>
            <a:r>
              <a:rPr lang="lt-LT" dirty="0" err="1">
                <a:solidFill>
                  <a:srgbClr val="00B050"/>
                </a:solidFill>
              </a:rPr>
              <a:t>kl</a:t>
            </a:r>
            <a:r>
              <a:rPr lang="lt-LT" dirty="0">
                <a:solidFill>
                  <a:srgbClr val="00B050"/>
                </a:solidFill>
              </a:rPr>
              <a:t>. – vidurkis 6,78/6,95</a:t>
            </a:r>
          </a:p>
          <a:p>
            <a:r>
              <a:rPr lang="lt-LT" dirty="0">
                <a:solidFill>
                  <a:srgbClr val="00B050"/>
                </a:solidFill>
              </a:rPr>
              <a:t>II </a:t>
            </a:r>
            <a:r>
              <a:rPr lang="lt-LT" dirty="0" err="1">
                <a:solidFill>
                  <a:srgbClr val="00B050"/>
                </a:solidFill>
              </a:rPr>
              <a:t>kl</a:t>
            </a:r>
            <a:r>
              <a:rPr lang="lt-LT" dirty="0">
                <a:solidFill>
                  <a:srgbClr val="00B050"/>
                </a:solidFill>
              </a:rPr>
              <a:t>. – vidurkis 6,77/6,62</a:t>
            </a:r>
          </a:p>
          <a:p>
            <a:r>
              <a:rPr lang="lt-LT" dirty="0" smtClean="0">
                <a:solidFill>
                  <a:srgbClr val="00B050"/>
                </a:solidFill>
              </a:rPr>
              <a:t>7 </a:t>
            </a:r>
            <a:r>
              <a:rPr lang="lt-LT" dirty="0" err="1" smtClean="0">
                <a:solidFill>
                  <a:srgbClr val="00B050"/>
                </a:solidFill>
              </a:rPr>
              <a:t>kl</a:t>
            </a:r>
            <a:r>
              <a:rPr lang="lt-LT" dirty="0" smtClean="0">
                <a:solidFill>
                  <a:srgbClr val="00B050"/>
                </a:solidFill>
              </a:rPr>
              <a:t>. – vidurkis 6,74/7,30</a:t>
            </a:r>
          </a:p>
          <a:p>
            <a:endParaRPr lang="lt-LT" dirty="0" smtClean="0"/>
          </a:p>
          <a:p>
            <a:r>
              <a:rPr lang="lt-LT" dirty="0" smtClean="0"/>
              <a:t>Vidurkiai kilo tik III klasėje (0,33) ir II klasėje (0,15)</a:t>
            </a:r>
          </a:p>
          <a:p>
            <a:r>
              <a:rPr lang="lt-LT" dirty="0" smtClean="0"/>
              <a:t>Vidurkiai krito nuo 0,17 (8 klasėje) iki 0,56 (IV klasėje)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7984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lt-LT" sz="4000" dirty="0" smtClean="0"/>
              <a:t>Mokiniai, I trim. baigę aukščiausiais vidurkiais</a:t>
            </a: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679889"/>
              </p:ext>
            </p:extLst>
          </p:nvPr>
        </p:nvGraphicFramePr>
        <p:xfrm>
          <a:off x="251520" y="1268760"/>
          <a:ext cx="7992888" cy="5978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927"/>
                <a:gridCol w="4521611"/>
                <a:gridCol w="108030"/>
                <a:gridCol w="2880320"/>
              </a:tblGrid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>
                          <a:effectLst/>
                        </a:rPr>
                        <a:t>Nr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</a:rPr>
                        <a:t>Mokinys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Vidurkis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1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Pečiulytė</a:t>
                      </a:r>
                      <a:r>
                        <a:rPr lang="lt-LT" sz="2000" b="1" baseline="0" dirty="0" smtClean="0">
                          <a:effectLst/>
                        </a:rPr>
                        <a:t> Živilė</a:t>
                      </a:r>
                      <a:r>
                        <a:rPr lang="lt-LT" sz="2000" b="1" dirty="0" smtClean="0">
                          <a:effectLst/>
                        </a:rPr>
                        <a:t>, </a:t>
                      </a:r>
                      <a:r>
                        <a:rPr lang="lt-LT" sz="2000" b="1" dirty="0" err="1" smtClean="0">
                          <a:effectLst/>
                        </a:rPr>
                        <a:t>Ig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9,67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2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Matulevičiūtė Neringa,</a:t>
                      </a:r>
                      <a:r>
                        <a:rPr lang="lt-LT" sz="2000" b="1" baseline="0" dirty="0" smtClean="0">
                          <a:effectLst/>
                        </a:rPr>
                        <a:t> 6 </a:t>
                      </a:r>
                      <a:r>
                        <a:rPr lang="lt-LT" sz="2000" b="1" baseline="0" dirty="0" err="1" smtClean="0">
                          <a:effectLst/>
                        </a:rPr>
                        <a:t>kl</a:t>
                      </a:r>
                      <a:r>
                        <a:rPr lang="lt-LT" sz="2000" b="1" baseline="0" dirty="0" smtClean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9,58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3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Neniškytė</a:t>
                      </a:r>
                      <a:r>
                        <a:rPr lang="lt-LT" sz="2000" b="1" baseline="0" dirty="0" smtClean="0">
                          <a:effectLst/>
                        </a:rPr>
                        <a:t> Aušrinė</a:t>
                      </a:r>
                      <a:r>
                        <a:rPr lang="lt-LT" sz="2000" b="1" dirty="0" smtClean="0">
                          <a:effectLst/>
                        </a:rPr>
                        <a:t>, IV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9,38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4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Gavenavičius</a:t>
                      </a:r>
                      <a:r>
                        <a:rPr lang="lt-LT" sz="2000" b="1" dirty="0" smtClean="0">
                          <a:effectLst/>
                        </a:rPr>
                        <a:t> Dovydas, </a:t>
                      </a:r>
                      <a:r>
                        <a:rPr lang="lt-LT" sz="2000" b="1" dirty="0" err="1" smtClean="0">
                          <a:effectLst/>
                        </a:rPr>
                        <a:t>IIg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 smtClean="0">
                          <a:effectLst/>
                        </a:rPr>
                        <a:t>.,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Jakutis Martynas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9,33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5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Laucys</a:t>
                      </a:r>
                      <a:r>
                        <a:rPr lang="lt-LT" sz="2000" b="1" baseline="0" dirty="0" smtClean="0">
                          <a:effectLst/>
                        </a:rPr>
                        <a:t> Lukas</a:t>
                      </a:r>
                      <a:r>
                        <a:rPr lang="lt-LT" sz="2000" b="1" dirty="0" smtClean="0">
                          <a:effectLst/>
                        </a:rPr>
                        <a:t>, </a:t>
                      </a:r>
                      <a:r>
                        <a:rPr lang="lt-LT" sz="2000" b="1" dirty="0" err="1" smtClean="0">
                          <a:effectLst/>
                        </a:rPr>
                        <a:t>IIIg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9,20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6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Eigėlis</a:t>
                      </a:r>
                      <a:r>
                        <a:rPr lang="lt-LT" sz="2000" b="1" dirty="0" smtClean="0">
                          <a:effectLst/>
                        </a:rPr>
                        <a:t> Gvidas, </a:t>
                      </a:r>
                      <a:r>
                        <a:rPr lang="lt-LT" sz="2000" b="1" dirty="0">
                          <a:effectLst/>
                        </a:rPr>
                        <a:t>8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9,15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7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Banytė</a:t>
                      </a:r>
                      <a:r>
                        <a:rPr lang="lt-LT" sz="2000" b="1" baseline="0" dirty="0" smtClean="0">
                          <a:effectLst/>
                        </a:rPr>
                        <a:t> Gabrielė</a:t>
                      </a:r>
                      <a:r>
                        <a:rPr lang="lt-LT" sz="2000" b="1" dirty="0" smtClean="0">
                          <a:effectLst/>
                        </a:rPr>
                        <a:t>, 6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9,08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8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Palskytė</a:t>
                      </a:r>
                      <a:r>
                        <a:rPr lang="lt-LT" sz="2000" b="1" baseline="0" dirty="0" smtClean="0">
                          <a:effectLst/>
                        </a:rPr>
                        <a:t> Agnė</a:t>
                      </a:r>
                      <a:r>
                        <a:rPr lang="lt-LT" sz="2000" b="1" dirty="0" smtClean="0">
                          <a:effectLst/>
                        </a:rPr>
                        <a:t>, </a:t>
                      </a:r>
                      <a:r>
                        <a:rPr lang="lt-LT" sz="2000" b="1" dirty="0" err="1" smtClean="0">
                          <a:effectLst/>
                        </a:rPr>
                        <a:t>Ig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9,07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9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Jakubonis </a:t>
                      </a:r>
                      <a:r>
                        <a:rPr lang="lt-LT" sz="2000" b="1" dirty="0" err="1" smtClean="0">
                          <a:effectLst/>
                        </a:rPr>
                        <a:t>Nojus</a:t>
                      </a:r>
                      <a:r>
                        <a:rPr lang="lt-LT" sz="2000" b="1" dirty="0" smtClean="0">
                          <a:effectLst/>
                        </a:rPr>
                        <a:t>, 6 </a:t>
                      </a:r>
                      <a:r>
                        <a:rPr lang="lt-LT" sz="2000" b="1" dirty="0" err="1" smtClean="0">
                          <a:effectLst/>
                        </a:rPr>
                        <a:t>kl</a:t>
                      </a:r>
                      <a:r>
                        <a:rPr lang="lt-LT" sz="2000" b="1" dirty="0" smtClean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+mj-lt"/>
                        </a:rPr>
                        <a:t>10</a:t>
                      </a: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j-lt"/>
                        </a:rPr>
                        <a:t>Saliamonas Vakaris, </a:t>
                      </a:r>
                      <a:r>
                        <a:rPr lang="lt-LT" sz="2000" b="1" dirty="0" err="1" smtClean="0">
                          <a:effectLst/>
                          <a:latin typeface="+mj-lt"/>
                        </a:rPr>
                        <a:t>Šuminas</a:t>
                      </a:r>
                      <a:r>
                        <a:rPr lang="lt-LT" sz="20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lt-LT" sz="2000" b="1" dirty="0" err="1" smtClean="0">
                          <a:effectLst/>
                          <a:latin typeface="+mj-lt"/>
                        </a:rPr>
                        <a:t>Dorotėjus</a:t>
                      </a:r>
                      <a:r>
                        <a:rPr lang="lt-LT" sz="2000" b="1" dirty="0" smtClean="0">
                          <a:effectLst/>
                          <a:latin typeface="+mj-lt"/>
                          <a:cs typeface="Times New Roman"/>
                        </a:rPr>
                        <a:t>,</a:t>
                      </a:r>
                      <a:r>
                        <a:rPr lang="lt-LT" sz="2000" b="1" baseline="0" dirty="0" smtClean="0">
                          <a:effectLst/>
                          <a:latin typeface="+mj-lt"/>
                          <a:cs typeface="Times New Roman"/>
                        </a:rPr>
                        <a:t> 1 </a:t>
                      </a:r>
                      <a:r>
                        <a:rPr lang="lt-LT" sz="2000" b="1" baseline="0" dirty="0" err="1" smtClean="0">
                          <a:effectLst/>
                          <a:latin typeface="+mj-lt"/>
                          <a:cs typeface="Times New Roman"/>
                        </a:rPr>
                        <a:t>kl</a:t>
                      </a:r>
                      <a:r>
                        <a:rPr lang="lt-LT" sz="2000" b="1" baseline="0" dirty="0" smtClean="0">
                          <a:effectLst/>
                          <a:latin typeface="+mj-lt"/>
                          <a:cs typeface="Times New Roman"/>
                        </a:rPr>
                        <a:t>.</a:t>
                      </a:r>
                      <a:endParaRPr lang="lt-LT" sz="2000" b="1" dirty="0" smtClean="0">
                        <a:effectLst/>
                        <a:latin typeface="+mj-lt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Aukšt</a:t>
                      </a:r>
                      <a:r>
                        <a:rPr lang="lt-LT" sz="2000" b="1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3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</a:t>
                      </a: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Vaišvilas Majus, 2 </a:t>
                      </a:r>
                      <a:r>
                        <a:rPr lang="lt-LT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kl</a:t>
                      </a:r>
                      <a:r>
                        <a:rPr lang="lt-LT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Aukšt</a:t>
                      </a:r>
                      <a:r>
                        <a:rPr lang="lt-LT" sz="2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3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1" dirty="0" err="1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Baleišytė</a:t>
                      </a:r>
                      <a:r>
                        <a:rPr lang="lt-LT" sz="20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Goda, 3 </a:t>
                      </a:r>
                      <a:r>
                        <a:rPr lang="lt-LT" sz="2000" b="1" dirty="0" err="1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kl</a:t>
                      </a:r>
                      <a:r>
                        <a:rPr lang="lt-LT" sz="20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Aukšt</a:t>
                      </a:r>
                      <a:r>
                        <a:rPr lang="lt-LT" sz="2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6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Nepraleido nei vienos pamokos</a:t>
            </a:r>
            <a:r>
              <a:rPr lang="en-GB" dirty="0" smtClean="0"/>
              <a:t>!</a:t>
            </a:r>
            <a:r>
              <a:rPr lang="lt-LT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395536" y="1412776"/>
            <a:ext cx="3657600" cy="5022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200" b="1" dirty="0" smtClean="0">
                <a:solidFill>
                  <a:srgbClr val="FF0000"/>
                </a:solidFill>
              </a:rPr>
              <a:t>1 klasė</a:t>
            </a:r>
          </a:p>
          <a:p>
            <a:pPr marL="0" indent="0">
              <a:buNone/>
            </a:pPr>
            <a:r>
              <a:rPr lang="lt-LT" sz="2200" b="1" dirty="0" err="1" smtClean="0"/>
              <a:t>Čečys</a:t>
            </a:r>
            <a:r>
              <a:rPr lang="lt-LT" sz="2200" b="1" dirty="0" smtClean="0"/>
              <a:t> Tomas</a:t>
            </a:r>
          </a:p>
          <a:p>
            <a:pPr marL="0" indent="0">
              <a:buNone/>
            </a:pPr>
            <a:r>
              <a:rPr lang="lt-LT" sz="2200" b="1" dirty="0" err="1" smtClean="0"/>
              <a:t>Detenytė</a:t>
            </a:r>
            <a:r>
              <a:rPr lang="lt-LT" sz="2200" b="1" dirty="0" smtClean="0"/>
              <a:t> gabija</a:t>
            </a:r>
          </a:p>
          <a:p>
            <a:pPr marL="0" indent="0">
              <a:buNone/>
            </a:pPr>
            <a:r>
              <a:rPr lang="lt-LT" sz="2200" b="1" dirty="0" err="1" smtClean="0"/>
              <a:t>Drungilaitė</a:t>
            </a:r>
            <a:r>
              <a:rPr lang="lt-LT" sz="2200" b="1" dirty="0" smtClean="0"/>
              <a:t> </a:t>
            </a:r>
            <a:r>
              <a:rPr lang="lt-LT" sz="2200" b="1" dirty="0" err="1" smtClean="0"/>
              <a:t>Lorita</a:t>
            </a:r>
            <a:endParaRPr lang="lt-LT" sz="2200" b="1" dirty="0"/>
          </a:p>
          <a:p>
            <a:pPr marL="0" indent="0">
              <a:buNone/>
            </a:pPr>
            <a:r>
              <a:rPr lang="lt-LT" sz="2200" b="1" dirty="0" err="1" smtClean="0"/>
              <a:t>Šuminas</a:t>
            </a:r>
            <a:r>
              <a:rPr lang="lt-LT" sz="2200" b="1" dirty="0" smtClean="0"/>
              <a:t> </a:t>
            </a:r>
            <a:r>
              <a:rPr lang="lt-LT" sz="2200" b="1" dirty="0" err="1" smtClean="0"/>
              <a:t>Dorotėjus</a:t>
            </a:r>
            <a:endParaRPr lang="lt-LT" sz="2200" b="1" dirty="0" smtClean="0"/>
          </a:p>
          <a:p>
            <a:pPr marL="0" indent="0">
              <a:buNone/>
            </a:pPr>
            <a:r>
              <a:rPr lang="lt-LT" sz="2200" b="1" dirty="0" smtClean="0">
                <a:solidFill>
                  <a:srgbClr val="FF0000"/>
                </a:solidFill>
              </a:rPr>
              <a:t>2 klasė</a:t>
            </a:r>
          </a:p>
          <a:p>
            <a:pPr marL="0" indent="0">
              <a:buNone/>
            </a:pPr>
            <a:r>
              <a:rPr lang="lt-LT" sz="2200" dirty="0" err="1" smtClean="0"/>
              <a:t>Afanasjevas</a:t>
            </a:r>
            <a:r>
              <a:rPr lang="lt-LT" sz="2200" dirty="0" smtClean="0"/>
              <a:t> </a:t>
            </a:r>
            <a:r>
              <a:rPr lang="lt-LT" sz="2200" dirty="0" err="1" smtClean="0"/>
              <a:t>Nojus</a:t>
            </a:r>
            <a:endParaRPr lang="lt-LT" sz="2200" dirty="0" smtClean="0"/>
          </a:p>
          <a:p>
            <a:pPr marL="0" indent="0">
              <a:buNone/>
            </a:pPr>
            <a:r>
              <a:rPr lang="lt-LT" sz="2200" dirty="0" smtClean="0"/>
              <a:t>Gaučys Pijus</a:t>
            </a:r>
          </a:p>
          <a:p>
            <a:pPr marL="0" indent="0">
              <a:buNone/>
            </a:pPr>
            <a:r>
              <a:rPr lang="lt-LT" sz="2200" dirty="0" smtClean="0"/>
              <a:t>Navickaitė Adelė</a:t>
            </a:r>
          </a:p>
          <a:p>
            <a:pPr marL="0" indent="0">
              <a:buNone/>
            </a:pPr>
            <a:r>
              <a:rPr lang="lt-LT" sz="2200" dirty="0" smtClean="0"/>
              <a:t>Vaišvilas Majus</a:t>
            </a:r>
          </a:p>
          <a:p>
            <a:pPr marL="0" indent="0">
              <a:buNone/>
            </a:pPr>
            <a:r>
              <a:rPr lang="lt-LT" sz="2200" b="1" dirty="0">
                <a:solidFill>
                  <a:srgbClr val="FF0000"/>
                </a:solidFill>
              </a:rPr>
              <a:t>3</a:t>
            </a:r>
            <a:r>
              <a:rPr lang="lt-LT" sz="2200" b="1" dirty="0" smtClean="0">
                <a:solidFill>
                  <a:srgbClr val="FF0000"/>
                </a:solidFill>
              </a:rPr>
              <a:t> klasė</a:t>
            </a:r>
          </a:p>
          <a:p>
            <a:pPr marL="0" indent="0">
              <a:buNone/>
            </a:pPr>
            <a:r>
              <a:rPr lang="lt-LT" sz="2200" b="1" dirty="0" err="1" smtClean="0"/>
              <a:t>Galvonaitė</a:t>
            </a:r>
            <a:r>
              <a:rPr lang="lt-LT" sz="2200" b="1" dirty="0" smtClean="0"/>
              <a:t> Nomeda</a:t>
            </a:r>
            <a:endParaRPr lang="lt-LT" sz="2200" b="1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3657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200" b="1" dirty="0" smtClean="0">
                <a:solidFill>
                  <a:srgbClr val="FF0000"/>
                </a:solidFill>
              </a:rPr>
              <a:t>4 klasė</a:t>
            </a:r>
          </a:p>
          <a:p>
            <a:pPr marL="0" indent="0">
              <a:buNone/>
            </a:pPr>
            <a:r>
              <a:rPr lang="lt-LT" sz="2200" dirty="0" smtClean="0"/>
              <a:t>Adamonis Aidas</a:t>
            </a:r>
          </a:p>
          <a:p>
            <a:pPr marL="0" indent="0">
              <a:buNone/>
            </a:pPr>
            <a:r>
              <a:rPr lang="lt-LT" sz="2200" dirty="0" err="1" smtClean="0"/>
              <a:t>Eigėlytė</a:t>
            </a:r>
            <a:r>
              <a:rPr lang="lt-LT" sz="2200" dirty="0" smtClean="0"/>
              <a:t> Monika</a:t>
            </a:r>
          </a:p>
          <a:p>
            <a:pPr marL="0" indent="0">
              <a:buNone/>
            </a:pPr>
            <a:r>
              <a:rPr lang="lt-LT" sz="2200" dirty="0" smtClean="0"/>
              <a:t>Juknevičius Laurynas</a:t>
            </a:r>
          </a:p>
          <a:p>
            <a:pPr marL="0" indent="0">
              <a:buNone/>
            </a:pPr>
            <a:r>
              <a:rPr lang="lt-LT" sz="2200" dirty="0" smtClean="0"/>
              <a:t>Šatkauskas </a:t>
            </a:r>
            <a:r>
              <a:rPr lang="lt-LT" sz="2200" dirty="0" err="1" smtClean="0"/>
              <a:t>Daimonas</a:t>
            </a:r>
            <a:endParaRPr lang="lt-LT" sz="2200" dirty="0"/>
          </a:p>
          <a:p>
            <a:pPr marL="0" indent="0">
              <a:buNone/>
            </a:pPr>
            <a:r>
              <a:rPr lang="lt-LT" sz="2200" b="1" dirty="0" err="1" smtClean="0"/>
              <a:t>Tutkutė</a:t>
            </a:r>
            <a:r>
              <a:rPr lang="lt-LT" sz="2200" b="1" dirty="0" smtClean="0"/>
              <a:t> Gabrielė</a:t>
            </a:r>
          </a:p>
          <a:p>
            <a:pPr marL="0" indent="0">
              <a:buNone/>
            </a:pPr>
            <a:endParaRPr lang="lt-LT" sz="2200" dirty="0"/>
          </a:p>
          <a:p>
            <a:pPr marL="0" indent="0">
              <a:buNone/>
            </a:pPr>
            <a:endParaRPr lang="lt-LT" sz="2200" dirty="0"/>
          </a:p>
        </p:txBody>
      </p:sp>
    </p:spTree>
    <p:extLst>
      <p:ext uri="{BB962C8B-B14F-4D97-AF65-F5344CB8AC3E}">
        <p14:creationId xmlns:p14="http://schemas.microsoft.com/office/powerpoint/2010/main" val="3844157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Nepraleido nei vienos pamokos</a:t>
            </a:r>
            <a:r>
              <a:rPr lang="en-GB" dirty="0" smtClean="0"/>
              <a:t>!</a:t>
            </a:r>
            <a:r>
              <a:rPr lang="lt-LT" dirty="0"/>
              <a:t> 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5-12 </a:t>
            </a:r>
            <a:r>
              <a:rPr lang="lt-LT" dirty="0" err="1" smtClean="0"/>
              <a:t>kl</a:t>
            </a:r>
            <a:r>
              <a:rPr lang="lt-LT" dirty="0" smtClean="0"/>
              <a:t>.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3657600" cy="45902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sz="3200" b="1" dirty="0">
                <a:solidFill>
                  <a:srgbClr val="FF0000"/>
                </a:solidFill>
              </a:rPr>
              <a:t>6</a:t>
            </a:r>
            <a:r>
              <a:rPr lang="lt-LT" sz="3200" b="1" dirty="0" smtClean="0">
                <a:solidFill>
                  <a:srgbClr val="FF0000"/>
                </a:solidFill>
              </a:rPr>
              <a:t> klasė</a:t>
            </a:r>
          </a:p>
          <a:p>
            <a:pPr marL="0" indent="0">
              <a:buNone/>
            </a:pPr>
            <a:r>
              <a:rPr lang="lt-LT" sz="3200" dirty="0" err="1" smtClean="0"/>
              <a:t>Lideikytė</a:t>
            </a:r>
            <a:r>
              <a:rPr lang="lt-LT" sz="3200" dirty="0" smtClean="0"/>
              <a:t> Brigita</a:t>
            </a:r>
          </a:p>
          <a:p>
            <a:pPr marL="0" indent="0">
              <a:buNone/>
            </a:pPr>
            <a:r>
              <a:rPr lang="lt-LT" sz="3200" dirty="0" smtClean="0"/>
              <a:t>Jakubonis </a:t>
            </a:r>
            <a:r>
              <a:rPr lang="lt-LT" sz="3200" dirty="0" err="1" smtClean="0"/>
              <a:t>Nojus</a:t>
            </a:r>
            <a:endParaRPr lang="lt-LT" sz="3200" dirty="0" smtClean="0"/>
          </a:p>
          <a:p>
            <a:pPr marL="0" indent="0">
              <a:buNone/>
            </a:pPr>
            <a:r>
              <a:rPr lang="lt-LT" sz="3200" b="1" dirty="0">
                <a:solidFill>
                  <a:srgbClr val="FF0000"/>
                </a:solidFill>
              </a:rPr>
              <a:t>7</a:t>
            </a:r>
            <a:r>
              <a:rPr lang="lt-LT" sz="3200" b="1" dirty="0" smtClean="0">
                <a:solidFill>
                  <a:srgbClr val="FF0000"/>
                </a:solidFill>
              </a:rPr>
              <a:t> klasė</a:t>
            </a:r>
          </a:p>
          <a:p>
            <a:pPr marL="0" indent="0">
              <a:buNone/>
            </a:pPr>
            <a:r>
              <a:rPr lang="lt-LT" sz="3200" dirty="0" smtClean="0"/>
              <a:t>Biras Tomas</a:t>
            </a:r>
          </a:p>
          <a:p>
            <a:pPr marL="0" indent="0">
              <a:buNone/>
            </a:pPr>
            <a:r>
              <a:rPr lang="lt-LT" sz="3200" b="1" dirty="0">
                <a:solidFill>
                  <a:srgbClr val="FF0000"/>
                </a:solidFill>
              </a:rPr>
              <a:t>8</a:t>
            </a:r>
            <a:r>
              <a:rPr lang="lt-LT" sz="3200" b="1" dirty="0" smtClean="0">
                <a:solidFill>
                  <a:srgbClr val="FF0000"/>
                </a:solidFill>
              </a:rPr>
              <a:t> klasė</a:t>
            </a:r>
          </a:p>
          <a:p>
            <a:pPr marL="0" indent="0">
              <a:buNone/>
            </a:pPr>
            <a:r>
              <a:rPr lang="lt-LT" sz="3200" dirty="0" smtClean="0"/>
              <a:t>Niaura Dovydas</a:t>
            </a:r>
          </a:p>
          <a:p>
            <a:pPr marL="0" indent="0">
              <a:buNone/>
            </a:pPr>
            <a:r>
              <a:rPr lang="lt-LT" sz="3200" b="1" dirty="0">
                <a:solidFill>
                  <a:srgbClr val="FF0000"/>
                </a:solidFill>
              </a:rPr>
              <a:t>I</a:t>
            </a:r>
            <a:r>
              <a:rPr lang="lt-LT" sz="3200" b="1" dirty="0" smtClean="0">
                <a:solidFill>
                  <a:srgbClr val="FF0000"/>
                </a:solidFill>
              </a:rPr>
              <a:t> klasė</a:t>
            </a:r>
          </a:p>
          <a:p>
            <a:pPr marL="0" indent="0">
              <a:buNone/>
            </a:pPr>
            <a:r>
              <a:rPr lang="lt-LT" sz="3200" dirty="0" err="1" smtClean="0"/>
              <a:t>Palskytė</a:t>
            </a:r>
            <a:r>
              <a:rPr lang="lt-LT" sz="3200" dirty="0" smtClean="0"/>
              <a:t> Agnė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427984" y="1772816"/>
            <a:ext cx="3657600" cy="45902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sz="3200" b="1" dirty="0" smtClean="0">
                <a:solidFill>
                  <a:srgbClr val="FF0000"/>
                </a:solidFill>
              </a:rPr>
              <a:t>II </a:t>
            </a:r>
            <a:r>
              <a:rPr lang="lt-LT" sz="3200" b="1" dirty="0">
                <a:solidFill>
                  <a:srgbClr val="FF0000"/>
                </a:solidFill>
              </a:rPr>
              <a:t>klasė</a:t>
            </a:r>
          </a:p>
          <a:p>
            <a:pPr marL="0" indent="0">
              <a:buNone/>
            </a:pPr>
            <a:r>
              <a:rPr lang="lt-LT" sz="3200" dirty="0" err="1" smtClean="0"/>
              <a:t>Gavenavičius</a:t>
            </a:r>
            <a:r>
              <a:rPr lang="lt-LT" sz="3200" dirty="0" smtClean="0"/>
              <a:t> </a:t>
            </a:r>
            <a:r>
              <a:rPr lang="lt-LT" sz="3200" dirty="0"/>
              <a:t>Dovydas</a:t>
            </a:r>
          </a:p>
          <a:p>
            <a:pPr marL="0" indent="0">
              <a:buNone/>
            </a:pPr>
            <a:r>
              <a:rPr lang="lt-LT" sz="3200" b="1" dirty="0" smtClean="0">
                <a:solidFill>
                  <a:srgbClr val="FF0000"/>
                </a:solidFill>
              </a:rPr>
              <a:t>III klasė</a:t>
            </a:r>
          </a:p>
          <a:p>
            <a:pPr marL="0" indent="0">
              <a:buNone/>
            </a:pPr>
            <a:r>
              <a:rPr lang="lt-LT" sz="3200" dirty="0" smtClean="0"/>
              <a:t>Lukas </a:t>
            </a:r>
            <a:r>
              <a:rPr lang="lt-LT" sz="3200" dirty="0" err="1" smtClean="0"/>
              <a:t>Laucys</a:t>
            </a:r>
            <a:endParaRPr lang="lt-LT" sz="3200" dirty="0" smtClean="0"/>
          </a:p>
          <a:p>
            <a:pPr marL="0" indent="0">
              <a:buNone/>
            </a:pPr>
            <a:r>
              <a:rPr lang="lt-LT" sz="3200" b="1" dirty="0" smtClean="0">
                <a:solidFill>
                  <a:srgbClr val="FF0000"/>
                </a:solidFill>
              </a:rPr>
              <a:t>IV klasė</a:t>
            </a:r>
          </a:p>
          <a:p>
            <a:pPr marL="0" indent="0">
              <a:buNone/>
            </a:pPr>
            <a:r>
              <a:rPr lang="lt-LT" sz="3200" dirty="0" smtClean="0"/>
              <a:t>Jakutis Martynas</a:t>
            </a:r>
          </a:p>
          <a:p>
            <a:pPr marL="0" indent="0">
              <a:buNone/>
            </a:pPr>
            <a:r>
              <a:rPr lang="lt-LT" sz="3200" dirty="0" err="1" smtClean="0"/>
              <a:t>Zupka</a:t>
            </a:r>
            <a:r>
              <a:rPr lang="lt-LT" sz="3200" dirty="0" smtClean="0"/>
              <a:t> Edvardas</a:t>
            </a:r>
          </a:p>
          <a:p>
            <a:pPr marL="0" indent="0">
              <a:buNone/>
            </a:pPr>
            <a:endParaRPr lang="lt-LT" sz="3200" b="1" dirty="0"/>
          </a:p>
        </p:txBody>
      </p:sp>
    </p:spTree>
    <p:extLst>
      <p:ext uri="{BB962C8B-B14F-4D97-AF65-F5344CB8AC3E}">
        <p14:creationId xmlns:p14="http://schemas.microsoft.com/office/powerpoint/2010/main" val="9219677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latin typeface="Calibri (Antraštės)"/>
              </a:rPr>
              <a:t>I-</a:t>
            </a:r>
            <a:r>
              <a:rPr lang="lt-LT" sz="3200" dirty="0" err="1" smtClean="0">
                <a:latin typeface="Calibri (Antraštės)"/>
              </a:rPr>
              <a:t>ojo</a:t>
            </a:r>
            <a:r>
              <a:rPr lang="lt-LT" sz="3200" dirty="0" smtClean="0">
                <a:latin typeface="Calibri (Antraštės)"/>
              </a:rPr>
              <a:t> trimestro pamokų lankomumas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984046"/>
              </p:ext>
            </p:extLst>
          </p:nvPr>
        </p:nvGraphicFramePr>
        <p:xfrm>
          <a:off x="611560" y="1124746"/>
          <a:ext cx="7848872" cy="635819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17074"/>
                <a:gridCol w="2614724"/>
                <a:gridCol w="2617074"/>
              </a:tblGrid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Praleista iš viso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jų nepateisinta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1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35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95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243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+mn-cs"/>
                        </a:rPr>
                        <a:t>27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35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127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11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210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25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 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8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174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167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288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380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IV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497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6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viso: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2278 pamokos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1907 buvo 2017-2018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m.m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 (371 pamoka daugiau)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403 pamokos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283 buvo 2017-2018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m.m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 (120 pamokų daugiau praleista be priežasties)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4300" lvl="0" algn="ctr">
              <a:spcBef>
                <a:spcPct val="20000"/>
              </a:spcBef>
            </a:pPr>
            <a:r>
              <a:rPr lang="lt-LT" dirty="0" smtClean="0"/>
              <a:t> Apklausų rezultatai</a:t>
            </a:r>
            <a:br>
              <a:rPr lang="lt-LT" dirty="0" smtClean="0"/>
            </a:br>
            <a:r>
              <a:rPr lang="lt-LT" sz="2800" b="1" spc="0" dirty="0">
                <a:solidFill>
                  <a:srgbClr val="2F2B20"/>
                </a:solidFill>
                <a:latin typeface="Calibri"/>
              </a:rPr>
              <a:t>Mokinių apklausa apie vertinimą ir įsivertinimą</a:t>
            </a:r>
            <a:br>
              <a:rPr lang="lt-LT" sz="2800" b="1" spc="0" dirty="0">
                <a:solidFill>
                  <a:srgbClr val="2F2B20"/>
                </a:solidFill>
                <a:latin typeface="Calibri"/>
              </a:rPr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lt-LT" sz="2800" b="1" dirty="0" smtClean="0"/>
              <a:t>1. Kokį vertinimo būdą mokytojai naudoja pamokose?</a:t>
            </a:r>
          </a:p>
          <a:p>
            <a:pPr marL="114300" indent="0">
              <a:buNone/>
            </a:pPr>
            <a:endParaRPr lang="lt-LT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756084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7303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Už kokią veiklą Jus vertina pažymiais pamokoje?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13235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5062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Kaip vyksta </a:t>
            </a:r>
            <a:r>
              <a:rPr lang="lt-LT" dirty="0"/>
              <a:t>į</a:t>
            </a:r>
            <a:r>
              <a:rPr lang="lt-LT" dirty="0" smtClean="0"/>
              <a:t>sivertinimas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31006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6425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Kaip dažnai įsivertiname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29466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0132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Kaip panaudojami įsivertinimo duomenys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71160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41487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Kokiose pamokose įsivertinate 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15589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24687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NMVA mokinių ir tėvų apklausos rezultatai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lt-LT" sz="5400" b="1" dirty="0" smtClean="0"/>
              <a:t>Tėvų apklausos rezultatai</a:t>
            </a:r>
          </a:p>
          <a:p>
            <a:pPr marL="114300" indent="0" algn="ctr">
              <a:buNone/>
            </a:pPr>
            <a:r>
              <a:rPr lang="lt-LT" sz="2000" b="1" dirty="0"/>
              <a:t>A</a:t>
            </a:r>
            <a:r>
              <a:rPr lang="lt-LT" sz="2000" b="1" dirty="0" smtClean="0"/>
              <a:t>ukščiausios vertės</a:t>
            </a:r>
          </a:p>
          <a:p>
            <a:pPr marL="114300" indent="0">
              <a:buNone/>
            </a:pPr>
            <a:r>
              <a:rPr lang="lt-LT" sz="2000" dirty="0" smtClean="0"/>
              <a:t>Mokytojai padeda mokinimas suprasti mokymosi svarbą gyvenime</a:t>
            </a:r>
          </a:p>
          <a:p>
            <a:pPr marL="114300" indent="0">
              <a:buNone/>
            </a:pPr>
            <a:r>
              <a:rPr lang="lt-LT" sz="2000" dirty="0" smtClean="0"/>
              <a:t>Aš esu įtraukiamas į mokymosi sėkmių aptarimus</a:t>
            </a:r>
          </a:p>
          <a:p>
            <a:pPr marL="114300" indent="0">
              <a:buNone/>
            </a:pPr>
            <a:r>
              <a:rPr lang="lt-LT" sz="4800" b="1" dirty="0" smtClean="0"/>
              <a:t>Mokinių apklausos rezultatai</a:t>
            </a:r>
          </a:p>
          <a:p>
            <a:pPr marL="114300" lvl="0" indent="0" algn="ctr">
              <a:buClr>
                <a:srgbClr val="A9A57C"/>
              </a:buClr>
              <a:buNone/>
            </a:pPr>
            <a:r>
              <a:rPr lang="lt-LT" sz="2000" b="1" dirty="0">
                <a:solidFill>
                  <a:srgbClr val="2F2B20"/>
                </a:solidFill>
              </a:rPr>
              <a:t>Aukščiausios </a:t>
            </a:r>
            <a:r>
              <a:rPr lang="lt-LT" sz="2000" b="1" dirty="0" smtClean="0">
                <a:solidFill>
                  <a:srgbClr val="2F2B20"/>
                </a:solidFill>
              </a:rPr>
              <a:t>vertės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2000" dirty="0" smtClean="0">
                <a:solidFill>
                  <a:srgbClr val="2F2B20"/>
                </a:solidFill>
              </a:rPr>
              <a:t>Man yra svarbu mokytis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2000" dirty="0" smtClean="0">
                <a:solidFill>
                  <a:srgbClr val="2F2B20"/>
                </a:solidFill>
              </a:rPr>
              <a:t>Per paskutinius 2 mėnesius aš iš kitų nesijuokiau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2000" dirty="0" smtClean="0">
                <a:solidFill>
                  <a:srgbClr val="2F2B20"/>
                </a:solidFill>
              </a:rPr>
              <a:t>Su manimi aptariamos mokymosi sėkmės</a:t>
            </a:r>
            <a:endParaRPr lang="lt-LT" sz="2000" dirty="0">
              <a:solidFill>
                <a:srgbClr val="2F2B20"/>
              </a:solidFill>
            </a:endParaRPr>
          </a:p>
          <a:p>
            <a:pPr marL="114300" indent="0">
              <a:buNone/>
            </a:pP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349493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22653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lt-LT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Didžiausią pažangą klasėje padarę mokiniai</a:t>
            </a:r>
            <a:r>
              <a:rPr lang="lt-LT" sz="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lt-LT" sz="3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4294967295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b="1" dirty="0" smtClean="0"/>
              <a:t>1 </a:t>
            </a:r>
            <a:r>
              <a:rPr lang="lt-LT" sz="2400" b="1" dirty="0" err="1" smtClean="0"/>
              <a:t>kl</a:t>
            </a:r>
            <a:r>
              <a:rPr lang="lt-LT" sz="2400" b="1" dirty="0" smtClean="0"/>
              <a:t>.  - </a:t>
            </a:r>
            <a:r>
              <a:rPr lang="lt-LT" sz="2400" b="1" dirty="0" err="1" smtClean="0"/>
              <a:t>Dorotėjus</a:t>
            </a:r>
            <a:r>
              <a:rPr lang="lt-LT" sz="2400" b="1" dirty="0" smtClean="0"/>
              <a:t> </a:t>
            </a:r>
            <a:r>
              <a:rPr lang="lt-LT" sz="2400" b="1" dirty="0" err="1" smtClean="0"/>
              <a:t>Šuminas</a:t>
            </a:r>
            <a:r>
              <a:rPr lang="lt-LT" sz="2400" b="1" dirty="0" smtClean="0"/>
              <a:t>, Vakaris Saliamonas</a:t>
            </a:r>
          </a:p>
          <a:p>
            <a:pPr marL="0" indent="0">
              <a:buNone/>
            </a:pPr>
            <a:r>
              <a:rPr lang="lt-LT" sz="2400" b="1" dirty="0" smtClean="0"/>
              <a:t>2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Majus Vaišvilas</a:t>
            </a:r>
          </a:p>
          <a:p>
            <a:pPr marL="0" indent="0">
              <a:buNone/>
            </a:pPr>
            <a:r>
              <a:rPr lang="lt-LT" sz="2400" b="1" dirty="0"/>
              <a:t>3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Goda </a:t>
            </a:r>
            <a:r>
              <a:rPr lang="lt-LT" sz="2400" b="1" dirty="0" err="1" smtClean="0"/>
              <a:t>Baleišytė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/>
              <a:t>4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Gabrielė </a:t>
            </a:r>
            <a:r>
              <a:rPr lang="lt-LT" sz="2400" b="1" dirty="0" err="1" smtClean="0"/>
              <a:t>Tutkutė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/>
              <a:t>5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Gabija </a:t>
            </a:r>
            <a:r>
              <a:rPr lang="lt-LT" sz="2400" b="1" dirty="0" err="1" smtClean="0"/>
              <a:t>Laucytė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/>
              <a:t>6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</a:t>
            </a:r>
            <a:r>
              <a:rPr lang="lt-LT" sz="2400" b="1" dirty="0"/>
              <a:t>J</a:t>
            </a:r>
            <a:r>
              <a:rPr lang="lt-LT" sz="2400" b="1" dirty="0" smtClean="0"/>
              <a:t>akubonis </a:t>
            </a:r>
            <a:r>
              <a:rPr lang="lt-LT" sz="2400" b="1" dirty="0" err="1" smtClean="0"/>
              <a:t>Nojus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/>
              <a:t>7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Žilvinas </a:t>
            </a:r>
            <a:r>
              <a:rPr lang="lt-LT" sz="2400" b="1" dirty="0" smtClean="0"/>
              <a:t>Tarulis, Skaistė </a:t>
            </a:r>
            <a:r>
              <a:rPr lang="lt-LT" sz="2400" b="1" dirty="0" err="1"/>
              <a:t>V</a:t>
            </a:r>
            <a:r>
              <a:rPr lang="lt-LT" sz="2400" b="1" dirty="0" err="1" smtClean="0"/>
              <a:t>aliukaitė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/>
              <a:t>8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Dovydas Niaura</a:t>
            </a:r>
          </a:p>
          <a:p>
            <a:pPr marL="0" indent="0">
              <a:buNone/>
            </a:pPr>
            <a:r>
              <a:rPr lang="lt-LT" sz="2400" b="1" dirty="0" smtClean="0"/>
              <a:t>I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</a:t>
            </a:r>
            <a:r>
              <a:rPr lang="lt-LT" sz="2400" b="1" dirty="0"/>
              <a:t>K</a:t>
            </a:r>
            <a:r>
              <a:rPr lang="lt-LT" sz="2400" b="1" dirty="0" smtClean="0"/>
              <a:t>arolina </a:t>
            </a:r>
            <a:r>
              <a:rPr lang="lt-LT" sz="2400" b="1" dirty="0" err="1" smtClean="0"/>
              <a:t>Ramoraitė</a:t>
            </a:r>
            <a:r>
              <a:rPr lang="lt-LT" sz="2400" b="1" dirty="0" smtClean="0"/>
              <a:t>,</a:t>
            </a:r>
          </a:p>
          <a:p>
            <a:pPr marL="0" indent="0">
              <a:buNone/>
            </a:pPr>
            <a:r>
              <a:rPr lang="lt-LT" sz="2400" b="1" dirty="0" err="1" smtClean="0"/>
              <a:t>IIg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– </a:t>
            </a:r>
            <a:r>
              <a:rPr lang="lt-LT" sz="2400" b="1" dirty="0" smtClean="0"/>
              <a:t>Arnoldas Valiukas</a:t>
            </a:r>
            <a:endParaRPr lang="lt-LT" sz="2400" dirty="0"/>
          </a:p>
          <a:p>
            <a:pPr marL="0" indent="0">
              <a:buNone/>
            </a:pPr>
            <a:r>
              <a:rPr lang="lt-LT" sz="2400" b="1" dirty="0" err="1" smtClean="0"/>
              <a:t>IIIg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 smtClean="0"/>
              <a:t>. -  Rolandas Bučinskas, Gintarė </a:t>
            </a:r>
            <a:r>
              <a:rPr lang="lt-LT" sz="2400" b="1" dirty="0" err="1" smtClean="0"/>
              <a:t>Gliaudelytė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 err="1" smtClean="0"/>
              <a:t>IVg</a:t>
            </a:r>
            <a:r>
              <a:rPr lang="lt-LT" sz="2400" b="1" dirty="0" smtClean="0"/>
              <a:t> </a:t>
            </a:r>
            <a:r>
              <a:rPr lang="lt-LT" sz="2400" b="1" dirty="0" err="1" smtClean="0"/>
              <a:t>kl</a:t>
            </a:r>
            <a:r>
              <a:rPr lang="lt-LT" sz="2400" b="1" dirty="0" smtClean="0"/>
              <a:t>. – Brazauskas </a:t>
            </a:r>
            <a:r>
              <a:rPr lang="lt-LT" sz="2400" b="1" dirty="0"/>
              <a:t>P</a:t>
            </a:r>
            <a:r>
              <a:rPr lang="lt-LT" sz="2400" b="1" dirty="0" smtClean="0"/>
              <a:t>aulius</a:t>
            </a:r>
            <a:endParaRPr lang="lt-LT" sz="2400" dirty="0"/>
          </a:p>
          <a:p>
            <a:pPr marL="0" indent="0">
              <a:buNone/>
            </a:pP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58809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Sutampantys mokinių ir tėvų atsakymai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 algn="ctr">
              <a:buNone/>
            </a:pPr>
            <a:r>
              <a:rPr lang="lt-LT" b="1" dirty="0"/>
              <a:t>A</a:t>
            </a:r>
            <a:r>
              <a:rPr lang="lt-LT" b="1" dirty="0" smtClean="0"/>
              <a:t>ukščiausios vertės</a:t>
            </a:r>
          </a:p>
          <a:p>
            <a:r>
              <a:rPr lang="lt-LT" dirty="0" smtClean="0"/>
              <a:t>Mokykloje organizuojama socialinė ir visuomeninė veikla yra įdomi ir prasminga (šis kriterijus 2017 </a:t>
            </a:r>
            <a:r>
              <a:rPr lang="lt-LT" dirty="0" err="1" smtClean="0"/>
              <a:t>m</a:t>
            </a:r>
            <a:r>
              <a:rPr lang="lt-LT" dirty="0" smtClean="0"/>
              <a:t>. buvo pats žemiausias)</a:t>
            </a:r>
          </a:p>
          <a:p>
            <a:r>
              <a:rPr lang="lt-LT" dirty="0" smtClean="0"/>
              <a:t>Mokykla skatina mokinius būti aktyviais mokyklos gyvenimo kūrėjais</a:t>
            </a:r>
          </a:p>
          <a:p>
            <a:r>
              <a:rPr lang="lt-LT" dirty="0" smtClean="0"/>
              <a:t>Mokykloje mokytojai mokinius moko bendradarbiauti, padėti vieni kitiems</a:t>
            </a:r>
          </a:p>
          <a:p>
            <a:pPr marL="114300" indent="0" algn="ctr">
              <a:buNone/>
            </a:pPr>
            <a:r>
              <a:rPr lang="lt-LT" b="1" dirty="0" smtClean="0"/>
              <a:t>Žemiausios vertės</a:t>
            </a:r>
          </a:p>
          <a:p>
            <a:pPr marL="114300" indent="0">
              <a:buNone/>
            </a:pPr>
            <a:r>
              <a:rPr lang="lt-LT" dirty="0" smtClean="0"/>
              <a:t>1. Dalykų mokymas anglų </a:t>
            </a:r>
            <a:r>
              <a:rPr lang="lt-LT" dirty="0" err="1" smtClean="0"/>
              <a:t>k</a:t>
            </a:r>
            <a:r>
              <a:rPr lang="lt-LT" dirty="0" smtClean="0"/>
              <a:t>. būtų naudingas tik </a:t>
            </a:r>
            <a:r>
              <a:rPr lang="lt-LT" dirty="0" err="1" smtClean="0"/>
              <a:t>popamokinėje</a:t>
            </a:r>
            <a:r>
              <a:rPr lang="lt-LT" dirty="0" smtClean="0"/>
              <a:t> veikloje</a:t>
            </a:r>
          </a:p>
          <a:p>
            <a:pPr marL="114300" indent="0">
              <a:buNone/>
            </a:pPr>
            <a:r>
              <a:rPr lang="lt-LT" dirty="0" smtClean="0"/>
              <a:t>2. Yra labai gerai, kai vienoje pamokoje mokoma kelių dalykų</a:t>
            </a:r>
          </a:p>
          <a:p>
            <a:pPr marL="114300" indent="0">
              <a:buNone/>
            </a:pPr>
            <a:r>
              <a:rPr lang="lt-LT" dirty="0" smtClean="0"/>
              <a:t>3. Jei kai kurių dalykų pamokose būtų mokoma anglų kalba, noriai lankytume/norėčiau kad </a:t>
            </a:r>
            <a:r>
              <a:rPr lang="lt-LT" dirty="0"/>
              <a:t>mano vaikas </a:t>
            </a:r>
            <a:r>
              <a:rPr lang="lt-LT" dirty="0" smtClean="0"/>
              <a:t>lankytų tokias pamokas</a:t>
            </a:r>
          </a:p>
          <a:p>
            <a:pPr marL="114300" indent="0">
              <a:buNone/>
            </a:pPr>
            <a:r>
              <a:rPr lang="lt-LT" dirty="0" smtClean="0"/>
              <a:t>4. Įvairių dalykų  mokymasis anglų kalba praturtintų gimtąją kalbą</a:t>
            </a:r>
          </a:p>
          <a:p>
            <a:pPr marL="114300" indent="0">
              <a:buNone/>
            </a:pPr>
            <a:r>
              <a:rPr lang="lt-LT" dirty="0" smtClean="0"/>
              <a:t>5. Mokyklą lankau/mano vaikas lanko su džiaugsmu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512552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Konkursai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lt-LT" sz="3600" b="1" dirty="0" smtClean="0"/>
              <a:t>Loginio mąstymo ir problemų sprendimo konkurso gauti taškai</a:t>
            </a:r>
          </a:p>
          <a:p>
            <a:r>
              <a:rPr lang="lt-LT" dirty="0" smtClean="0"/>
              <a:t>Beata </a:t>
            </a:r>
            <a:r>
              <a:rPr lang="lt-LT" dirty="0" err="1" smtClean="0"/>
              <a:t>Špalovaitė</a:t>
            </a:r>
            <a:r>
              <a:rPr lang="lt-LT" dirty="0" smtClean="0"/>
              <a:t> (4 </a:t>
            </a:r>
            <a:r>
              <a:rPr lang="lt-LT" dirty="0" err="1" smtClean="0"/>
              <a:t>kl</a:t>
            </a:r>
            <a:r>
              <a:rPr lang="lt-LT" dirty="0" smtClean="0"/>
              <a:t>.) – 21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r>
              <a:rPr lang="lt-LT" dirty="0" smtClean="0"/>
              <a:t>Goda </a:t>
            </a:r>
            <a:r>
              <a:rPr lang="lt-LT" dirty="0" err="1" smtClean="0"/>
              <a:t>Baleišytė</a:t>
            </a:r>
            <a:r>
              <a:rPr lang="lt-LT" dirty="0" smtClean="0"/>
              <a:t> (3 </a:t>
            </a:r>
            <a:r>
              <a:rPr lang="lt-LT" dirty="0" err="1" smtClean="0"/>
              <a:t>kl</a:t>
            </a:r>
            <a:r>
              <a:rPr lang="lt-LT" dirty="0" smtClean="0"/>
              <a:t>.) – 20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r>
              <a:rPr lang="lt-LT" dirty="0" smtClean="0"/>
              <a:t>Monika </a:t>
            </a:r>
            <a:r>
              <a:rPr lang="lt-LT" dirty="0" err="1"/>
              <a:t>E</a:t>
            </a:r>
            <a:r>
              <a:rPr lang="lt-LT" dirty="0" err="1" smtClean="0"/>
              <a:t>igėlytė</a:t>
            </a:r>
            <a:r>
              <a:rPr lang="lt-LT" dirty="0" smtClean="0"/>
              <a:t> (4 </a:t>
            </a:r>
            <a:r>
              <a:rPr lang="lt-LT" dirty="0" err="1" smtClean="0"/>
              <a:t>kl</a:t>
            </a:r>
            <a:r>
              <a:rPr lang="lt-LT" dirty="0" smtClean="0"/>
              <a:t>.) – 19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r>
              <a:rPr lang="lt-LT" dirty="0" smtClean="0"/>
              <a:t>Laurynas </a:t>
            </a:r>
            <a:r>
              <a:rPr lang="lt-LT" dirty="0"/>
              <a:t>J</a:t>
            </a:r>
            <a:r>
              <a:rPr lang="lt-LT" dirty="0" smtClean="0"/>
              <a:t>uknevičius (4 </a:t>
            </a:r>
            <a:r>
              <a:rPr lang="lt-LT" dirty="0" err="1" smtClean="0"/>
              <a:t>kl</a:t>
            </a:r>
            <a:r>
              <a:rPr lang="lt-LT" dirty="0" smtClean="0"/>
              <a:t>.) – 18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r>
              <a:rPr lang="lt-LT" dirty="0" err="1" smtClean="0"/>
              <a:t>Tija</a:t>
            </a:r>
            <a:r>
              <a:rPr lang="lt-LT" dirty="0" smtClean="0"/>
              <a:t> Ivanauskaitė  (3 </a:t>
            </a:r>
            <a:r>
              <a:rPr lang="lt-LT" dirty="0" err="1" smtClean="0"/>
              <a:t>kl</a:t>
            </a:r>
            <a:r>
              <a:rPr lang="lt-LT" dirty="0" smtClean="0"/>
              <a:t>.) – 14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r>
              <a:rPr lang="lt-LT" dirty="0" smtClean="0"/>
              <a:t>Eimantas ir Ignas Kerbeliai, Džiugas Žilys (3, 4 </a:t>
            </a:r>
            <a:r>
              <a:rPr lang="lt-LT" dirty="0" err="1" smtClean="0"/>
              <a:t>kl</a:t>
            </a:r>
            <a:r>
              <a:rPr lang="lt-LT" dirty="0" smtClean="0"/>
              <a:t>.) – 13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r>
              <a:rPr lang="lt-LT" dirty="0" smtClean="0"/>
              <a:t>Emilis </a:t>
            </a:r>
            <a:r>
              <a:rPr lang="lt-LT" dirty="0"/>
              <a:t>M</a:t>
            </a:r>
            <a:r>
              <a:rPr lang="lt-LT" dirty="0" smtClean="0"/>
              <a:t>atulevičius, </a:t>
            </a:r>
            <a:r>
              <a:rPr lang="lt-LT" dirty="0"/>
              <a:t>K</a:t>
            </a:r>
            <a:r>
              <a:rPr lang="lt-LT" dirty="0" smtClean="0"/>
              <a:t>otryna </a:t>
            </a:r>
            <a:r>
              <a:rPr lang="lt-LT" dirty="0" err="1" smtClean="0"/>
              <a:t>Mėjerytė</a:t>
            </a:r>
            <a:r>
              <a:rPr lang="lt-LT" dirty="0" smtClean="0"/>
              <a:t> (3 </a:t>
            </a:r>
            <a:r>
              <a:rPr lang="lt-LT" dirty="0" err="1" smtClean="0"/>
              <a:t>kl</a:t>
            </a:r>
            <a:r>
              <a:rPr lang="lt-LT" dirty="0" smtClean="0"/>
              <a:t>.) – 11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r>
              <a:rPr lang="lt-LT" dirty="0" smtClean="0"/>
              <a:t>Nomeda </a:t>
            </a:r>
            <a:r>
              <a:rPr lang="lt-LT" dirty="0" err="1" smtClean="0"/>
              <a:t>Galvonaitė</a:t>
            </a:r>
            <a:r>
              <a:rPr lang="lt-LT" dirty="0" smtClean="0"/>
              <a:t> (3 </a:t>
            </a:r>
            <a:r>
              <a:rPr lang="lt-LT" dirty="0" err="1" smtClean="0"/>
              <a:t>kl</a:t>
            </a:r>
            <a:r>
              <a:rPr lang="lt-LT" dirty="0" smtClean="0"/>
              <a:t>.) – 8 </a:t>
            </a:r>
            <a:r>
              <a:rPr lang="lt-LT" dirty="0" err="1" smtClean="0"/>
              <a:t>tšk</a:t>
            </a:r>
            <a:r>
              <a:rPr lang="lt-LT" dirty="0" smtClean="0"/>
              <a:t>.</a:t>
            </a:r>
          </a:p>
          <a:p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10047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(1)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/>
              <a:t>Remiantis I-</a:t>
            </a:r>
            <a:r>
              <a:rPr lang="lt-LT" dirty="0" err="1" smtClean="0"/>
              <a:t>ojo</a:t>
            </a:r>
            <a:r>
              <a:rPr lang="lt-LT" dirty="0" smtClean="0"/>
              <a:t> trimestro rezultatais, stebime, jog </a:t>
            </a:r>
            <a:r>
              <a:rPr lang="lt-LT" dirty="0"/>
              <a:t>visose klasėse didžiausias </a:t>
            </a:r>
            <a:r>
              <a:rPr lang="lt-LT" dirty="0" smtClean="0"/>
              <a:t>mokinių besimokančių aukštesniuoju lygmeniu yra kūno kultūros, muzikos, technologijų ir dailės pamokose. Mažiausiai  mokinių pasiekė aukštesnįjį lygmenį chemijos, matematikos, istorijos, biologijos, kalbų (rusų, anglų, lietuvių), fizikos, IT ir geografijos pamokose.</a:t>
            </a:r>
          </a:p>
          <a:p>
            <a:r>
              <a:rPr lang="lt-LT" dirty="0" smtClean="0"/>
              <a:t>1-4 klasių </a:t>
            </a:r>
            <a:r>
              <a:rPr lang="lt-LT" dirty="0" err="1" smtClean="0"/>
              <a:t>koncentre</a:t>
            </a:r>
            <a:r>
              <a:rPr lang="lt-LT" dirty="0" smtClean="0"/>
              <a:t> 0,7 </a:t>
            </a:r>
            <a:r>
              <a:rPr lang="lt-LT" dirty="0" err="1" smtClean="0"/>
              <a:t>proc</a:t>
            </a:r>
            <a:r>
              <a:rPr lang="lt-LT" dirty="0" smtClean="0"/>
              <a:t>. krito besimokančiųjų aukštesniuoju lygmeniu, 14,2 </a:t>
            </a:r>
            <a:r>
              <a:rPr lang="lt-LT" dirty="0" err="1" smtClean="0"/>
              <a:t>proc</a:t>
            </a:r>
            <a:r>
              <a:rPr lang="lt-LT" dirty="0" smtClean="0"/>
              <a:t>. išaugo pagrindiniu lygmeniu besimokančiųjų mokinių skaičius ir 14 </a:t>
            </a:r>
            <a:r>
              <a:rPr lang="lt-LT" dirty="0" err="1" smtClean="0"/>
              <a:t>proc</a:t>
            </a:r>
            <a:r>
              <a:rPr lang="lt-LT" dirty="0" smtClean="0"/>
              <a:t>. sumažėjo patenkinamą lygmenį turinčių mokinių skaičius.</a:t>
            </a:r>
          </a:p>
          <a:p>
            <a:pPr lvl="0">
              <a:buClr>
                <a:srgbClr val="A9A57C"/>
              </a:buClr>
            </a:pPr>
            <a:r>
              <a:rPr lang="lt-LT" dirty="0" smtClean="0"/>
              <a:t>5-8 </a:t>
            </a:r>
            <a:r>
              <a:rPr lang="lt-LT" dirty="0"/>
              <a:t>klasių </a:t>
            </a:r>
            <a:r>
              <a:rPr lang="lt-LT" dirty="0" err="1" smtClean="0"/>
              <a:t>koncentre</a:t>
            </a:r>
            <a:r>
              <a:rPr lang="lt-LT" dirty="0" smtClean="0"/>
              <a:t> </a:t>
            </a:r>
            <a:r>
              <a:rPr lang="lt-LT" dirty="0" smtClean="0">
                <a:solidFill>
                  <a:srgbClr val="2F2B20"/>
                </a:solidFill>
              </a:rPr>
              <a:t>8,1 </a:t>
            </a:r>
            <a:r>
              <a:rPr lang="lt-LT" dirty="0" err="1">
                <a:solidFill>
                  <a:srgbClr val="2F2B20"/>
                </a:solidFill>
              </a:rPr>
              <a:t>proc</a:t>
            </a:r>
            <a:r>
              <a:rPr lang="lt-LT" dirty="0">
                <a:solidFill>
                  <a:srgbClr val="2F2B20"/>
                </a:solidFill>
              </a:rPr>
              <a:t>. krito besimokančiųjų aukštesniuoju lygmeniu, </a:t>
            </a:r>
            <a:r>
              <a:rPr lang="lt-LT" dirty="0" smtClean="0">
                <a:solidFill>
                  <a:srgbClr val="2F2B20"/>
                </a:solidFill>
              </a:rPr>
              <a:t>47,2 </a:t>
            </a:r>
            <a:r>
              <a:rPr lang="lt-LT" dirty="0" err="1">
                <a:solidFill>
                  <a:srgbClr val="2F2B20"/>
                </a:solidFill>
              </a:rPr>
              <a:t>proc</a:t>
            </a:r>
            <a:r>
              <a:rPr lang="lt-LT" dirty="0">
                <a:solidFill>
                  <a:srgbClr val="2F2B20"/>
                </a:solidFill>
              </a:rPr>
              <a:t>. </a:t>
            </a:r>
            <a:r>
              <a:rPr lang="lt-LT" dirty="0" smtClean="0">
                <a:solidFill>
                  <a:srgbClr val="2F2B20"/>
                </a:solidFill>
              </a:rPr>
              <a:t>krito </a:t>
            </a:r>
            <a:r>
              <a:rPr lang="lt-LT" dirty="0">
                <a:solidFill>
                  <a:srgbClr val="2F2B20"/>
                </a:solidFill>
              </a:rPr>
              <a:t>pagrindiniu lygmeniu besimokančiųjų mokinių </a:t>
            </a:r>
            <a:r>
              <a:rPr lang="lt-LT" dirty="0" smtClean="0">
                <a:solidFill>
                  <a:srgbClr val="2F2B20"/>
                </a:solidFill>
              </a:rPr>
              <a:t>skaičius, 56,7 </a:t>
            </a:r>
            <a:r>
              <a:rPr lang="lt-LT" dirty="0" err="1">
                <a:solidFill>
                  <a:srgbClr val="2F2B20"/>
                </a:solidFill>
              </a:rPr>
              <a:t>proc</a:t>
            </a:r>
            <a:r>
              <a:rPr lang="lt-LT" dirty="0">
                <a:solidFill>
                  <a:srgbClr val="2F2B20"/>
                </a:solidFill>
              </a:rPr>
              <a:t>. </a:t>
            </a:r>
            <a:r>
              <a:rPr lang="lt-LT" dirty="0" smtClean="0">
                <a:solidFill>
                  <a:srgbClr val="2F2B20"/>
                </a:solidFill>
              </a:rPr>
              <a:t>išaugo </a:t>
            </a:r>
            <a:r>
              <a:rPr lang="lt-LT" dirty="0">
                <a:solidFill>
                  <a:srgbClr val="2F2B20"/>
                </a:solidFill>
              </a:rPr>
              <a:t>patenkinamą lygmenį turinčių mokinių </a:t>
            </a:r>
            <a:r>
              <a:rPr lang="lt-LT" dirty="0" smtClean="0">
                <a:solidFill>
                  <a:srgbClr val="2F2B20"/>
                </a:solidFill>
              </a:rPr>
              <a:t>skaičius ir atsirado nepatenkinamai besimokančių mokinių (2,56).</a:t>
            </a:r>
            <a:endParaRPr lang="lt-LT" dirty="0">
              <a:solidFill>
                <a:srgbClr val="2F2B2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933301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(2)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t-LT" sz="3200" dirty="0" smtClean="0"/>
              <a:t>I-II </a:t>
            </a:r>
            <a:r>
              <a:rPr lang="lt-LT" sz="3200" dirty="0"/>
              <a:t>klasių </a:t>
            </a:r>
            <a:r>
              <a:rPr lang="lt-LT" sz="3200" dirty="0" err="1"/>
              <a:t>koncentre</a:t>
            </a:r>
            <a:r>
              <a:rPr lang="lt-LT" sz="3200" dirty="0"/>
              <a:t> </a:t>
            </a:r>
            <a:r>
              <a:rPr lang="lt-LT" sz="3200" dirty="0" smtClean="0"/>
              <a:t>nebeliko mokinių, besimokančiųjų </a:t>
            </a:r>
            <a:r>
              <a:rPr lang="lt-LT" sz="3200" dirty="0"/>
              <a:t>aukštesniuoju lygmeniu, </a:t>
            </a:r>
            <a:r>
              <a:rPr lang="lt-LT" sz="3200" dirty="0" smtClean="0"/>
              <a:t>44,2 </a:t>
            </a:r>
            <a:r>
              <a:rPr lang="lt-LT" sz="3200" dirty="0" err="1"/>
              <a:t>proc</a:t>
            </a:r>
            <a:r>
              <a:rPr lang="lt-LT" sz="3200" dirty="0"/>
              <a:t>. </a:t>
            </a:r>
            <a:r>
              <a:rPr lang="lt-LT" sz="3200" dirty="0" smtClean="0"/>
              <a:t>krito </a:t>
            </a:r>
            <a:r>
              <a:rPr lang="lt-LT" sz="3200" dirty="0"/>
              <a:t>pagrindiniu lygmeniu </a:t>
            </a:r>
            <a:r>
              <a:rPr lang="lt-LT" sz="3200" dirty="0" smtClean="0"/>
              <a:t>besimokančiųjų skaičius, 12,1 </a:t>
            </a:r>
            <a:r>
              <a:rPr lang="lt-LT" sz="3200" dirty="0" err="1"/>
              <a:t>proc</a:t>
            </a:r>
            <a:r>
              <a:rPr lang="lt-LT" sz="3200" dirty="0"/>
              <a:t>. </a:t>
            </a:r>
            <a:r>
              <a:rPr lang="lt-LT" sz="3200" dirty="0" smtClean="0"/>
              <a:t>išaugo patenkinamai besimokančiai mokinių ir 21,2 procento mokinių mokosi nepatenkinamai.</a:t>
            </a:r>
            <a:endParaRPr lang="lt-LT" sz="3200" dirty="0"/>
          </a:p>
          <a:p>
            <a:pPr lvl="0">
              <a:buClr>
                <a:srgbClr val="A9A57C"/>
              </a:buClr>
            </a:pPr>
            <a:r>
              <a:rPr lang="lt-LT" sz="3200" dirty="0" smtClean="0"/>
              <a:t>III-IV klasių </a:t>
            </a:r>
            <a:r>
              <a:rPr lang="lt-LT" sz="3200" dirty="0" err="1"/>
              <a:t>koncentre</a:t>
            </a:r>
            <a:r>
              <a:rPr lang="lt-LT" sz="3200" dirty="0"/>
              <a:t> </a:t>
            </a:r>
            <a:r>
              <a:rPr lang="lt-LT" sz="3200" dirty="0">
                <a:solidFill>
                  <a:srgbClr val="2F2B20"/>
                </a:solidFill>
              </a:rPr>
              <a:t>nebeliko besimokančiųjų aukštesniuoju lygmeniu, </a:t>
            </a:r>
            <a:r>
              <a:rPr lang="lt-LT" sz="3200" dirty="0" smtClean="0">
                <a:solidFill>
                  <a:srgbClr val="2F2B20"/>
                </a:solidFill>
              </a:rPr>
              <a:t>53,5 </a:t>
            </a:r>
            <a:r>
              <a:rPr lang="lt-LT" sz="3200" dirty="0" err="1">
                <a:solidFill>
                  <a:srgbClr val="2F2B20"/>
                </a:solidFill>
              </a:rPr>
              <a:t>proc</a:t>
            </a:r>
            <a:r>
              <a:rPr lang="lt-LT" sz="3200" dirty="0">
                <a:solidFill>
                  <a:srgbClr val="2F2B20"/>
                </a:solidFill>
              </a:rPr>
              <a:t>. krito pagrindiniu lygmeniu besimokančiųjų mokinių skaičius, </a:t>
            </a:r>
            <a:r>
              <a:rPr lang="lt-LT" sz="3200" dirty="0" smtClean="0">
                <a:solidFill>
                  <a:srgbClr val="2F2B20"/>
                </a:solidFill>
              </a:rPr>
              <a:t>21,5 </a:t>
            </a:r>
            <a:r>
              <a:rPr lang="lt-LT" sz="3200" dirty="0" err="1">
                <a:solidFill>
                  <a:srgbClr val="2F2B20"/>
                </a:solidFill>
              </a:rPr>
              <a:t>proc</a:t>
            </a:r>
            <a:r>
              <a:rPr lang="lt-LT" sz="3200" dirty="0">
                <a:solidFill>
                  <a:srgbClr val="2F2B20"/>
                </a:solidFill>
              </a:rPr>
              <a:t>. išaugo patenkinamai </a:t>
            </a:r>
            <a:r>
              <a:rPr lang="lt-LT" sz="3200" dirty="0" smtClean="0">
                <a:solidFill>
                  <a:srgbClr val="2F2B20"/>
                </a:solidFill>
              </a:rPr>
              <a:t>besimokančių mokinių skaičius, 8,3 </a:t>
            </a:r>
            <a:r>
              <a:rPr lang="lt-LT" sz="3200" dirty="0">
                <a:solidFill>
                  <a:srgbClr val="2F2B20"/>
                </a:solidFill>
              </a:rPr>
              <a:t>procento mokinių mokosi nepatenkinamai.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262422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(3)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t-LT" sz="4000" dirty="0" smtClean="0"/>
              <a:t>Pradinių klasių mokiniams geriausiai sekasi mokytis lietuvių kalbos ir matematikos, sunkiausia jiems mokytis – anglų kalbos.</a:t>
            </a:r>
          </a:p>
          <a:p>
            <a:r>
              <a:rPr lang="lt-LT" sz="4000" dirty="0" smtClean="0"/>
              <a:t>5-8ir I-II klasių mokiniams geriausiai sekasi mokytis lietuvių kalbos, sunkiausia matematikos.</a:t>
            </a:r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8690094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(4)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Clr>
                <a:srgbClr val="A9A57C"/>
              </a:buClr>
            </a:pPr>
            <a:r>
              <a:rPr lang="lt-LT" sz="4000" dirty="0" smtClean="0">
                <a:solidFill>
                  <a:srgbClr val="2F2B20"/>
                </a:solidFill>
              </a:rPr>
              <a:t>III-IV </a:t>
            </a:r>
            <a:r>
              <a:rPr lang="lt-LT" sz="4000" dirty="0">
                <a:solidFill>
                  <a:srgbClr val="2F2B20"/>
                </a:solidFill>
              </a:rPr>
              <a:t>klasių mokiniams geriausiai sekasi mokytis </a:t>
            </a:r>
            <a:r>
              <a:rPr lang="lt-LT" sz="4000" dirty="0" smtClean="0">
                <a:solidFill>
                  <a:srgbClr val="2F2B20"/>
                </a:solidFill>
              </a:rPr>
              <a:t>anglų kalbos, </a:t>
            </a:r>
            <a:r>
              <a:rPr lang="lt-LT" sz="4000" dirty="0">
                <a:solidFill>
                  <a:srgbClr val="2F2B20"/>
                </a:solidFill>
              </a:rPr>
              <a:t>sunkiausia matematikos</a:t>
            </a:r>
            <a:r>
              <a:rPr lang="lt-LT" sz="4000" dirty="0" smtClean="0">
                <a:solidFill>
                  <a:srgbClr val="2F2B20"/>
                </a:solidFill>
              </a:rPr>
              <a:t>.</a:t>
            </a:r>
          </a:p>
          <a:p>
            <a:pPr lvl="0">
              <a:buClr>
                <a:srgbClr val="A9A57C"/>
              </a:buClr>
            </a:pPr>
            <a:r>
              <a:rPr lang="lt-LT" sz="4000" dirty="0" smtClean="0">
                <a:solidFill>
                  <a:srgbClr val="2F2B20"/>
                </a:solidFill>
              </a:rPr>
              <a:t>Neigiamai įvertinti yra: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4000" dirty="0">
                <a:solidFill>
                  <a:srgbClr val="2F2B20"/>
                </a:solidFill>
              </a:rPr>
              <a:t>l</a:t>
            </a:r>
            <a:r>
              <a:rPr lang="lt-LT" sz="4000" dirty="0" smtClean="0">
                <a:solidFill>
                  <a:srgbClr val="2F2B20"/>
                </a:solidFill>
              </a:rPr>
              <a:t>ietuvių kalbos 7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1 mok., IV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1 mok. 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4000" dirty="0">
                <a:solidFill>
                  <a:srgbClr val="2F2B20"/>
                </a:solidFill>
              </a:rPr>
              <a:t>a</a:t>
            </a:r>
            <a:r>
              <a:rPr lang="lt-LT" sz="4000" dirty="0" smtClean="0">
                <a:solidFill>
                  <a:srgbClr val="2F2B20"/>
                </a:solidFill>
              </a:rPr>
              <a:t>nglų kalbos 7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1  mok., II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3 mok., IV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1 mok.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4000" dirty="0">
                <a:solidFill>
                  <a:srgbClr val="2F2B20"/>
                </a:solidFill>
              </a:rPr>
              <a:t>m</a:t>
            </a:r>
            <a:r>
              <a:rPr lang="lt-LT" sz="4000" dirty="0" smtClean="0">
                <a:solidFill>
                  <a:srgbClr val="2F2B20"/>
                </a:solidFill>
              </a:rPr>
              <a:t>atematikos – 7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1 mok., I kl.1 mok., IV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3 mok.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4000" dirty="0" smtClean="0">
                <a:solidFill>
                  <a:srgbClr val="2F2B20"/>
                </a:solidFill>
              </a:rPr>
              <a:t>IT 7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1 mok.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lt-LT" sz="4000" dirty="0">
                <a:solidFill>
                  <a:srgbClr val="2F2B20"/>
                </a:solidFill>
              </a:rPr>
              <a:t>b</a:t>
            </a:r>
            <a:r>
              <a:rPr lang="lt-LT" sz="4000" dirty="0" smtClean="0">
                <a:solidFill>
                  <a:srgbClr val="2F2B20"/>
                </a:solidFill>
              </a:rPr>
              <a:t>iologija I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3 mok., II </a:t>
            </a:r>
            <a:r>
              <a:rPr lang="lt-LT" sz="4000" dirty="0" err="1" smtClean="0">
                <a:solidFill>
                  <a:srgbClr val="2F2B20"/>
                </a:solidFill>
              </a:rPr>
              <a:t>kl</a:t>
            </a:r>
            <a:r>
              <a:rPr lang="lt-LT" sz="4000" dirty="0" smtClean="0">
                <a:solidFill>
                  <a:srgbClr val="2F2B20"/>
                </a:solidFill>
              </a:rPr>
              <a:t>. 1 mok.</a:t>
            </a:r>
            <a:endParaRPr lang="lt-LT" sz="4000" dirty="0">
              <a:solidFill>
                <a:srgbClr val="2F2B2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452614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Lankomumas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lt-LT" dirty="0" smtClean="0"/>
              <a:t>Lyginant 2017-2018 </a:t>
            </a:r>
            <a:r>
              <a:rPr lang="lt-LT" dirty="0" err="1" smtClean="0"/>
              <a:t>m.m</a:t>
            </a:r>
            <a:r>
              <a:rPr lang="lt-LT" dirty="0" smtClean="0"/>
              <a:t>. I-uosius trimestrus, stebime, jog ženkliai padidėjo praleistų pamokų skaičius.</a:t>
            </a:r>
          </a:p>
          <a:p>
            <a:pPr marL="0" indent="0" fontAlgn="base">
              <a:lnSpc>
                <a:spcPct val="115000"/>
              </a:lnSpc>
              <a:spcBef>
                <a:spcPts val="0"/>
              </a:spcBef>
              <a:buNone/>
            </a:pPr>
            <a:r>
              <a:rPr lang="lt-LT" dirty="0" smtClean="0"/>
              <a:t>Per I-</a:t>
            </a:r>
            <a:r>
              <a:rPr lang="lt-LT" dirty="0" err="1" smtClean="0"/>
              <a:t>ąjį</a:t>
            </a:r>
            <a:r>
              <a:rPr lang="lt-LT" dirty="0" smtClean="0"/>
              <a:t> šių mokslo metų trimestrą pralesta  </a:t>
            </a:r>
            <a:r>
              <a:rPr lang="lt-LT" sz="2400" b="1" dirty="0" smtClean="0">
                <a:solidFill>
                  <a:srgbClr val="002060"/>
                </a:solidFill>
                <a:cs typeface="Times New Roman"/>
              </a:rPr>
              <a:t>2278 pamokos (371 </a:t>
            </a:r>
            <a:r>
              <a:rPr lang="lt-LT" sz="2400" b="1" dirty="0">
                <a:solidFill>
                  <a:srgbClr val="002060"/>
                </a:solidFill>
                <a:cs typeface="Times New Roman"/>
              </a:rPr>
              <a:t>pamoka daugiau</a:t>
            </a:r>
            <a:r>
              <a:rPr lang="lt-LT" sz="2400" b="1" dirty="0" smtClean="0">
                <a:solidFill>
                  <a:srgbClr val="002060"/>
                </a:solidFill>
                <a:cs typeface="Times New Roman"/>
              </a:rPr>
              <a:t>). Nepateisinta 403 pamokos, 120 </a:t>
            </a:r>
            <a:r>
              <a:rPr lang="lt-LT" sz="2400" b="1" dirty="0">
                <a:solidFill>
                  <a:srgbClr val="002060"/>
                </a:solidFill>
                <a:cs typeface="Times New Roman"/>
              </a:rPr>
              <a:t>pamokų </a:t>
            </a:r>
            <a:r>
              <a:rPr lang="lt-LT" sz="2400" b="1" dirty="0" smtClean="0">
                <a:solidFill>
                  <a:srgbClr val="002060"/>
                </a:solidFill>
                <a:cs typeface="Times New Roman"/>
              </a:rPr>
              <a:t>daugiau).</a:t>
            </a:r>
            <a:endParaRPr lang="lt-LT" sz="2400" dirty="0">
              <a:latin typeface="Arial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886565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NUTARIMO PROJEKTAS (1)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I-</a:t>
            </a:r>
            <a:r>
              <a:rPr lang="lt-LT" dirty="0" err="1" smtClean="0"/>
              <a:t>IVg</a:t>
            </a:r>
            <a:r>
              <a:rPr lang="lt-LT" dirty="0" smtClean="0"/>
              <a:t> klasių mokiniams, kurie nepasiekė patenkinamo lygmens, kuo skubiau teikti pagalbą: sudaryti sąlygas lankytis konsultacijose, su konsultacijų tvarkaraščiais  supažindinti tėvus, o mokinus - pasirašytinai.</a:t>
            </a:r>
          </a:p>
          <a:p>
            <a:r>
              <a:rPr lang="lt-LT" dirty="0" smtClean="0"/>
              <a:t>Klasių vadovams nuolat domėtis, bendradarbiauti su klasėje dėstančiais mokytojais dėl mokinių planuotų ir pasiektų atskirų dalykų įvertinimų atitikties. Reikalui esant daryti trišalį susirinkimą: mokinys, klasėje dėstantys mokytojai ir mokinio tėvai.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065658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NUTARIMO PROJEKTAS (2)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dirty="0" smtClean="0"/>
              <a:t>Klasės vadovams, bendradarbiaujant su gimnazijos socialine pedagoge, gerinti mokinių  lankomumą:</a:t>
            </a:r>
          </a:p>
          <a:p>
            <a:pPr marL="114300" indent="0" algn="just">
              <a:buNone/>
            </a:pPr>
            <a:r>
              <a:rPr lang="lt-LT" dirty="0"/>
              <a:t> </a:t>
            </a:r>
            <a:r>
              <a:rPr lang="lt-LT" dirty="0" smtClean="0"/>
              <a:t>                        išsiaiškinti priežastis (bendradarbiaujant su prastai                          lankančių pamokas mokinių tėvais) ir numatyti būdus nelankymo priežastims šalinti.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5557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20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dirty="0" err="1">
                <a:latin typeface="+mj-lt"/>
              </a:rPr>
              <a:t>Besimokančių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pagal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individualizuotas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programas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skaičius</a:t>
            </a:r>
            <a:r>
              <a:rPr lang="en-GB" sz="3600" dirty="0">
                <a:latin typeface="+mj-lt"/>
              </a:rPr>
              <a:t>/proc. </a:t>
            </a:r>
            <a:r>
              <a:rPr lang="lt-LT" sz="3600" dirty="0" smtClean="0">
                <a:latin typeface="+mj-lt"/>
              </a:rPr>
              <a:t>2018-2019 </a:t>
            </a:r>
            <a:r>
              <a:rPr lang="lt-LT" sz="3600" dirty="0" err="1" smtClean="0">
                <a:latin typeface="+mj-lt"/>
              </a:rPr>
              <a:t>m.m</a:t>
            </a:r>
            <a:r>
              <a:rPr lang="lt-LT" sz="3600" dirty="0" smtClean="0">
                <a:latin typeface="+mj-lt"/>
              </a:rPr>
              <a:t>. pradžioje</a:t>
            </a:r>
            <a:endParaRPr lang="lt-LT" sz="3600" dirty="0">
              <a:latin typeface="+mj-lt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757762"/>
              </p:ext>
            </p:extLst>
          </p:nvPr>
        </p:nvGraphicFramePr>
        <p:xfrm>
          <a:off x="539552" y="2708920"/>
          <a:ext cx="7488833" cy="1900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4284"/>
                <a:gridCol w="2555132"/>
                <a:gridCol w="2819417"/>
              </a:tblGrid>
              <a:tr h="946935"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lt-LT" sz="3200" dirty="0">
                          <a:effectLst/>
                          <a:latin typeface="Calibri (Pranešimo tekstas)"/>
                        </a:rPr>
                        <a:t>1-4 klasės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(Pranešimo tekstas)"/>
                        </a:rPr>
                        <a:t>5-8 kl.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(Pranešimo tekstas)"/>
                        </a:rPr>
                        <a:t>I-II </a:t>
                      </a:r>
                      <a:r>
                        <a:rPr lang="en-US" sz="3200" dirty="0" err="1">
                          <a:effectLst/>
                          <a:latin typeface="Calibri (Pranešimo tekstas)"/>
                        </a:rPr>
                        <a:t>gimnazijos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 kl.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  <a:tr h="92527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1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2,7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4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b="1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8,8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1</a:t>
                      </a:r>
                      <a:r>
                        <a:rPr lang="en-GB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GB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b="1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2,7</a:t>
                      </a:r>
                      <a:r>
                        <a:rPr lang="en-GB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GB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620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dirty="0" err="1">
                <a:latin typeface="+mj-lt"/>
              </a:rPr>
              <a:t>Besimokančių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pagal</a:t>
            </a:r>
            <a:r>
              <a:rPr lang="en-GB" sz="3600" dirty="0">
                <a:latin typeface="+mj-lt"/>
              </a:rPr>
              <a:t> </a:t>
            </a:r>
            <a:r>
              <a:rPr lang="lt-LT" sz="3600" dirty="0" smtClean="0">
                <a:latin typeface="+mj-lt"/>
              </a:rPr>
              <a:t>pritaikytas </a:t>
            </a:r>
            <a:r>
              <a:rPr lang="en-GB" sz="3600" dirty="0" err="1" smtClean="0">
                <a:latin typeface="+mj-lt"/>
              </a:rPr>
              <a:t>programas</a:t>
            </a:r>
            <a:r>
              <a:rPr lang="en-GB" sz="3600" dirty="0" smtClean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skaičius</a:t>
            </a:r>
            <a:r>
              <a:rPr lang="en-GB" sz="3600" dirty="0">
                <a:latin typeface="+mj-lt"/>
              </a:rPr>
              <a:t>/proc. </a:t>
            </a:r>
            <a:r>
              <a:rPr lang="lt-LT" sz="3600" dirty="0" smtClean="0">
                <a:latin typeface="+mj-lt"/>
              </a:rPr>
              <a:t>2018-2019 </a:t>
            </a:r>
            <a:r>
              <a:rPr lang="lt-LT" sz="3600" dirty="0" err="1" smtClean="0">
                <a:latin typeface="+mj-lt"/>
              </a:rPr>
              <a:t>m.m</a:t>
            </a:r>
            <a:r>
              <a:rPr lang="lt-LT" sz="3600" dirty="0" smtClean="0">
                <a:latin typeface="+mj-lt"/>
              </a:rPr>
              <a:t>. pradžioje</a:t>
            </a:r>
            <a:endParaRPr lang="lt-LT" sz="3600" dirty="0">
              <a:latin typeface="+mj-lt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211933"/>
              </p:ext>
            </p:extLst>
          </p:nvPr>
        </p:nvGraphicFramePr>
        <p:xfrm>
          <a:off x="467544" y="2996952"/>
          <a:ext cx="7488833" cy="2022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6005"/>
                <a:gridCol w="1856276"/>
                <a:gridCol w="2048276"/>
                <a:gridCol w="2048276"/>
              </a:tblGrid>
              <a:tr h="946935"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mbria (Antraštės)"/>
                        </a:rPr>
                        <a:t>1-4 klasės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mbria (Antraštės)"/>
                        </a:rPr>
                        <a:t>5-8 kl.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mbria (Antraštės)"/>
                        </a:rPr>
                        <a:t>I-II </a:t>
                      </a:r>
                      <a:r>
                        <a:rPr lang="en-US" sz="2400" dirty="0" err="1">
                          <a:effectLst/>
                          <a:latin typeface="Cambria (Antraštės)"/>
                        </a:rPr>
                        <a:t>gimnazijos</a:t>
                      </a:r>
                      <a:r>
                        <a:rPr lang="en-US" sz="2400" dirty="0">
                          <a:effectLst/>
                          <a:latin typeface="Cambria (Antraštės)"/>
                        </a:rPr>
                        <a:t> kl.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III-IV</a:t>
                      </a:r>
                      <a:r>
                        <a:rPr lang="lt-LT" sz="2400" baseline="0" dirty="0" smtClean="0">
                          <a:effectLst/>
                          <a:latin typeface="Cambria (Antraštės)"/>
                          <a:ea typeface="Times New Roman"/>
                        </a:rPr>
                        <a:t> gimnazijos </a:t>
                      </a:r>
                      <a:r>
                        <a:rPr lang="lt-LT" sz="2400" baseline="0" dirty="0" err="1" smtClean="0">
                          <a:effectLst/>
                          <a:latin typeface="Cambria (Antraštės)"/>
                          <a:ea typeface="Times New Roman"/>
                        </a:rPr>
                        <a:t>kl</a:t>
                      </a:r>
                      <a:r>
                        <a:rPr lang="lt-LT" sz="2400" baseline="0" dirty="0" smtClean="0">
                          <a:effectLst/>
                          <a:latin typeface="Cambria (Antraštės)"/>
                          <a:ea typeface="Times New Roman"/>
                        </a:rPr>
                        <a:t>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  <a:tr h="92527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4</a:t>
                      </a: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11,1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1</a:t>
                      </a: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3</a:t>
                      </a: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28,8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9 </a:t>
                      </a:r>
                      <a:r>
                        <a:rPr lang="en-GB" sz="2400" dirty="0" smtClean="0">
                          <a:effectLst/>
                          <a:latin typeface="Cambria (Antraštės)"/>
                          <a:ea typeface="Times New Roman"/>
                        </a:rPr>
                        <a:t>/</a:t>
                      </a: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24,3</a:t>
                      </a:r>
                      <a:r>
                        <a:rPr lang="en-GB" sz="2400" b="1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4 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10,8</a:t>
                      </a:r>
                      <a:r>
                        <a:rPr lang="lt-LT" sz="2400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GB" sz="2400" dirty="0" smtClean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5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 smtClean="0"/>
              <a:t>Kaip mums sekasi mokytis ?</a:t>
            </a:r>
            <a:br>
              <a:rPr lang="lt-LT" sz="4000" dirty="0" smtClean="0"/>
            </a:br>
            <a:r>
              <a:rPr lang="lt-LT" sz="4000" dirty="0" smtClean="0"/>
              <a:t>Aukštesniuoju lygmeniu besimokančių mokinių skaičius</a:t>
            </a: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256790"/>
              </p:ext>
            </p:extLst>
          </p:nvPr>
        </p:nvGraphicFramePr>
        <p:xfrm>
          <a:off x="0" y="1600200"/>
          <a:ext cx="8388424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12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1-4 klasės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14832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874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5-8 klasės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61679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2910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2323</TotalTime>
  <Words>1826</Words>
  <Application>Microsoft Office PowerPoint</Application>
  <PresentationFormat>Demonstracija ekrane (4:3)</PresentationFormat>
  <Paragraphs>367</Paragraphs>
  <Slides>48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48</vt:i4>
      </vt:variant>
    </vt:vector>
  </HeadingPairs>
  <TitlesOfParts>
    <vt:vector size="49" baseType="lpstr">
      <vt:lpstr>Gretimumas</vt:lpstr>
      <vt:lpstr>I-ojo trimestro rezultatai</vt:lpstr>
      <vt:lpstr>Mokinių skaičius I-ojo trimestro pabaigoje:</vt:lpstr>
      <vt:lpstr>Mokiniai, I trim. baigę aukščiausiais vidurkiais</vt:lpstr>
      <vt:lpstr>Didžiausią pažangą klasėje padarę mokiniai:</vt:lpstr>
      <vt:lpstr>Besimokančių pagal individualizuotas programas skaičius/proc. 2018-2019 m.m. pradžioje</vt:lpstr>
      <vt:lpstr>Besimokančių pagal pritaikytas programas skaičius/proc. 2018-2019 m.m. pradžioje</vt:lpstr>
      <vt:lpstr>Kaip mums sekasi mokytis ? Aukštesniuoju lygmeniu besimokančių mokinių skaičius</vt:lpstr>
      <vt:lpstr>1-4 klasės</vt:lpstr>
      <vt:lpstr>5-8 klasės</vt:lpstr>
      <vt:lpstr>I-II klasės</vt:lpstr>
      <vt:lpstr>III-IV klasės</vt:lpstr>
      <vt:lpstr>I-ojo šių m.m.  ir III-iojo pernai metų trimestrų 1-4 kl. mokinių pasiekimų pagal lygmenis palyginimas </vt:lpstr>
      <vt:lpstr>2- 4 klasių anglų kalbos pasiekimai</vt:lpstr>
      <vt:lpstr>1-4 klasių lietuvių kalbos pasiekimai</vt:lpstr>
      <vt:lpstr>1-4 klasių matematikos pasiekimai</vt:lpstr>
      <vt:lpstr>I-ojo šių m. m.  ir III-iojo pernai metų trimestrų 5-8 kl. mokinių pasiekimų pagal lygmenis palyginimas </vt:lpstr>
      <vt:lpstr>5- 8 klasių užsienio (anglų, rusų) kalbų pasiekimai</vt:lpstr>
      <vt:lpstr>5- 8 lietuvių kalbos pasiekimai</vt:lpstr>
      <vt:lpstr>5-8 klasių matematikos pasiekimai</vt:lpstr>
      <vt:lpstr>I-ojo šių m.m.  ir III-iojo pernai metų trimestrų I-II kl. mokinių pasiekimų pagal lygmenis palyginimas </vt:lpstr>
      <vt:lpstr>I- II klasių užsienio (anglų, rusų) kalbų pasiekimai</vt:lpstr>
      <vt:lpstr>I- II klasių lietuvių kalbos pasiekimai</vt:lpstr>
      <vt:lpstr>I- II klasių matematikos pasiekimai</vt:lpstr>
      <vt:lpstr>I-ojo šių m.m.  ir III-iojo pernai metų trimestrų III-IV kl. mokinių pasiekimų pagal lygmenis palyginimas </vt:lpstr>
      <vt:lpstr>III- IV klasių užsienio (anglų) kalbos pasiekimai</vt:lpstr>
      <vt:lpstr>III- IV klasių lietuvių kalbos pasiekimai</vt:lpstr>
      <vt:lpstr>III- IV klasių matematikos  pasiekimai</vt:lpstr>
      <vt:lpstr>I-ojo trimestro klasių pažangumas</vt:lpstr>
      <vt:lpstr>Klasių pasiskirstymai pagal vidurkius</vt:lpstr>
      <vt:lpstr>Nepraleido nei vienos pamokos!  1-4 kl.</vt:lpstr>
      <vt:lpstr>Nepraleido nei vienos pamokos!  5-12 kl. </vt:lpstr>
      <vt:lpstr>I-ojo trimestro pamokų lankomumas</vt:lpstr>
      <vt:lpstr> Apklausų rezultatai Mokinių apklausa apie vertinimą ir įsivertinimą </vt:lpstr>
      <vt:lpstr>Už kokią veiklą Jus vertina pažymiais pamokoje?</vt:lpstr>
      <vt:lpstr>Kaip vyksta įsivertinimas</vt:lpstr>
      <vt:lpstr>Kaip dažnai įsivertiname</vt:lpstr>
      <vt:lpstr>Kaip panaudojami įsivertinimo duomenys</vt:lpstr>
      <vt:lpstr>Kokiose pamokose įsivertinate </vt:lpstr>
      <vt:lpstr>NMVA mokinių ir tėvų apklausos rezultatai</vt:lpstr>
      <vt:lpstr>Sutampantys mokinių ir tėvų atsakymai</vt:lpstr>
      <vt:lpstr>Konkursai</vt:lpstr>
      <vt:lpstr>IŠVADOS (1)</vt:lpstr>
      <vt:lpstr>IŠVADOS (2)</vt:lpstr>
      <vt:lpstr>IŠVADOS (3)</vt:lpstr>
      <vt:lpstr>IŠVADOS (4)</vt:lpstr>
      <vt:lpstr>Lankomumas</vt:lpstr>
      <vt:lpstr>NUTARIMO PROJEKTAS (1)</vt:lpstr>
      <vt:lpstr>NUTARIMO PROJEKTAS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Žėrutė</cp:lastModifiedBy>
  <cp:revision>185</cp:revision>
  <cp:lastPrinted>2018-12-11T14:13:49Z</cp:lastPrinted>
  <dcterms:created xsi:type="dcterms:W3CDTF">2016-12-05T14:01:20Z</dcterms:created>
  <dcterms:modified xsi:type="dcterms:W3CDTF">2018-12-18T12:15:17Z</dcterms:modified>
</cp:coreProperties>
</file>