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4" r:id="rId3"/>
    <p:sldId id="281" r:id="rId4"/>
    <p:sldId id="325" r:id="rId5"/>
    <p:sldId id="340" r:id="rId6"/>
    <p:sldId id="326" r:id="rId7"/>
    <p:sldId id="341" r:id="rId8"/>
    <p:sldId id="327" r:id="rId9"/>
    <p:sldId id="328" r:id="rId10"/>
    <p:sldId id="329" r:id="rId11"/>
    <p:sldId id="342" r:id="rId12"/>
    <p:sldId id="330" r:id="rId13"/>
    <p:sldId id="331" r:id="rId14"/>
    <p:sldId id="333" r:id="rId15"/>
    <p:sldId id="334" r:id="rId16"/>
    <p:sldId id="339" r:id="rId1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Vidutinis stilius 4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Vidutinis stilius 4 – paryškinima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Šviesus stilius 3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eminis stilius 1 – paryškinima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Šviesus stilius 3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5389" autoAdjust="0"/>
  </p:normalViewPr>
  <p:slideViewPr>
    <p:cSldViewPr>
      <p:cViewPr>
        <p:scale>
          <a:sx n="100" d="100"/>
          <a:sy n="100" d="100"/>
        </p:scale>
        <p:origin x="-1944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66666666666667E-2"/>
                  <c:y val="-2.6455026455026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55555555555558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Lapas1!$B$2:$D$2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Pat.</c:v>
                </c:pt>
              </c:strCache>
            </c:strRef>
          </c:cat>
          <c:val>
            <c:numRef>
              <c:f>Lapas1!$B$3:$D$3</c:f>
              <c:numCache>
                <c:formatCode>General</c:formatCode>
                <c:ptCount val="3"/>
                <c:pt idx="0">
                  <c:v>6</c:v>
                </c:pt>
                <c:pt idx="1">
                  <c:v>14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Lapas1!$A$4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111111111111112E-2"/>
                  <c:y val="-6.4814814814814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1666666666666666E-2"/>
                  <c:y val="-5.6216931216931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00000000000001E-2"/>
                  <c:y val="-5.0264550264550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Lapas1!$B$2:$D$2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Pat.</c:v>
                </c:pt>
              </c:strCache>
            </c:strRef>
          </c:cat>
          <c:val>
            <c:numRef>
              <c:f>Lapas1!$B$4:$D$4</c:f>
              <c:numCache>
                <c:formatCode>General</c:formatCode>
                <c:ptCount val="3"/>
                <c:pt idx="0">
                  <c:v>12</c:v>
                </c:pt>
                <c:pt idx="1">
                  <c:v>7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4872064"/>
        <c:axId val="214873600"/>
        <c:axId val="0"/>
      </c:bar3DChart>
      <c:catAx>
        <c:axId val="214872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lt-LT"/>
          </a:p>
        </c:txPr>
        <c:crossAx val="214873600"/>
        <c:crosses val="autoZero"/>
        <c:auto val="1"/>
        <c:lblAlgn val="ctr"/>
        <c:lblOffset val="100"/>
        <c:noMultiLvlLbl val="0"/>
      </c:catAx>
      <c:valAx>
        <c:axId val="214873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8720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33333333333334E-2"/>
                  <c:y val="-5.0264550264550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1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00000000000059E-2"/>
                  <c:y val="-2.9100529100529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666666666666667E-2"/>
                  <c:y val="-6.084656084656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Aukšt.</c:v>
                </c:pt>
                <c:pt idx="1">
                  <c:v>Pagr.</c:v>
                </c:pt>
                <c:pt idx="2">
                  <c:v>Pat.</c:v>
                </c:pt>
                <c:pt idx="3">
                  <c:v>Nepat. </c:v>
                </c:pt>
              </c:strCache>
            </c:strRef>
          </c:cat>
          <c:val>
            <c:numRef>
              <c:f>Lapas1!$B$3:$E$3</c:f>
              <c:numCache>
                <c:formatCode>General</c:formatCode>
                <c:ptCount val="4"/>
                <c:pt idx="0">
                  <c:v>10</c:v>
                </c:pt>
                <c:pt idx="1">
                  <c:v>8</c:v>
                </c:pt>
                <c:pt idx="2">
                  <c:v>15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Lapas1!$A$4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6666666666666671E-3"/>
                  <c:y val="-5.0264550264550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333333333333334E-2"/>
                  <c:y val="-5.0264550264550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666666666666668E-2"/>
                  <c:y val="-4.2328042328042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000000000000001E-2"/>
                  <c:y val="-2.3809523809523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Lapas1!$B$2:$E$2</c:f>
              <c:strCache>
                <c:ptCount val="4"/>
                <c:pt idx="0">
                  <c:v>Aukšt.</c:v>
                </c:pt>
                <c:pt idx="1">
                  <c:v>Pagr.</c:v>
                </c:pt>
                <c:pt idx="2">
                  <c:v>Pat.</c:v>
                </c:pt>
                <c:pt idx="3">
                  <c:v>Nepat. </c:v>
                </c:pt>
              </c:strCache>
            </c:strRef>
          </c:cat>
          <c:val>
            <c:numRef>
              <c:f>Lapas1!$B$4:$E$4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663488"/>
        <c:axId val="125670912"/>
        <c:axId val="0"/>
      </c:bar3DChart>
      <c:catAx>
        <c:axId val="125663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lt-LT"/>
          </a:p>
        </c:txPr>
        <c:crossAx val="125670912"/>
        <c:crosses val="autoZero"/>
        <c:auto val="1"/>
        <c:lblAlgn val="ctr"/>
        <c:lblOffset val="100"/>
        <c:noMultiLvlLbl val="0"/>
      </c:catAx>
      <c:valAx>
        <c:axId val="125670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56634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333333333333334E-2"/>
                  <c:y val="-3.4391534391534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55555555555558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Lapas1!$B$2:$D$2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Pat.</c:v>
                </c:pt>
              </c:strCache>
            </c:strRef>
          </c:cat>
          <c:val>
            <c:numRef>
              <c:f>Lapas1!$B$3:$D$3</c:f>
              <c:numCache>
                <c:formatCode>General</c:formatCode>
                <c:ptCount val="3"/>
                <c:pt idx="0">
                  <c:v>11</c:v>
                </c:pt>
                <c:pt idx="1">
                  <c:v>11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Lapas1!$A$4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111111111111112E-2"/>
                  <c:y val="-6.4814814814814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666666666666664E-2"/>
                  <c:y val="-2.976190476190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00000000000001E-2"/>
                  <c:y val="-5.2910052910052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Lapas1!$B$2:$D$2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Pat.</c:v>
                </c:pt>
              </c:strCache>
            </c:strRef>
          </c:cat>
          <c:val>
            <c:numRef>
              <c:f>Lapas1!$B$4:$D$4</c:f>
              <c:numCache>
                <c:formatCode>General</c:formatCode>
                <c:ptCount val="3"/>
                <c:pt idx="0">
                  <c:v>14</c:v>
                </c:pt>
                <c:pt idx="1">
                  <c:v>9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7357312"/>
        <c:axId val="127359232"/>
        <c:axId val="0"/>
      </c:bar3DChart>
      <c:catAx>
        <c:axId val="127357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lt-LT"/>
          </a:p>
        </c:txPr>
        <c:crossAx val="127359232"/>
        <c:crosses val="autoZero"/>
        <c:auto val="1"/>
        <c:lblAlgn val="ctr"/>
        <c:lblOffset val="100"/>
        <c:noMultiLvlLbl val="0"/>
      </c:catAx>
      <c:valAx>
        <c:axId val="12735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73573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</c:f>
              <c:strCache>
                <c:ptCount val="1"/>
                <c:pt idx="0">
                  <c:v>2018-2019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66666666666667E-2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55555555555558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Lapas1!$B$2:$D$2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Pat.</c:v>
                </c:pt>
              </c:strCache>
            </c:strRef>
          </c:cat>
          <c:val>
            <c:numRef>
              <c:f>Lapas1!$B$3:$D$3</c:f>
              <c:numCache>
                <c:formatCode>General</c:formatCode>
                <c:ptCount val="3"/>
                <c:pt idx="0">
                  <c:v>13</c:v>
                </c:pt>
                <c:pt idx="1">
                  <c:v>14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Lapas1!$A$4</c:f>
              <c:strCache>
                <c:ptCount val="1"/>
                <c:pt idx="0">
                  <c:v>2019-2020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111111111111112E-2"/>
                  <c:y val="-6.4814814814814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666666666666664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333333333333333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Lapas1!$B$2:$D$2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Pat.</c:v>
                </c:pt>
              </c:strCache>
            </c:strRef>
          </c:cat>
          <c:val>
            <c:numRef>
              <c:f>Lapas1!$B$4:$D$4</c:f>
              <c:numCache>
                <c:formatCode>General</c:formatCode>
                <c:ptCount val="3"/>
                <c:pt idx="0">
                  <c:v>16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268544"/>
        <c:axId val="128325888"/>
        <c:axId val="0"/>
      </c:bar3DChart>
      <c:catAx>
        <c:axId val="128268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lt-LT"/>
          </a:p>
        </c:txPr>
        <c:crossAx val="128325888"/>
        <c:crosses val="autoZero"/>
        <c:auto val="1"/>
        <c:lblAlgn val="ctr"/>
        <c:lblOffset val="100"/>
        <c:noMultiLvlLbl val="0"/>
      </c:catAx>
      <c:valAx>
        <c:axId val="128325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2685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11260-1060-4226-98D1-6E9B790DF699}" type="datetimeFigureOut">
              <a:rPr lang="lt-LT" smtClean="0"/>
              <a:t>2020-06-08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9AA31-0CDF-4473-9EE7-688BD7E5F3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1026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0672E-A6ED-4130-BA60-C0623A8A0631}" type="datetimeFigureOut">
              <a:rPr lang="lt-LT" smtClean="0"/>
              <a:t>2020-06-08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800E-A66F-46D5-AF97-D9FBFEF4D5A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891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D8C8-C84F-4032-9A89-AEAF37ECB3FB}" type="datetime1">
              <a:rPr lang="lt-LT" smtClean="0"/>
              <a:t>2020-06-08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34-9976-4A88-B93F-7F4BB9D3F0D6}" type="datetime1">
              <a:rPr lang="lt-LT" smtClean="0"/>
              <a:t>2020-06-08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D01B-3639-40CC-B722-E329ACFE7D3E}" type="datetime1">
              <a:rPr lang="lt-LT" smtClean="0"/>
              <a:t>2020-06-08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FBCA-D0F1-4D50-B3FC-C5B437F900CB}" type="datetime1">
              <a:rPr lang="lt-LT" smtClean="0"/>
              <a:t>2020-06-08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6F9A6-3E96-476B-B7B1-841D433A98E1}" type="datetime1">
              <a:rPr lang="lt-LT" smtClean="0"/>
              <a:t>2020-06-08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D99-A49D-4637-BE81-2B16F20AA474}" type="datetime1">
              <a:rPr lang="lt-LT" smtClean="0"/>
              <a:t>2020-06-08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A439-B2E5-4FB7-A47A-F96158A6C614}" type="datetime1">
              <a:rPr lang="lt-LT" smtClean="0"/>
              <a:t>2020-06-08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9D8C-87C4-490B-AAD6-D0582C9169C6}" type="datetime1">
              <a:rPr lang="lt-LT" smtClean="0"/>
              <a:t>2020-06-08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58FC-AD99-4DA0-B126-B4C599BA73FA}" type="datetime1">
              <a:rPr lang="lt-LT" smtClean="0"/>
              <a:t>2020-06-08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8144-2D5E-480D-BB88-D53011242256}" type="datetime1">
              <a:rPr lang="lt-LT" smtClean="0"/>
              <a:t>2020-06-08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C0BE-F497-48B3-A2D5-5771A7A75F99}" type="datetime1">
              <a:rPr lang="lt-LT" smtClean="0"/>
              <a:t>2020-06-08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EED5EB-5C14-47BE-AA72-09C2F17F01FC}" type="datetime1">
              <a:rPr lang="lt-LT" smtClean="0"/>
              <a:t>2020-06-08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788933" y="980728"/>
            <a:ext cx="5527483" cy="2190105"/>
          </a:xfrm>
        </p:spPr>
        <p:txBody>
          <a:bodyPr/>
          <a:lstStyle/>
          <a:p>
            <a:pPr algn="ctr"/>
            <a:r>
              <a:rPr lang="lt-LT" sz="5400" b="1" dirty="0" smtClean="0"/>
              <a:t>III-</a:t>
            </a:r>
            <a:r>
              <a:rPr lang="lt-LT" sz="5400" b="1" dirty="0" err="1" smtClean="0"/>
              <a:t>iojo</a:t>
            </a:r>
            <a:r>
              <a:rPr lang="lt-LT" sz="5400" b="1" dirty="0" smtClean="0"/>
              <a:t> ir metinio trimestro rezultatai</a:t>
            </a:r>
            <a:endParaRPr lang="lt-LT" sz="5400" b="1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416824" cy="106680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solidFill>
                  <a:schemeClr val="tx2">
                    <a:lumMod val="75000"/>
                  </a:schemeClr>
                </a:solidFill>
              </a:rPr>
              <a:t>Anykščių r. Svėdasų Juozo Tumo-Vaižganto gimnazija</a:t>
            </a:r>
          </a:p>
          <a:p>
            <a:pPr algn="ctr"/>
            <a:r>
              <a:rPr lang="lt-LT" sz="3200" b="1" dirty="0" smtClean="0"/>
              <a:t>Direktorė </a:t>
            </a:r>
            <a:endParaRPr lang="lt-LT" sz="3200" b="1" dirty="0" smtClean="0"/>
          </a:p>
          <a:p>
            <a:pPr algn="ctr"/>
            <a:r>
              <a:rPr lang="lt-LT" sz="3200" b="1" dirty="0" smtClean="0"/>
              <a:t>Kristina Dilienė</a:t>
            </a:r>
          </a:p>
          <a:p>
            <a:pPr algn="ctr"/>
            <a:r>
              <a:rPr lang="lt-LT" sz="3200" b="1" dirty="0" smtClean="0"/>
              <a:t>2020-06-05</a:t>
            </a:r>
            <a:endParaRPr lang="lt-LT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1433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1-4 </a:t>
            </a:r>
            <a:r>
              <a:rPr lang="lt-LT" dirty="0" err="1" smtClean="0"/>
              <a:t>kl</a:t>
            </a:r>
            <a:r>
              <a:rPr lang="lt-LT" dirty="0" smtClean="0"/>
              <a:t>. </a:t>
            </a:r>
            <a:r>
              <a:rPr lang="lt-LT" dirty="0" smtClean="0"/>
              <a:t>metiniai matematikos </a:t>
            </a:r>
            <a:r>
              <a:rPr lang="lt-LT" dirty="0" smtClean="0"/>
              <a:t>pasiekimai</a:t>
            </a: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125596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213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1-4 </a:t>
            </a:r>
            <a:r>
              <a:rPr lang="lt-LT" dirty="0" err="1" smtClean="0"/>
              <a:t>kl</a:t>
            </a:r>
            <a:r>
              <a:rPr lang="lt-LT" dirty="0" smtClean="0"/>
              <a:t>. metiniai pasaulio pažinimo palyginimai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92936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3379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PAŽANGUMAS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2170"/>
              </p:ext>
            </p:extLst>
          </p:nvPr>
        </p:nvGraphicFramePr>
        <p:xfrm>
          <a:off x="539551" y="1412776"/>
          <a:ext cx="7704856" cy="4960527"/>
        </p:xfrm>
        <a:graphic>
          <a:graphicData uri="http://schemas.openxmlformats.org/drawingml/2006/table">
            <a:tbl>
              <a:tblPr/>
              <a:tblGrid>
                <a:gridCol w="1085104"/>
                <a:gridCol w="2731321"/>
                <a:gridCol w="3888431"/>
              </a:tblGrid>
              <a:tr h="146832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Klasė</a:t>
                      </a:r>
                      <a:endParaRPr lang="lt-L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2018-2019 </a:t>
                      </a:r>
                      <a:r>
                        <a:rPr lang="lt-LT" sz="2000" b="1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m.m</a:t>
                      </a:r>
                      <a:r>
                        <a:rPr lang="lt-LT" sz="20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lt-L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2019-2020 </a:t>
                      </a:r>
                      <a:r>
                        <a:rPr lang="lt-LT" sz="2000" b="1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m.m</a:t>
                      </a:r>
                      <a:r>
                        <a:rPr lang="lt-LT" sz="20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lt-L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80305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</a:t>
                      </a:r>
                      <a:r>
                        <a:rPr lang="lt-LT" sz="2000" b="1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proc</a:t>
                      </a: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lt-L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100</a:t>
                      </a:r>
                      <a:r>
                        <a:rPr lang="lt-LT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lt-LT" sz="20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proc</a:t>
                      </a:r>
                      <a:r>
                        <a:rPr lang="lt-LT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.</a:t>
                      </a:r>
                      <a:endParaRPr lang="lt-L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80305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</a:t>
                      </a:r>
                      <a:r>
                        <a:rPr lang="lt-LT" sz="2000" b="1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proc</a:t>
                      </a: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lt-L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</a:t>
                      </a:r>
                      <a:r>
                        <a:rPr lang="lt-LT" sz="2000" b="1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proc</a:t>
                      </a: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lt-L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80305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</a:t>
                      </a:r>
                      <a:r>
                        <a:rPr lang="lt-LT" sz="2000" b="1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proc</a:t>
                      </a: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lt-L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91 </a:t>
                      </a:r>
                      <a:r>
                        <a:rPr lang="lt-LT" sz="2000" b="1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proc</a:t>
                      </a: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lt-L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40152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lt-L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</a:t>
                      </a:r>
                      <a:r>
                        <a:rPr lang="lt-LT" sz="2000" b="1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proc</a:t>
                      </a: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lt-L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</a:t>
                      </a:r>
                      <a:r>
                        <a:rPr lang="lt-LT" sz="2000" b="1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proc</a:t>
                      </a:r>
                      <a:r>
                        <a:rPr lang="lt-LT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40152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VISO:</a:t>
                      </a:r>
                      <a:endParaRPr lang="lt-L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Calibri"/>
                        </a:rPr>
                        <a:t>100 </a:t>
                      </a:r>
                      <a:r>
                        <a:rPr kumimoji="0" lang="lt-LT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Calibri"/>
                        </a:rPr>
                        <a:t>proc</a:t>
                      </a:r>
                      <a:r>
                        <a:rPr kumimoji="0" lang="lt-LT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Calibri"/>
                        </a:rPr>
                        <a:t>.</a:t>
                      </a:r>
                      <a:endParaRPr kumimoji="0" lang="lt-LT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97,8</a:t>
                      </a:r>
                      <a:endParaRPr lang="lt-LT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01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Lankomumas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092110"/>
              </p:ext>
            </p:extLst>
          </p:nvPr>
        </p:nvGraphicFramePr>
        <p:xfrm>
          <a:off x="251519" y="1340766"/>
          <a:ext cx="7920880" cy="5022345"/>
        </p:xfrm>
        <a:graphic>
          <a:graphicData uri="http://schemas.openxmlformats.org/drawingml/2006/table">
            <a:tbl>
              <a:tblPr/>
              <a:tblGrid>
                <a:gridCol w="790347"/>
                <a:gridCol w="3602142"/>
                <a:gridCol w="3528391"/>
              </a:tblGrid>
              <a:tr h="1368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Klasė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Praleista/iš </a:t>
                      </a: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jų nepateisinta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2018-2019 </a:t>
                      </a:r>
                      <a:r>
                        <a:rPr lang="lt-LT" sz="2000" b="1" dirty="0" err="1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lt-LT" sz="2000" b="1" baseline="0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lt-LT" sz="2000" b="1" baseline="0" dirty="0" err="1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lt-LT" sz="2000" b="1" baseline="0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Praleista /iš </a:t>
                      </a: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jų nepateisinta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2019-2020 </a:t>
                      </a:r>
                      <a:r>
                        <a:rPr lang="lt-LT" sz="2000" b="1" dirty="0" err="1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lt-LT" sz="2000" b="1" dirty="0" err="1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726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119/0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b="1" dirty="0" smtClean="0"/>
                        <a:t>259/0</a:t>
                      </a:r>
                      <a:endParaRPr lang="lt-LT" sz="2400" b="1" dirty="0"/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726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590/0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b="1" dirty="0" smtClean="0"/>
                        <a:t>57/0</a:t>
                      </a:r>
                      <a:endParaRPr lang="lt-LT" sz="2400" b="1" dirty="0"/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726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529</a:t>
                      </a: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b="1" dirty="0" smtClean="0"/>
                        <a:t>462/0</a:t>
                      </a:r>
                      <a:endParaRPr lang="lt-LT" sz="2400" b="1" dirty="0"/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488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80/0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b="1" dirty="0" smtClean="0"/>
                        <a:t>236/0</a:t>
                      </a:r>
                      <a:endParaRPr lang="lt-LT" sz="2400" b="1" dirty="0"/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500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Viso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1318/0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b="1" dirty="0" smtClean="0"/>
                        <a:t>1014/0</a:t>
                      </a:r>
                      <a:endParaRPr lang="lt-LT" sz="2400" b="1" dirty="0"/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476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Tenka 1 mokiniui</a:t>
                      </a:r>
                      <a:endParaRPr lang="lt-L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35,6</a:t>
                      </a:r>
                      <a:endParaRPr lang="lt-LT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400" b="1" dirty="0" smtClean="0"/>
                        <a:t>33,8</a:t>
                      </a:r>
                      <a:endParaRPr lang="lt-LT" sz="2400" b="1" dirty="0"/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272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I</a:t>
            </a:r>
            <a:r>
              <a:rPr lang="lt-LT" dirty="0" smtClean="0"/>
              <a:t>Š</a:t>
            </a:r>
            <a:r>
              <a:rPr lang="en-GB" dirty="0" smtClean="0"/>
              <a:t>VADOS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6000" dirty="0" smtClean="0"/>
              <a:t>Mokinių mažėjimas</a:t>
            </a:r>
          </a:p>
          <a:p>
            <a:pPr marL="114300" indent="0">
              <a:buNone/>
            </a:pPr>
            <a:r>
              <a:rPr lang="lt-LT" sz="4800" dirty="0" smtClean="0"/>
              <a:t>Lyginant </a:t>
            </a:r>
            <a:r>
              <a:rPr lang="lt-LT" sz="4800" dirty="0" smtClean="0"/>
              <a:t>2018-2019 ir 2019-2020 </a:t>
            </a:r>
            <a:r>
              <a:rPr lang="lt-LT" sz="4800" dirty="0" err="1" smtClean="0"/>
              <a:t>m.m</a:t>
            </a:r>
            <a:r>
              <a:rPr lang="lt-LT" sz="4800" dirty="0" smtClean="0"/>
              <a:t>.  1-4 </a:t>
            </a:r>
            <a:r>
              <a:rPr lang="lt-LT" sz="4800" dirty="0" smtClean="0"/>
              <a:t>klasėse mokinių skaičius </a:t>
            </a:r>
            <a:r>
              <a:rPr lang="lt-LT" sz="4800" dirty="0" smtClean="0"/>
              <a:t>sumažėjo </a:t>
            </a:r>
            <a:r>
              <a:rPr lang="lt-LT" sz="4800" dirty="0" smtClean="0"/>
              <a:t>7 </a:t>
            </a:r>
            <a:r>
              <a:rPr lang="lt-LT" sz="4800" dirty="0" smtClean="0"/>
              <a:t>mokiniais.</a:t>
            </a:r>
            <a:endParaRPr lang="lt-LT" sz="4800" dirty="0"/>
          </a:p>
        </p:txBody>
      </p:sp>
    </p:spTree>
    <p:extLst>
      <p:ext uri="{BB962C8B-B14F-4D97-AF65-F5344CB8AC3E}">
        <p14:creationId xmlns:p14="http://schemas.microsoft.com/office/powerpoint/2010/main" val="2003442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PASIEKIMAI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4000" dirty="0" smtClean="0"/>
              <a:t>50 </a:t>
            </a:r>
            <a:r>
              <a:rPr lang="lt-LT" sz="4000" dirty="0" err="1" smtClean="0"/>
              <a:t>proc</a:t>
            </a:r>
            <a:r>
              <a:rPr lang="lt-LT" sz="4000" dirty="0" smtClean="0"/>
              <a:t>. gerėjo 2-4 klasėse </a:t>
            </a:r>
            <a:r>
              <a:rPr lang="lt-LT" sz="4000" dirty="0"/>
              <a:t>aukštesniuoju </a:t>
            </a:r>
            <a:r>
              <a:rPr lang="lt-LT" sz="4000" dirty="0" smtClean="0"/>
              <a:t>lygmeniu anglų kalbos besimokančių mokinių skaičius.</a:t>
            </a:r>
            <a:endParaRPr lang="lt-LT" sz="4000" dirty="0" smtClean="0"/>
          </a:p>
          <a:p>
            <a:r>
              <a:rPr lang="lt-LT" sz="4000" dirty="0"/>
              <a:t>M</a:t>
            </a:r>
            <a:r>
              <a:rPr lang="lt-LT" sz="4000" dirty="0" smtClean="0"/>
              <a:t>atematikos ir pasaulio pasiekimai nežymiai gerėjo.</a:t>
            </a:r>
            <a:endParaRPr lang="lt-LT" sz="4000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60179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NUTARIMAS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Vienas 3 klasės mokinys paliekamas kartoti 3 </a:t>
            </a:r>
            <a:r>
              <a:rPr lang="lt-LT" smtClean="0"/>
              <a:t>klasės kursą.  </a:t>
            </a:r>
            <a:r>
              <a:rPr lang="lt-LT" dirty="0" smtClean="0"/>
              <a:t>Visi kiti 1-4 </a:t>
            </a:r>
            <a:r>
              <a:rPr lang="lt-LT" dirty="0" smtClean="0"/>
              <a:t>klasės mokiniai, direktoriaus įsakymu keliami į aukštesnę klasę.</a:t>
            </a:r>
          </a:p>
          <a:p>
            <a:r>
              <a:rPr lang="lt-LT" dirty="0" smtClean="0"/>
              <a:t>2019-2020 </a:t>
            </a:r>
            <a:r>
              <a:rPr lang="lt-LT" dirty="0" err="1" smtClean="0"/>
              <a:t>m.m</a:t>
            </a:r>
            <a:r>
              <a:rPr lang="lt-LT" dirty="0" smtClean="0"/>
              <a:t>. valandas, kurios skirtos mokinių ugdymo poreikiams tenkinti, efektyviai naudoti gerinant mokinių lietuvių kalbos ir matematikos pasiekimus.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31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DARBOTVARKĖ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lt-LT" sz="4400" dirty="0"/>
              <a:t>1. </a:t>
            </a:r>
            <a:r>
              <a:rPr lang="lt-LT" sz="3600" dirty="0"/>
              <a:t>1-4 mokinių III-jo ir metinių trimestrų </a:t>
            </a:r>
            <a:r>
              <a:rPr lang="lt-LT" sz="3600" dirty="0" smtClean="0"/>
              <a:t>ugdymosi pažangos </a:t>
            </a:r>
            <a:r>
              <a:rPr lang="lt-LT" sz="3600" dirty="0"/>
              <a:t>ir pasiekimų aptarimas.</a:t>
            </a:r>
          </a:p>
          <a:p>
            <a:pPr algn="just"/>
            <a:r>
              <a:rPr lang="lt-LT" sz="3600" dirty="0"/>
              <a:t>2. 1-4, 5-8, I-II gimnazijos klasių SUP </a:t>
            </a:r>
            <a:r>
              <a:rPr lang="lt-LT" sz="3600" dirty="0" smtClean="0"/>
              <a:t>turinčių mokinių </a:t>
            </a:r>
            <a:r>
              <a:rPr lang="lt-LT" sz="3600" dirty="0"/>
              <a:t>ugdymosi pasiekimų analizė.</a:t>
            </a:r>
          </a:p>
          <a:p>
            <a:pPr algn="just"/>
            <a:r>
              <a:rPr lang="lt-LT" sz="3600" dirty="0" smtClean="0"/>
              <a:t>3. </a:t>
            </a:r>
            <a:r>
              <a:rPr lang="lt-LT" sz="3600" dirty="0"/>
              <a:t>Einamieji klausimai.</a:t>
            </a:r>
            <a:endParaRPr lang="lt-LT" sz="3600" dirty="0" smtClean="0"/>
          </a:p>
        </p:txBody>
      </p:sp>
    </p:spTree>
    <p:extLst>
      <p:ext uri="{BB962C8B-B14F-4D97-AF65-F5344CB8AC3E}">
        <p14:creationId xmlns:p14="http://schemas.microsoft.com/office/powerpoint/2010/main" val="343736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Mokinių skaičius: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endParaRPr lang="lt-LT" sz="4800" b="1" dirty="0"/>
          </a:p>
          <a:p>
            <a:pPr algn="ctr">
              <a:buNone/>
            </a:pPr>
            <a:r>
              <a:rPr lang="lt-LT" sz="4800" dirty="0" smtClean="0">
                <a:latin typeface="Times New Roman" pitchFamily="18" charset="0"/>
                <a:cs typeface="Times New Roman" pitchFamily="18" charset="0"/>
              </a:rPr>
              <a:t>III-jo </a:t>
            </a:r>
            <a:r>
              <a:rPr lang="lt-LT" sz="4800" dirty="0">
                <a:latin typeface="Times New Roman" pitchFamily="18" charset="0"/>
                <a:cs typeface="Times New Roman" pitchFamily="18" charset="0"/>
              </a:rPr>
              <a:t>trimestro pabaigoje:</a:t>
            </a:r>
          </a:p>
          <a:p>
            <a:pPr algn="ctr">
              <a:buFont typeface="Wingdings" pitchFamily="2" charset="2"/>
              <a:buNone/>
            </a:pPr>
            <a:r>
              <a:rPr lang="lt-LT" sz="4800" b="1" dirty="0" smtClean="0"/>
              <a:t>1-4 klasėse – </a:t>
            </a:r>
            <a:r>
              <a:rPr lang="lt-LT" sz="4800" b="1" dirty="0" smtClean="0"/>
              <a:t>3</a:t>
            </a:r>
            <a:r>
              <a:rPr lang="lt-LT" sz="4800" b="1" dirty="0"/>
              <a:t>0</a:t>
            </a:r>
            <a:r>
              <a:rPr lang="lt-LT" sz="4800" b="1" dirty="0" smtClean="0"/>
              <a:t> </a:t>
            </a:r>
            <a:r>
              <a:rPr lang="lt-LT" sz="4800" b="1" dirty="0" smtClean="0"/>
              <a:t>mokiniai, pernai buvo </a:t>
            </a:r>
            <a:r>
              <a:rPr lang="lt-LT" sz="4800" b="1" dirty="0" smtClean="0"/>
              <a:t>37 </a:t>
            </a:r>
            <a:r>
              <a:rPr lang="lt-LT" sz="4800" b="1" dirty="0" smtClean="0"/>
              <a:t>mokiniai</a:t>
            </a:r>
          </a:p>
        </p:txBody>
      </p:sp>
    </p:spTree>
    <p:extLst>
      <p:ext uri="{BB962C8B-B14F-4D97-AF65-F5344CB8AC3E}">
        <p14:creationId xmlns:p14="http://schemas.microsoft.com/office/powerpoint/2010/main" val="8353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Aukščiausiais įvertinimais III-</a:t>
            </a:r>
            <a:r>
              <a:rPr lang="lt-LT" dirty="0" err="1" smtClean="0"/>
              <a:t>ią</a:t>
            </a:r>
            <a:r>
              <a:rPr lang="lt-LT" dirty="0" smtClean="0"/>
              <a:t> trimestrą baigę mokiniai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lt-LT" sz="2800" b="1" dirty="0" smtClean="0"/>
              <a:t>1 </a:t>
            </a:r>
            <a:r>
              <a:rPr lang="lt-LT" sz="2800" b="1" dirty="0" smtClean="0"/>
              <a:t>klasė</a:t>
            </a:r>
          </a:p>
          <a:p>
            <a:pPr algn="just"/>
            <a:r>
              <a:rPr lang="lt-LT" sz="2800" dirty="0" err="1"/>
              <a:t>Gaučytė</a:t>
            </a:r>
            <a:r>
              <a:rPr lang="lt-LT" sz="2800" dirty="0"/>
              <a:t> </a:t>
            </a:r>
            <a:r>
              <a:rPr lang="lt-LT" sz="2800" dirty="0" err="1"/>
              <a:t>Perla</a:t>
            </a:r>
            <a:r>
              <a:rPr lang="lt-LT" sz="2800" dirty="0"/>
              <a:t>, </a:t>
            </a:r>
            <a:endParaRPr lang="lt-LT" sz="2800" dirty="0" smtClean="0"/>
          </a:p>
          <a:p>
            <a:pPr algn="just"/>
            <a:r>
              <a:rPr lang="lt-LT" sz="2800" dirty="0" err="1" smtClean="0"/>
              <a:t>Šablinskaitė</a:t>
            </a:r>
            <a:r>
              <a:rPr lang="lt-LT" sz="2800" dirty="0" smtClean="0"/>
              <a:t> </a:t>
            </a:r>
            <a:r>
              <a:rPr lang="lt-LT" sz="2800" dirty="0"/>
              <a:t>Vakarė, </a:t>
            </a:r>
            <a:endParaRPr lang="lt-LT" sz="2800" dirty="0" smtClean="0"/>
          </a:p>
          <a:p>
            <a:pPr algn="just"/>
            <a:r>
              <a:rPr lang="lt-LT" sz="2800" dirty="0" err="1" smtClean="0"/>
              <a:t>Šaučiulytė</a:t>
            </a:r>
            <a:r>
              <a:rPr lang="lt-LT" sz="2800" dirty="0" smtClean="0"/>
              <a:t> </a:t>
            </a:r>
            <a:r>
              <a:rPr lang="lt-LT" sz="2800" dirty="0"/>
              <a:t>Ugnė</a:t>
            </a:r>
            <a:endParaRPr lang="lt-LT" sz="2800" b="1" dirty="0" smtClean="0"/>
          </a:p>
          <a:p>
            <a:pPr marL="114300" indent="0" algn="just">
              <a:buNone/>
            </a:pPr>
            <a:r>
              <a:rPr lang="lt-LT" sz="2800" b="1" dirty="0" smtClean="0"/>
              <a:t>2 klasė</a:t>
            </a:r>
          </a:p>
          <a:p>
            <a:pPr marL="114300" indent="0" algn="just">
              <a:buNone/>
            </a:pPr>
            <a:r>
              <a:rPr lang="lt-LT" sz="2800" dirty="0" err="1"/>
              <a:t>Čečys</a:t>
            </a:r>
            <a:r>
              <a:rPr lang="lt-LT" sz="2800" dirty="0"/>
              <a:t> Tomas, </a:t>
            </a:r>
            <a:endParaRPr lang="lt-LT" sz="2800" dirty="0" smtClean="0"/>
          </a:p>
          <a:p>
            <a:pPr marL="114300" indent="0" algn="just">
              <a:buNone/>
            </a:pPr>
            <a:r>
              <a:rPr lang="lt-LT" sz="2800" dirty="0" smtClean="0"/>
              <a:t>Saliamonas </a:t>
            </a:r>
            <a:r>
              <a:rPr lang="lt-LT" sz="2800" dirty="0"/>
              <a:t>Vakaris, </a:t>
            </a:r>
            <a:endParaRPr lang="lt-LT" sz="2800" dirty="0" smtClean="0"/>
          </a:p>
          <a:p>
            <a:pPr marL="114300" indent="0" algn="just">
              <a:buNone/>
            </a:pPr>
            <a:r>
              <a:rPr lang="lt-LT" sz="2800" dirty="0" smtClean="0"/>
              <a:t>Vaišvilas </a:t>
            </a:r>
            <a:r>
              <a:rPr lang="lt-LT" sz="2800" dirty="0"/>
              <a:t>Augustas</a:t>
            </a:r>
            <a:endParaRPr lang="lt-LT" sz="2800" b="1" dirty="0" smtClean="0"/>
          </a:p>
          <a:p>
            <a:pPr marL="114300" indent="0" algn="just">
              <a:buNone/>
            </a:pPr>
            <a:r>
              <a:rPr lang="lt-LT" sz="2800" b="1" dirty="0" smtClean="0"/>
              <a:t>3 </a:t>
            </a:r>
            <a:r>
              <a:rPr lang="lt-LT" sz="2800" b="1" dirty="0" smtClean="0"/>
              <a:t>klasė</a:t>
            </a:r>
          </a:p>
          <a:p>
            <a:pPr marL="114300" indent="0" algn="just">
              <a:buNone/>
            </a:pPr>
            <a:r>
              <a:rPr lang="lt-LT" sz="2800" dirty="0" err="1" smtClean="0"/>
              <a:t>Baleišytė</a:t>
            </a:r>
            <a:r>
              <a:rPr lang="lt-LT" sz="2800" dirty="0" smtClean="0"/>
              <a:t> Goda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3326070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Aukščiausiais įvertinimais III-</a:t>
            </a:r>
            <a:r>
              <a:rPr lang="lt-LT" dirty="0" err="1"/>
              <a:t>ią</a:t>
            </a:r>
            <a:r>
              <a:rPr lang="lt-LT" dirty="0"/>
              <a:t> trimestrą baigę mokiniai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lt-LT" sz="2400" b="1" dirty="0"/>
              <a:t>3 klasė</a:t>
            </a:r>
          </a:p>
          <a:p>
            <a:r>
              <a:rPr lang="lt-LT" dirty="0"/>
              <a:t>Navickaitė Adelė, </a:t>
            </a:r>
            <a:endParaRPr lang="lt-LT" dirty="0" smtClean="0"/>
          </a:p>
          <a:p>
            <a:r>
              <a:rPr lang="lt-LT" dirty="0" err="1" smtClean="0"/>
              <a:t>Romaraitė</a:t>
            </a:r>
            <a:r>
              <a:rPr lang="lt-LT" dirty="0" smtClean="0"/>
              <a:t> </a:t>
            </a:r>
            <a:r>
              <a:rPr lang="lt-LT" dirty="0"/>
              <a:t>Evelina, </a:t>
            </a:r>
            <a:endParaRPr lang="lt-LT" dirty="0" smtClean="0"/>
          </a:p>
          <a:p>
            <a:r>
              <a:rPr lang="lt-LT" dirty="0" smtClean="0"/>
              <a:t>Vaišvilas </a:t>
            </a:r>
            <a:r>
              <a:rPr lang="lt-LT" dirty="0"/>
              <a:t>Majus, </a:t>
            </a:r>
            <a:endParaRPr lang="lt-LT" dirty="0" smtClean="0"/>
          </a:p>
          <a:p>
            <a:r>
              <a:rPr lang="lt-LT" dirty="0" err="1" smtClean="0"/>
              <a:t>Zwanziger</a:t>
            </a:r>
            <a:r>
              <a:rPr lang="lt-LT" dirty="0" smtClean="0"/>
              <a:t> </a:t>
            </a:r>
            <a:r>
              <a:rPr lang="lt-LT" dirty="0" err="1"/>
              <a:t>Luca</a:t>
            </a:r>
            <a:r>
              <a:rPr lang="lt-LT" dirty="0"/>
              <a:t> </a:t>
            </a:r>
            <a:r>
              <a:rPr lang="lt-LT" dirty="0" err="1" smtClean="0"/>
              <a:t>Marie</a:t>
            </a:r>
            <a:endParaRPr lang="lt-LT" dirty="0" smtClean="0"/>
          </a:p>
          <a:p>
            <a:pPr marL="114300" indent="0">
              <a:buNone/>
            </a:pPr>
            <a:r>
              <a:rPr lang="lt-LT" b="1" dirty="0" smtClean="0"/>
              <a:t>4 klasė</a:t>
            </a:r>
          </a:p>
          <a:p>
            <a:pPr marL="114300" indent="0">
              <a:buNone/>
            </a:pPr>
            <a:r>
              <a:rPr lang="lt-LT" dirty="0" err="1"/>
              <a:t>Baleišytė</a:t>
            </a:r>
            <a:r>
              <a:rPr lang="lt-LT" dirty="0"/>
              <a:t> Goda, </a:t>
            </a:r>
            <a:endParaRPr lang="lt-LT" dirty="0" smtClean="0"/>
          </a:p>
          <a:p>
            <a:pPr marL="114300" indent="0">
              <a:buNone/>
            </a:pPr>
            <a:r>
              <a:rPr lang="lt-LT" dirty="0" smtClean="0"/>
              <a:t>Ivanauskaitė </a:t>
            </a:r>
            <a:r>
              <a:rPr lang="lt-LT" dirty="0" err="1"/>
              <a:t>Tija</a:t>
            </a:r>
            <a:r>
              <a:rPr lang="lt-LT" dirty="0"/>
              <a:t>, </a:t>
            </a:r>
            <a:endParaRPr lang="lt-LT" dirty="0" smtClean="0"/>
          </a:p>
          <a:p>
            <a:pPr marL="114300" indent="0">
              <a:buNone/>
            </a:pPr>
            <a:r>
              <a:rPr lang="lt-LT" dirty="0" smtClean="0"/>
              <a:t>Matulevičius </a:t>
            </a:r>
            <a:r>
              <a:rPr lang="lt-LT" dirty="0"/>
              <a:t>Emilis, </a:t>
            </a:r>
            <a:endParaRPr lang="lt-LT" dirty="0" smtClean="0"/>
          </a:p>
          <a:p>
            <a:pPr marL="114300" indent="0">
              <a:buNone/>
            </a:pPr>
            <a:r>
              <a:rPr lang="lt-LT" dirty="0" err="1" smtClean="0"/>
              <a:t>Mejerytė</a:t>
            </a:r>
            <a:r>
              <a:rPr lang="lt-LT" dirty="0" smtClean="0"/>
              <a:t> </a:t>
            </a:r>
            <a:r>
              <a:rPr lang="lt-LT" dirty="0"/>
              <a:t>Kotryna, </a:t>
            </a:r>
            <a:endParaRPr lang="lt-LT" dirty="0" smtClean="0"/>
          </a:p>
          <a:p>
            <a:pPr marL="114300" indent="0">
              <a:buNone/>
            </a:pPr>
            <a:r>
              <a:rPr lang="lt-LT" dirty="0" err="1" smtClean="0"/>
              <a:t>Zovytė</a:t>
            </a:r>
            <a:r>
              <a:rPr lang="lt-LT" dirty="0" smtClean="0"/>
              <a:t> </a:t>
            </a:r>
            <a:r>
              <a:rPr lang="lt-LT" dirty="0"/>
              <a:t>Ugnė</a:t>
            </a:r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355221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Aukščiausiais įvertinimais </a:t>
            </a:r>
            <a:r>
              <a:rPr lang="lt-LT" dirty="0" smtClean="0"/>
              <a:t>METINĮ </a:t>
            </a:r>
            <a:r>
              <a:rPr lang="lt-LT" dirty="0"/>
              <a:t>trimestrą baigę mokiniai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800" b="1" dirty="0"/>
              <a:t>1 </a:t>
            </a:r>
            <a:r>
              <a:rPr lang="lt-LT" sz="2800" b="1" dirty="0" smtClean="0"/>
              <a:t>klasė</a:t>
            </a:r>
          </a:p>
          <a:p>
            <a:pPr algn="just"/>
            <a:r>
              <a:rPr lang="lt-LT" sz="2800" dirty="0" err="1"/>
              <a:t>Gaučytė</a:t>
            </a:r>
            <a:r>
              <a:rPr lang="lt-LT" sz="2800" dirty="0"/>
              <a:t> </a:t>
            </a:r>
            <a:r>
              <a:rPr lang="lt-LT" sz="2800" dirty="0" err="1"/>
              <a:t>Perla</a:t>
            </a:r>
            <a:r>
              <a:rPr lang="lt-LT" sz="2800" dirty="0" smtClean="0"/>
              <a:t>,</a:t>
            </a:r>
          </a:p>
          <a:p>
            <a:pPr algn="just"/>
            <a:r>
              <a:rPr lang="lt-LT" sz="2800" dirty="0" smtClean="0"/>
              <a:t>Dambrauskaitė Lėja, </a:t>
            </a:r>
            <a:endParaRPr lang="lt-LT" sz="2800" dirty="0"/>
          </a:p>
          <a:p>
            <a:pPr algn="just"/>
            <a:r>
              <a:rPr lang="lt-LT" sz="2800" dirty="0" err="1"/>
              <a:t>Šablinskaitė</a:t>
            </a:r>
            <a:r>
              <a:rPr lang="lt-LT" sz="2800" dirty="0"/>
              <a:t> Vakarė, </a:t>
            </a:r>
          </a:p>
          <a:p>
            <a:pPr algn="just"/>
            <a:r>
              <a:rPr lang="lt-LT" sz="2800" dirty="0" err="1"/>
              <a:t>Šaučiulytė</a:t>
            </a:r>
            <a:r>
              <a:rPr lang="lt-LT" sz="2800" dirty="0"/>
              <a:t> </a:t>
            </a:r>
            <a:r>
              <a:rPr lang="lt-LT" sz="2800" dirty="0" smtClean="0"/>
              <a:t>Ugnė</a:t>
            </a:r>
            <a:endParaRPr lang="lt-LT" sz="2800" b="1" dirty="0"/>
          </a:p>
          <a:p>
            <a:pPr marL="114300" indent="0" algn="just">
              <a:buNone/>
            </a:pPr>
            <a:r>
              <a:rPr lang="lt-LT" sz="2800" b="1" dirty="0" smtClean="0"/>
              <a:t>2 klasė</a:t>
            </a:r>
          </a:p>
          <a:p>
            <a:pPr marL="114300" indent="0" algn="just">
              <a:buNone/>
            </a:pPr>
            <a:r>
              <a:rPr lang="lt-LT" sz="2800" dirty="0"/>
              <a:t>Saliamonas Vakaris, </a:t>
            </a:r>
            <a:endParaRPr lang="lt-LT" sz="2800" b="1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3530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4000" dirty="0"/>
              <a:t>Aukščiausiais įvertinimais METINĮ trimestrą baigę mokiniai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lt-LT" sz="2800" b="1" dirty="0"/>
              <a:t>3 klasė</a:t>
            </a:r>
          </a:p>
          <a:p>
            <a:r>
              <a:rPr lang="lt-LT" dirty="0"/>
              <a:t>Navickaitė Adelė, </a:t>
            </a:r>
          </a:p>
          <a:p>
            <a:r>
              <a:rPr lang="lt-LT" dirty="0" err="1"/>
              <a:t>Romaraitė</a:t>
            </a:r>
            <a:r>
              <a:rPr lang="lt-LT" dirty="0"/>
              <a:t> Evelina, </a:t>
            </a:r>
          </a:p>
          <a:p>
            <a:r>
              <a:rPr lang="lt-LT" dirty="0"/>
              <a:t>Vaišvilas </a:t>
            </a:r>
            <a:r>
              <a:rPr lang="lt-LT" dirty="0" smtClean="0"/>
              <a:t>Majus</a:t>
            </a:r>
            <a:endParaRPr lang="lt-LT" dirty="0"/>
          </a:p>
          <a:p>
            <a:r>
              <a:rPr lang="lt-LT" b="1" dirty="0" smtClean="0"/>
              <a:t>4 klasė</a:t>
            </a:r>
          </a:p>
          <a:p>
            <a:pPr marL="114300" indent="0">
              <a:buNone/>
            </a:pPr>
            <a:r>
              <a:rPr lang="lt-LT" dirty="0" err="1"/>
              <a:t>Baleišytė</a:t>
            </a:r>
            <a:r>
              <a:rPr lang="lt-LT" dirty="0"/>
              <a:t> Goda, </a:t>
            </a:r>
          </a:p>
          <a:p>
            <a:pPr marL="114300" indent="0">
              <a:buNone/>
            </a:pPr>
            <a:r>
              <a:rPr lang="lt-LT" dirty="0"/>
              <a:t>Ivanauskaitė </a:t>
            </a:r>
            <a:r>
              <a:rPr lang="lt-LT" dirty="0" err="1"/>
              <a:t>Tija</a:t>
            </a:r>
            <a:r>
              <a:rPr lang="lt-LT" dirty="0"/>
              <a:t>, </a:t>
            </a:r>
            <a:r>
              <a:rPr lang="lt-LT" dirty="0" smtClean="0"/>
              <a:t> </a:t>
            </a:r>
            <a:endParaRPr lang="lt-LT" dirty="0"/>
          </a:p>
          <a:p>
            <a:pPr marL="114300" indent="0">
              <a:buNone/>
            </a:pPr>
            <a:r>
              <a:rPr lang="lt-LT" dirty="0" err="1"/>
              <a:t>Mejerytė</a:t>
            </a:r>
            <a:r>
              <a:rPr lang="lt-LT" dirty="0"/>
              <a:t> </a:t>
            </a:r>
            <a:r>
              <a:rPr lang="lt-LT" dirty="0" smtClean="0"/>
              <a:t>Kotryna </a:t>
            </a:r>
            <a:endParaRPr lang="lt-LT" dirty="0"/>
          </a:p>
          <a:p>
            <a:endParaRPr lang="lt-LT" b="1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26940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3600" dirty="0" smtClean="0"/>
              <a:t>2-4 </a:t>
            </a:r>
            <a:r>
              <a:rPr lang="lt-LT" sz="3600" dirty="0" err="1" smtClean="0"/>
              <a:t>kl</a:t>
            </a:r>
            <a:r>
              <a:rPr lang="lt-LT" sz="3600" dirty="0" smtClean="0"/>
              <a:t>. anglų kalbos </a:t>
            </a:r>
            <a:r>
              <a:rPr lang="lt-LT" sz="3600" dirty="0" smtClean="0"/>
              <a:t>2018-2019 2019-2020 </a:t>
            </a:r>
            <a:r>
              <a:rPr lang="lt-LT" sz="3600" dirty="0" err="1" smtClean="0"/>
              <a:t>m</a:t>
            </a:r>
            <a:r>
              <a:rPr lang="lt-LT" sz="3600" dirty="0" smtClean="0"/>
              <a:t>. </a:t>
            </a:r>
            <a:r>
              <a:rPr lang="lt-LT" sz="3600" dirty="0" err="1" smtClean="0"/>
              <a:t>m</a:t>
            </a:r>
            <a:r>
              <a:rPr lang="lt-LT" sz="3600" dirty="0" smtClean="0"/>
              <a:t>. </a:t>
            </a:r>
            <a:r>
              <a:rPr lang="lt-LT" sz="3600" dirty="0" smtClean="0"/>
              <a:t>m</a:t>
            </a:r>
            <a:r>
              <a:rPr lang="lt-LT" sz="3600" dirty="0" smtClean="0"/>
              <a:t>etinių įvertinimų pasiekimų  palyginimai</a:t>
            </a:r>
            <a:endParaRPr lang="lt-LT" sz="3600" dirty="0"/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584566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6582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4000" dirty="0" smtClean="0"/>
              <a:t>1-4 </a:t>
            </a:r>
            <a:r>
              <a:rPr lang="lt-LT" sz="4000" dirty="0" err="1" smtClean="0"/>
              <a:t>kl</a:t>
            </a:r>
            <a:r>
              <a:rPr lang="lt-LT" sz="4000" dirty="0" smtClean="0"/>
              <a:t>. lietuvių kalbos </a:t>
            </a:r>
            <a:r>
              <a:rPr lang="lt-LT" sz="4000" dirty="0" smtClean="0"/>
              <a:t>metinių įvertinimų pasiekimų palyginimai</a:t>
            </a:r>
            <a:endParaRPr lang="lt-LT" sz="40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905893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5362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1891</TotalTime>
  <Words>417</Words>
  <Application>Microsoft Office PowerPoint</Application>
  <PresentationFormat>Demonstracija ekrane (4:3)</PresentationFormat>
  <Paragraphs>135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16</vt:i4>
      </vt:variant>
    </vt:vector>
  </HeadingPairs>
  <TitlesOfParts>
    <vt:vector size="17" baseType="lpstr">
      <vt:lpstr>Gretimumas</vt:lpstr>
      <vt:lpstr>III-iojo ir metinio trimestro rezultatai</vt:lpstr>
      <vt:lpstr>DARBOTVARKĖ</vt:lpstr>
      <vt:lpstr>Mokinių skaičius:</vt:lpstr>
      <vt:lpstr>Aukščiausiais įvertinimais III-ią trimestrą baigę mokiniai</vt:lpstr>
      <vt:lpstr>Aukščiausiais įvertinimais III-ią trimestrą baigę mokiniai</vt:lpstr>
      <vt:lpstr>Aukščiausiais įvertinimais METINĮ trimestrą baigę mokiniai</vt:lpstr>
      <vt:lpstr>Aukščiausiais įvertinimais METINĮ trimestrą baigę mokiniai</vt:lpstr>
      <vt:lpstr>2-4 kl. anglų kalbos 2018-2019 2019-2020 m. m. metinių įvertinimų pasiekimų  palyginimai</vt:lpstr>
      <vt:lpstr>1-4 kl. lietuvių kalbos metinių įvertinimų pasiekimų palyginimai</vt:lpstr>
      <vt:lpstr>1-4 kl. metiniai matematikos pasiekimai</vt:lpstr>
      <vt:lpstr>1-4 kl. metiniai pasaulio pažinimo palyginimai</vt:lpstr>
      <vt:lpstr>PAŽANGUMAS</vt:lpstr>
      <vt:lpstr>Lankomumas</vt:lpstr>
      <vt:lpstr>IŠVADOS</vt:lpstr>
      <vt:lpstr>PASIEKIMAI</vt:lpstr>
      <vt:lpstr>NUTARIMAS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Žėrutė</dc:creator>
  <cp:lastModifiedBy>Direktorius</cp:lastModifiedBy>
  <cp:revision>246</cp:revision>
  <cp:lastPrinted>2017-09-27T08:07:28Z</cp:lastPrinted>
  <dcterms:created xsi:type="dcterms:W3CDTF">2016-12-05T14:01:20Z</dcterms:created>
  <dcterms:modified xsi:type="dcterms:W3CDTF">2020-06-08T10:44:38Z</dcterms:modified>
</cp:coreProperties>
</file>