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ppt/charts/chart6.xml" ContentType="application/vnd.openxmlformats-officedocument.drawingml.chart+xml"/>
  <Override PartName="/ppt/theme/themeOverride6.xml" ContentType="application/vnd.openxmlformats-officedocument.themeOverride+xml"/>
  <Override PartName="/ppt/charts/chart7.xml" ContentType="application/vnd.openxmlformats-officedocument.drawingml.chart+xml"/>
  <Override PartName="/ppt/theme/themeOverride7.xml" ContentType="application/vnd.openxmlformats-officedocument.themeOverride+xml"/>
  <Override PartName="/ppt/charts/chart8.xml" ContentType="application/vnd.openxmlformats-officedocument.drawingml.chart+xml"/>
  <Override PartName="/ppt/theme/themeOverride8.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0" r:id="rId1"/>
  </p:sldMasterIdLst>
  <p:notesMasterIdLst>
    <p:notesMasterId r:id="rId48"/>
  </p:notesMasterIdLst>
  <p:handoutMasterIdLst>
    <p:handoutMasterId r:id="rId49"/>
  </p:handoutMasterIdLst>
  <p:sldIdLst>
    <p:sldId id="256" r:id="rId2"/>
    <p:sldId id="335" r:id="rId3"/>
    <p:sldId id="345" r:id="rId4"/>
    <p:sldId id="339" r:id="rId5"/>
    <p:sldId id="340" r:id="rId6"/>
    <p:sldId id="341" r:id="rId7"/>
    <p:sldId id="342" r:id="rId8"/>
    <p:sldId id="343" r:id="rId9"/>
    <p:sldId id="344" r:id="rId10"/>
    <p:sldId id="281" r:id="rId11"/>
    <p:sldId id="336" r:id="rId12"/>
    <p:sldId id="346" r:id="rId13"/>
    <p:sldId id="274" r:id="rId14"/>
    <p:sldId id="276" r:id="rId15"/>
    <p:sldId id="278" r:id="rId16"/>
    <p:sldId id="321" r:id="rId17"/>
    <p:sldId id="322" r:id="rId18"/>
    <p:sldId id="323" r:id="rId19"/>
    <p:sldId id="324" r:id="rId20"/>
    <p:sldId id="275" r:id="rId21"/>
    <p:sldId id="293" r:id="rId22"/>
    <p:sldId id="294" r:id="rId23"/>
    <p:sldId id="295" r:id="rId24"/>
    <p:sldId id="279" r:id="rId25"/>
    <p:sldId id="296" r:id="rId26"/>
    <p:sldId id="297" r:id="rId27"/>
    <p:sldId id="298" r:id="rId28"/>
    <p:sldId id="299" r:id="rId29"/>
    <p:sldId id="300" r:id="rId30"/>
    <p:sldId id="347" r:id="rId31"/>
    <p:sldId id="301" r:id="rId32"/>
    <p:sldId id="302" r:id="rId33"/>
    <p:sldId id="283" r:id="rId34"/>
    <p:sldId id="303" r:id="rId35"/>
    <p:sldId id="304" r:id="rId36"/>
    <p:sldId id="305" r:id="rId37"/>
    <p:sldId id="337" r:id="rId38"/>
    <p:sldId id="291" r:id="rId39"/>
    <p:sldId id="262" r:id="rId40"/>
    <p:sldId id="292" r:id="rId41"/>
    <p:sldId id="348" r:id="rId42"/>
    <p:sldId id="310" r:id="rId43"/>
    <p:sldId id="311" r:id="rId44"/>
    <p:sldId id="315" r:id="rId45"/>
    <p:sldId id="312" r:id="rId46"/>
    <p:sldId id="325" r:id="rId47"/>
  </p:sldIdLst>
  <p:sldSz cx="9144000" cy="6858000" type="screen4x3"/>
  <p:notesSz cx="6858000" cy="9947275"/>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Vidutinis stilius 2 – paryškinima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 stiliaus, be tinklelio">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eminis stilius 1 – paryškinima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Vidutinis stilius 4 – paryškinima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608" autoAdjust="0"/>
  </p:normalViewPr>
  <p:slideViewPr>
    <p:cSldViewPr>
      <p:cViewPr>
        <p:scale>
          <a:sx n="109" d="100"/>
          <a:sy n="109" d="100"/>
        </p:scale>
        <p:origin x="-1674" y="2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darbalapis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darbalapis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darbalapis3.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darbalapis4.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darbalapis5.xlsx"/><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darbalapis6.xlsx"/><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darbalapis7.xlsx"/><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darbalapis8.xlsx"/><Relationship Id="rId1" Type="http://schemas.openxmlformats.org/officeDocument/2006/relationships/themeOverride" Target="../theme/themeOverride8.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Lapas1!$C$2</c:f>
              <c:strCache>
                <c:ptCount val="1"/>
                <c:pt idx="0">
                  <c:v>II trimestras</c:v>
                </c:pt>
              </c:strCache>
            </c:strRef>
          </c:tx>
          <c:invertIfNegative val="0"/>
          <c:dLbls>
            <c:txPr>
              <a:bodyPr/>
              <a:lstStyle/>
              <a:p>
                <a:pPr>
                  <a:defRPr b="1"/>
                </a:pPr>
                <a:endParaRPr lang="lt-LT"/>
              </a:p>
            </c:txPr>
            <c:showLegendKey val="0"/>
            <c:showVal val="1"/>
            <c:showCatName val="0"/>
            <c:showSerName val="0"/>
            <c:showPercent val="0"/>
            <c:showBubbleSize val="0"/>
            <c:showLeaderLines val="0"/>
          </c:dLbls>
          <c:cat>
            <c:strRef>
              <c:f>Lapas1!$A$3:$B$9</c:f>
              <c:strCache>
                <c:ptCount val="7"/>
                <c:pt idx="0">
                  <c:v>Muzika</c:v>
                </c:pt>
                <c:pt idx="1">
                  <c:v>Dailė</c:v>
                </c:pt>
                <c:pt idx="2">
                  <c:v>Fizinis ugdymas</c:v>
                </c:pt>
                <c:pt idx="3">
                  <c:v>Pasulio pažinimas</c:v>
                </c:pt>
                <c:pt idx="4">
                  <c:v>Lietuvių k.</c:v>
                </c:pt>
                <c:pt idx="5">
                  <c:v>Anglų k.</c:v>
                </c:pt>
                <c:pt idx="6">
                  <c:v>Matematika</c:v>
                </c:pt>
              </c:strCache>
            </c:strRef>
          </c:cat>
          <c:val>
            <c:numRef>
              <c:f>Lapas1!$C$3:$C$9</c:f>
              <c:numCache>
                <c:formatCode>General</c:formatCode>
                <c:ptCount val="7"/>
                <c:pt idx="0">
                  <c:v>29</c:v>
                </c:pt>
                <c:pt idx="1">
                  <c:v>29</c:v>
                </c:pt>
                <c:pt idx="2">
                  <c:v>28</c:v>
                </c:pt>
                <c:pt idx="3">
                  <c:v>15</c:v>
                </c:pt>
                <c:pt idx="4">
                  <c:v>11</c:v>
                </c:pt>
                <c:pt idx="5">
                  <c:v>13</c:v>
                </c:pt>
                <c:pt idx="6">
                  <c:v>5</c:v>
                </c:pt>
              </c:numCache>
            </c:numRef>
          </c:val>
        </c:ser>
        <c:ser>
          <c:idx val="1"/>
          <c:order val="1"/>
          <c:tx>
            <c:strRef>
              <c:f>Lapas1!$D$2</c:f>
              <c:strCache>
                <c:ptCount val="1"/>
              </c:strCache>
            </c:strRef>
          </c:tx>
          <c:invertIfNegative val="0"/>
          <c:cat>
            <c:strRef>
              <c:f>Lapas1!$A$3:$B$9</c:f>
              <c:strCache>
                <c:ptCount val="7"/>
                <c:pt idx="0">
                  <c:v>Muzika</c:v>
                </c:pt>
                <c:pt idx="1">
                  <c:v>Dailė</c:v>
                </c:pt>
                <c:pt idx="2">
                  <c:v>Fizinis ugdymas</c:v>
                </c:pt>
                <c:pt idx="3">
                  <c:v>Pasulio pažinimas</c:v>
                </c:pt>
                <c:pt idx="4">
                  <c:v>Lietuvių k.</c:v>
                </c:pt>
                <c:pt idx="5">
                  <c:v>Anglų k.</c:v>
                </c:pt>
                <c:pt idx="6">
                  <c:v>Matematika</c:v>
                </c:pt>
              </c:strCache>
            </c:strRef>
          </c:cat>
          <c:val>
            <c:numRef>
              <c:f>Lapas1!$D$3:$D$9</c:f>
              <c:numCache>
                <c:formatCode>General</c:formatCode>
                <c:ptCount val="7"/>
              </c:numCache>
            </c:numRef>
          </c:val>
        </c:ser>
        <c:ser>
          <c:idx val="2"/>
          <c:order val="2"/>
          <c:tx>
            <c:strRef>
              <c:f>Lapas1!$E$2</c:f>
              <c:strCache>
                <c:ptCount val="1"/>
                <c:pt idx="0">
                  <c:v>I trimestras</c:v>
                </c:pt>
              </c:strCache>
            </c:strRef>
          </c:tx>
          <c:invertIfNegative val="0"/>
          <c:dLbls>
            <c:txPr>
              <a:bodyPr/>
              <a:lstStyle/>
              <a:p>
                <a:pPr>
                  <a:defRPr b="1"/>
                </a:pPr>
                <a:endParaRPr lang="lt-LT"/>
              </a:p>
            </c:txPr>
            <c:showLegendKey val="0"/>
            <c:showVal val="1"/>
            <c:showCatName val="0"/>
            <c:showSerName val="0"/>
            <c:showPercent val="0"/>
            <c:showBubbleSize val="0"/>
            <c:showLeaderLines val="0"/>
          </c:dLbls>
          <c:cat>
            <c:strRef>
              <c:f>Lapas1!$A$3:$B$9</c:f>
              <c:strCache>
                <c:ptCount val="7"/>
                <c:pt idx="0">
                  <c:v>Muzika</c:v>
                </c:pt>
                <c:pt idx="1">
                  <c:v>Dailė</c:v>
                </c:pt>
                <c:pt idx="2">
                  <c:v>Fizinis ugdymas</c:v>
                </c:pt>
                <c:pt idx="3">
                  <c:v>Pasulio pažinimas</c:v>
                </c:pt>
                <c:pt idx="4">
                  <c:v>Lietuvių k.</c:v>
                </c:pt>
                <c:pt idx="5">
                  <c:v>Anglų k.</c:v>
                </c:pt>
                <c:pt idx="6">
                  <c:v>Matematika</c:v>
                </c:pt>
              </c:strCache>
            </c:strRef>
          </c:cat>
          <c:val>
            <c:numRef>
              <c:f>Lapas1!$E$3:$E$9</c:f>
              <c:numCache>
                <c:formatCode>General</c:formatCode>
                <c:ptCount val="7"/>
                <c:pt idx="0">
                  <c:v>28</c:v>
                </c:pt>
                <c:pt idx="1">
                  <c:v>31</c:v>
                </c:pt>
                <c:pt idx="2">
                  <c:v>31</c:v>
                </c:pt>
                <c:pt idx="3">
                  <c:v>17</c:v>
                </c:pt>
                <c:pt idx="4">
                  <c:v>12</c:v>
                </c:pt>
                <c:pt idx="5">
                  <c:v>11</c:v>
                </c:pt>
                <c:pt idx="6">
                  <c:v>13</c:v>
                </c:pt>
              </c:numCache>
            </c:numRef>
          </c:val>
        </c:ser>
        <c:dLbls>
          <c:showLegendKey val="0"/>
          <c:showVal val="0"/>
          <c:showCatName val="0"/>
          <c:showSerName val="0"/>
          <c:showPercent val="0"/>
          <c:showBubbleSize val="0"/>
        </c:dLbls>
        <c:gapWidth val="150"/>
        <c:shape val="box"/>
        <c:axId val="121311232"/>
        <c:axId val="121312768"/>
        <c:axId val="0"/>
      </c:bar3DChart>
      <c:catAx>
        <c:axId val="121311232"/>
        <c:scaling>
          <c:orientation val="minMax"/>
        </c:scaling>
        <c:delete val="0"/>
        <c:axPos val="b"/>
        <c:majorTickMark val="out"/>
        <c:minorTickMark val="none"/>
        <c:tickLblPos val="nextTo"/>
        <c:txPr>
          <a:bodyPr/>
          <a:lstStyle/>
          <a:p>
            <a:pPr>
              <a:defRPr b="1"/>
            </a:pPr>
            <a:endParaRPr lang="lt-LT"/>
          </a:p>
        </c:txPr>
        <c:crossAx val="121312768"/>
        <c:crosses val="autoZero"/>
        <c:auto val="1"/>
        <c:lblAlgn val="ctr"/>
        <c:lblOffset val="100"/>
        <c:noMultiLvlLbl val="0"/>
      </c:catAx>
      <c:valAx>
        <c:axId val="121312768"/>
        <c:scaling>
          <c:orientation val="minMax"/>
        </c:scaling>
        <c:delete val="0"/>
        <c:axPos val="l"/>
        <c:majorGridlines/>
        <c:numFmt formatCode="General" sourceLinked="1"/>
        <c:majorTickMark val="out"/>
        <c:minorTickMark val="none"/>
        <c:tickLblPos val="nextTo"/>
        <c:crossAx val="121311232"/>
        <c:crosses val="autoZero"/>
        <c:crossBetween val="between"/>
      </c:valAx>
    </c:plotArea>
    <c:legend>
      <c:legendPos val="r"/>
      <c:legendEntry>
        <c:idx val="1"/>
        <c:delete val="1"/>
      </c:legendEntry>
      <c:layout/>
      <c:overlay val="0"/>
      <c:txPr>
        <a:bodyPr/>
        <a:lstStyle/>
        <a:p>
          <a:pPr>
            <a:defRPr b="1"/>
          </a:pPr>
          <a:endParaRPr lang="lt-LT"/>
        </a:p>
      </c:txPr>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Lapas1!$C$2</c:f>
              <c:strCache>
                <c:ptCount val="1"/>
                <c:pt idx="0">
                  <c:v>II trimestras</c:v>
                </c:pt>
              </c:strCache>
            </c:strRef>
          </c:tx>
          <c:invertIfNegative val="0"/>
          <c:dLbls>
            <c:txPr>
              <a:bodyPr/>
              <a:lstStyle/>
              <a:p>
                <a:pPr>
                  <a:defRPr b="1"/>
                </a:pPr>
                <a:endParaRPr lang="lt-LT"/>
              </a:p>
            </c:txPr>
            <c:showLegendKey val="0"/>
            <c:showVal val="1"/>
            <c:showCatName val="0"/>
            <c:showSerName val="0"/>
            <c:showPercent val="0"/>
            <c:showBubbleSize val="0"/>
            <c:showLeaderLines val="0"/>
          </c:dLbls>
          <c:cat>
            <c:strRef>
              <c:f>Lapas1!$A$3:$B$18</c:f>
              <c:strCache>
                <c:ptCount val="15"/>
                <c:pt idx="0">
                  <c:v>Muzika</c:v>
                </c:pt>
                <c:pt idx="1">
                  <c:v>Dailė</c:v>
                </c:pt>
                <c:pt idx="2">
                  <c:v>Fizinis ugdymas</c:v>
                </c:pt>
                <c:pt idx="3">
                  <c:v>Geografija</c:v>
                </c:pt>
                <c:pt idx="4">
                  <c:v>Lietuvių k.</c:v>
                </c:pt>
                <c:pt idx="5">
                  <c:v>Anglų k.</c:v>
                </c:pt>
                <c:pt idx="6">
                  <c:v>Matematika</c:v>
                </c:pt>
                <c:pt idx="7">
                  <c:v>Rusų k.</c:v>
                </c:pt>
                <c:pt idx="8">
                  <c:v>istorija</c:v>
                </c:pt>
                <c:pt idx="9">
                  <c:v>IT</c:v>
                </c:pt>
                <c:pt idx="10">
                  <c:v>Gamta</c:v>
                </c:pt>
                <c:pt idx="11">
                  <c:v>technologijos</c:v>
                </c:pt>
                <c:pt idx="12">
                  <c:v>Biologija</c:v>
                </c:pt>
                <c:pt idx="13">
                  <c:v>Fizika</c:v>
                </c:pt>
                <c:pt idx="14">
                  <c:v>Chemija</c:v>
                </c:pt>
              </c:strCache>
            </c:strRef>
          </c:cat>
          <c:val>
            <c:numRef>
              <c:f>Lapas1!$C$3:$C$18</c:f>
              <c:numCache>
                <c:formatCode>General</c:formatCode>
                <c:ptCount val="16"/>
                <c:pt idx="0">
                  <c:v>20</c:v>
                </c:pt>
                <c:pt idx="1">
                  <c:v>25</c:v>
                </c:pt>
                <c:pt idx="2">
                  <c:v>18</c:v>
                </c:pt>
                <c:pt idx="3">
                  <c:v>5</c:v>
                </c:pt>
                <c:pt idx="4">
                  <c:v>4</c:v>
                </c:pt>
                <c:pt idx="5">
                  <c:v>2</c:v>
                </c:pt>
                <c:pt idx="6">
                  <c:v>1</c:v>
                </c:pt>
                <c:pt idx="7">
                  <c:v>5</c:v>
                </c:pt>
                <c:pt idx="8">
                  <c:v>8</c:v>
                </c:pt>
                <c:pt idx="9">
                  <c:v>28</c:v>
                </c:pt>
                <c:pt idx="10">
                  <c:v>5</c:v>
                </c:pt>
                <c:pt idx="11">
                  <c:v>20</c:v>
                </c:pt>
                <c:pt idx="12">
                  <c:v>8</c:v>
                </c:pt>
                <c:pt idx="13">
                  <c:v>7</c:v>
                </c:pt>
                <c:pt idx="14">
                  <c:v>4</c:v>
                </c:pt>
              </c:numCache>
            </c:numRef>
          </c:val>
        </c:ser>
        <c:ser>
          <c:idx val="1"/>
          <c:order val="1"/>
          <c:tx>
            <c:strRef>
              <c:f>Lapas1!$D$2</c:f>
              <c:strCache>
                <c:ptCount val="1"/>
              </c:strCache>
            </c:strRef>
          </c:tx>
          <c:invertIfNegative val="0"/>
          <c:cat>
            <c:strRef>
              <c:f>Lapas1!$A$3:$B$18</c:f>
              <c:strCache>
                <c:ptCount val="15"/>
                <c:pt idx="0">
                  <c:v>Muzika</c:v>
                </c:pt>
                <c:pt idx="1">
                  <c:v>Dailė</c:v>
                </c:pt>
                <c:pt idx="2">
                  <c:v>Fizinis ugdymas</c:v>
                </c:pt>
                <c:pt idx="3">
                  <c:v>Geografija</c:v>
                </c:pt>
                <c:pt idx="4">
                  <c:v>Lietuvių k.</c:v>
                </c:pt>
                <c:pt idx="5">
                  <c:v>Anglų k.</c:v>
                </c:pt>
                <c:pt idx="6">
                  <c:v>Matematika</c:v>
                </c:pt>
                <c:pt idx="7">
                  <c:v>Rusų k.</c:v>
                </c:pt>
                <c:pt idx="8">
                  <c:v>istorija</c:v>
                </c:pt>
                <c:pt idx="9">
                  <c:v>IT</c:v>
                </c:pt>
                <c:pt idx="10">
                  <c:v>Gamta</c:v>
                </c:pt>
                <c:pt idx="11">
                  <c:v>technologijos</c:v>
                </c:pt>
                <c:pt idx="12">
                  <c:v>Biologija</c:v>
                </c:pt>
                <c:pt idx="13">
                  <c:v>Fizika</c:v>
                </c:pt>
                <c:pt idx="14">
                  <c:v>Chemija</c:v>
                </c:pt>
              </c:strCache>
            </c:strRef>
          </c:cat>
          <c:val>
            <c:numRef>
              <c:f>Lapas1!$D$3:$D$18</c:f>
              <c:numCache>
                <c:formatCode>General</c:formatCode>
                <c:ptCount val="16"/>
              </c:numCache>
            </c:numRef>
          </c:val>
        </c:ser>
        <c:ser>
          <c:idx val="2"/>
          <c:order val="2"/>
          <c:tx>
            <c:strRef>
              <c:f>Lapas1!$E$2</c:f>
              <c:strCache>
                <c:ptCount val="1"/>
                <c:pt idx="0">
                  <c:v>I trimestras</c:v>
                </c:pt>
              </c:strCache>
            </c:strRef>
          </c:tx>
          <c:invertIfNegative val="0"/>
          <c:dLbls>
            <c:txPr>
              <a:bodyPr/>
              <a:lstStyle/>
              <a:p>
                <a:pPr>
                  <a:defRPr b="1"/>
                </a:pPr>
                <a:endParaRPr lang="lt-LT"/>
              </a:p>
            </c:txPr>
            <c:showLegendKey val="0"/>
            <c:showVal val="1"/>
            <c:showCatName val="0"/>
            <c:showSerName val="0"/>
            <c:showPercent val="0"/>
            <c:showBubbleSize val="0"/>
            <c:showLeaderLines val="0"/>
          </c:dLbls>
          <c:cat>
            <c:strRef>
              <c:f>Lapas1!$A$3:$B$18</c:f>
              <c:strCache>
                <c:ptCount val="15"/>
                <c:pt idx="0">
                  <c:v>Muzika</c:v>
                </c:pt>
                <c:pt idx="1">
                  <c:v>Dailė</c:v>
                </c:pt>
                <c:pt idx="2">
                  <c:v>Fizinis ugdymas</c:v>
                </c:pt>
                <c:pt idx="3">
                  <c:v>Geografija</c:v>
                </c:pt>
                <c:pt idx="4">
                  <c:v>Lietuvių k.</c:v>
                </c:pt>
                <c:pt idx="5">
                  <c:v>Anglų k.</c:v>
                </c:pt>
                <c:pt idx="6">
                  <c:v>Matematika</c:v>
                </c:pt>
                <c:pt idx="7">
                  <c:v>Rusų k.</c:v>
                </c:pt>
                <c:pt idx="8">
                  <c:v>istorija</c:v>
                </c:pt>
                <c:pt idx="9">
                  <c:v>IT</c:v>
                </c:pt>
                <c:pt idx="10">
                  <c:v>Gamta</c:v>
                </c:pt>
                <c:pt idx="11">
                  <c:v>technologijos</c:v>
                </c:pt>
                <c:pt idx="12">
                  <c:v>Biologija</c:v>
                </c:pt>
                <c:pt idx="13">
                  <c:v>Fizika</c:v>
                </c:pt>
                <c:pt idx="14">
                  <c:v>Chemija</c:v>
                </c:pt>
              </c:strCache>
            </c:strRef>
          </c:cat>
          <c:val>
            <c:numRef>
              <c:f>Lapas1!$E$3:$E$18</c:f>
              <c:numCache>
                <c:formatCode>General</c:formatCode>
                <c:ptCount val="16"/>
                <c:pt idx="0">
                  <c:v>21</c:v>
                </c:pt>
                <c:pt idx="1">
                  <c:v>28</c:v>
                </c:pt>
                <c:pt idx="2">
                  <c:v>21</c:v>
                </c:pt>
                <c:pt idx="3">
                  <c:v>9</c:v>
                </c:pt>
                <c:pt idx="4">
                  <c:v>5</c:v>
                </c:pt>
                <c:pt idx="5">
                  <c:v>3</c:v>
                </c:pt>
                <c:pt idx="6">
                  <c:v>1</c:v>
                </c:pt>
                <c:pt idx="7">
                  <c:v>3</c:v>
                </c:pt>
                <c:pt idx="8">
                  <c:v>2</c:v>
                </c:pt>
                <c:pt idx="9">
                  <c:v>8</c:v>
                </c:pt>
                <c:pt idx="10">
                  <c:v>5</c:v>
                </c:pt>
                <c:pt idx="11">
                  <c:v>19</c:v>
                </c:pt>
                <c:pt idx="12">
                  <c:v>12</c:v>
                </c:pt>
                <c:pt idx="13">
                  <c:v>9</c:v>
                </c:pt>
                <c:pt idx="14">
                  <c:v>2</c:v>
                </c:pt>
              </c:numCache>
            </c:numRef>
          </c:val>
        </c:ser>
        <c:ser>
          <c:idx val="3"/>
          <c:order val="3"/>
          <c:tx>
            <c:strRef>
              <c:f>Lapas1!$F$2</c:f>
              <c:strCache>
                <c:ptCount val="1"/>
              </c:strCache>
            </c:strRef>
          </c:tx>
          <c:invertIfNegative val="0"/>
          <c:cat>
            <c:strRef>
              <c:f>Lapas1!$A$3:$B$18</c:f>
              <c:strCache>
                <c:ptCount val="15"/>
                <c:pt idx="0">
                  <c:v>Muzika</c:v>
                </c:pt>
                <c:pt idx="1">
                  <c:v>Dailė</c:v>
                </c:pt>
                <c:pt idx="2">
                  <c:v>Fizinis ugdymas</c:v>
                </c:pt>
                <c:pt idx="3">
                  <c:v>Geografija</c:v>
                </c:pt>
                <c:pt idx="4">
                  <c:v>Lietuvių k.</c:v>
                </c:pt>
                <c:pt idx="5">
                  <c:v>Anglų k.</c:v>
                </c:pt>
                <c:pt idx="6">
                  <c:v>Matematika</c:v>
                </c:pt>
                <c:pt idx="7">
                  <c:v>Rusų k.</c:v>
                </c:pt>
                <c:pt idx="8">
                  <c:v>istorija</c:v>
                </c:pt>
                <c:pt idx="9">
                  <c:v>IT</c:v>
                </c:pt>
                <c:pt idx="10">
                  <c:v>Gamta</c:v>
                </c:pt>
                <c:pt idx="11">
                  <c:v>technologijos</c:v>
                </c:pt>
                <c:pt idx="12">
                  <c:v>Biologija</c:v>
                </c:pt>
                <c:pt idx="13">
                  <c:v>Fizika</c:v>
                </c:pt>
                <c:pt idx="14">
                  <c:v>Chemija</c:v>
                </c:pt>
              </c:strCache>
            </c:strRef>
          </c:cat>
          <c:val>
            <c:numRef>
              <c:f>Lapas1!$F$3:$F$18</c:f>
              <c:numCache>
                <c:formatCode>General</c:formatCode>
                <c:ptCount val="16"/>
              </c:numCache>
            </c:numRef>
          </c:val>
        </c:ser>
        <c:dLbls>
          <c:showLegendKey val="0"/>
          <c:showVal val="0"/>
          <c:showCatName val="0"/>
          <c:showSerName val="0"/>
          <c:showPercent val="0"/>
          <c:showBubbleSize val="0"/>
        </c:dLbls>
        <c:gapWidth val="150"/>
        <c:shape val="box"/>
        <c:axId val="121362304"/>
        <c:axId val="121363840"/>
        <c:axId val="0"/>
      </c:bar3DChart>
      <c:catAx>
        <c:axId val="121362304"/>
        <c:scaling>
          <c:orientation val="minMax"/>
        </c:scaling>
        <c:delete val="0"/>
        <c:axPos val="b"/>
        <c:majorTickMark val="out"/>
        <c:minorTickMark val="none"/>
        <c:tickLblPos val="nextTo"/>
        <c:txPr>
          <a:bodyPr/>
          <a:lstStyle/>
          <a:p>
            <a:pPr>
              <a:defRPr b="1"/>
            </a:pPr>
            <a:endParaRPr lang="lt-LT"/>
          </a:p>
        </c:txPr>
        <c:crossAx val="121363840"/>
        <c:crosses val="autoZero"/>
        <c:auto val="1"/>
        <c:lblAlgn val="ctr"/>
        <c:lblOffset val="100"/>
        <c:noMultiLvlLbl val="0"/>
      </c:catAx>
      <c:valAx>
        <c:axId val="121363840"/>
        <c:scaling>
          <c:orientation val="minMax"/>
        </c:scaling>
        <c:delete val="0"/>
        <c:axPos val="l"/>
        <c:majorGridlines/>
        <c:numFmt formatCode="General" sourceLinked="1"/>
        <c:majorTickMark val="out"/>
        <c:minorTickMark val="none"/>
        <c:tickLblPos val="nextTo"/>
        <c:crossAx val="121362304"/>
        <c:crosses val="autoZero"/>
        <c:crossBetween val="between"/>
      </c:valAx>
    </c:plotArea>
    <c:legend>
      <c:legendPos val="r"/>
      <c:legendEntry>
        <c:idx val="1"/>
        <c:delete val="1"/>
      </c:legendEntry>
      <c:legendEntry>
        <c:idx val="3"/>
        <c:delete val="1"/>
      </c:legendEntry>
      <c:layout/>
      <c:overlay val="0"/>
      <c:txPr>
        <a:bodyPr/>
        <a:lstStyle/>
        <a:p>
          <a:pPr>
            <a:defRPr b="1"/>
          </a:pPr>
          <a:endParaRPr lang="lt-LT"/>
        </a:p>
      </c:txPr>
    </c:legend>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Lapas1!$C$2</c:f>
              <c:strCache>
                <c:ptCount val="1"/>
                <c:pt idx="0">
                  <c:v>II trimestras</c:v>
                </c:pt>
              </c:strCache>
            </c:strRef>
          </c:tx>
          <c:invertIfNegative val="0"/>
          <c:dLbls>
            <c:showLegendKey val="0"/>
            <c:showVal val="1"/>
            <c:showCatName val="0"/>
            <c:showSerName val="0"/>
            <c:showPercent val="0"/>
            <c:showBubbleSize val="0"/>
            <c:showLeaderLines val="0"/>
          </c:dLbls>
          <c:cat>
            <c:strRef>
              <c:f>Lapas1!$A$3:$B$19</c:f>
              <c:strCache>
                <c:ptCount val="16"/>
                <c:pt idx="0">
                  <c:v>Muzika</c:v>
                </c:pt>
                <c:pt idx="1">
                  <c:v>Dailė</c:v>
                </c:pt>
                <c:pt idx="2">
                  <c:v>Fizinis ugdymas</c:v>
                </c:pt>
                <c:pt idx="3">
                  <c:v>Geografija</c:v>
                </c:pt>
                <c:pt idx="4">
                  <c:v>Lietuvių k.</c:v>
                </c:pt>
                <c:pt idx="5">
                  <c:v>Anglų k.</c:v>
                </c:pt>
                <c:pt idx="6">
                  <c:v>Matematika</c:v>
                </c:pt>
                <c:pt idx="7">
                  <c:v>Rusų k.</c:v>
                </c:pt>
                <c:pt idx="8">
                  <c:v>istorija</c:v>
                </c:pt>
                <c:pt idx="9">
                  <c:v>IT</c:v>
                </c:pt>
                <c:pt idx="10">
                  <c:v>technologijos</c:v>
                </c:pt>
                <c:pt idx="11">
                  <c:v>Biologija</c:v>
                </c:pt>
                <c:pt idx="12">
                  <c:v>Fizika</c:v>
                </c:pt>
                <c:pt idx="13">
                  <c:v>Chemija</c:v>
                </c:pt>
                <c:pt idx="14">
                  <c:v>Pilietiškumas</c:v>
                </c:pt>
                <c:pt idx="15">
                  <c:v>Ekonomika</c:v>
                </c:pt>
              </c:strCache>
            </c:strRef>
          </c:cat>
          <c:val>
            <c:numRef>
              <c:f>Lapas1!$C$3:$C$19</c:f>
              <c:numCache>
                <c:formatCode>General</c:formatCode>
                <c:ptCount val="16"/>
                <c:pt idx="0">
                  <c:v>18</c:v>
                </c:pt>
                <c:pt idx="1">
                  <c:v>20</c:v>
                </c:pt>
                <c:pt idx="2">
                  <c:v>18</c:v>
                </c:pt>
                <c:pt idx="3">
                  <c:v>5</c:v>
                </c:pt>
                <c:pt idx="4">
                  <c:v>2</c:v>
                </c:pt>
                <c:pt idx="5">
                  <c:v>4</c:v>
                </c:pt>
                <c:pt idx="6">
                  <c:v>1</c:v>
                </c:pt>
                <c:pt idx="7">
                  <c:v>4</c:v>
                </c:pt>
                <c:pt idx="8">
                  <c:v>3</c:v>
                </c:pt>
                <c:pt idx="9">
                  <c:v>10</c:v>
                </c:pt>
                <c:pt idx="10">
                  <c:v>20</c:v>
                </c:pt>
                <c:pt idx="11">
                  <c:v>6</c:v>
                </c:pt>
                <c:pt idx="12">
                  <c:v>8</c:v>
                </c:pt>
                <c:pt idx="13">
                  <c:v>1</c:v>
                </c:pt>
                <c:pt idx="14">
                  <c:v>23</c:v>
                </c:pt>
                <c:pt idx="15">
                  <c:v>3</c:v>
                </c:pt>
              </c:numCache>
            </c:numRef>
          </c:val>
        </c:ser>
        <c:ser>
          <c:idx val="1"/>
          <c:order val="1"/>
          <c:tx>
            <c:strRef>
              <c:f>Lapas1!$D$2</c:f>
              <c:strCache>
                <c:ptCount val="1"/>
              </c:strCache>
            </c:strRef>
          </c:tx>
          <c:invertIfNegative val="0"/>
          <c:cat>
            <c:strRef>
              <c:f>Lapas1!$A$3:$B$19</c:f>
              <c:strCache>
                <c:ptCount val="16"/>
                <c:pt idx="0">
                  <c:v>Muzika</c:v>
                </c:pt>
                <c:pt idx="1">
                  <c:v>Dailė</c:v>
                </c:pt>
                <c:pt idx="2">
                  <c:v>Fizinis ugdymas</c:v>
                </c:pt>
                <c:pt idx="3">
                  <c:v>Geografija</c:v>
                </c:pt>
                <c:pt idx="4">
                  <c:v>Lietuvių k.</c:v>
                </c:pt>
                <c:pt idx="5">
                  <c:v>Anglų k.</c:v>
                </c:pt>
                <c:pt idx="6">
                  <c:v>Matematika</c:v>
                </c:pt>
                <c:pt idx="7">
                  <c:v>Rusų k.</c:v>
                </c:pt>
                <c:pt idx="8">
                  <c:v>istorija</c:v>
                </c:pt>
                <c:pt idx="9">
                  <c:v>IT</c:v>
                </c:pt>
                <c:pt idx="10">
                  <c:v>technologijos</c:v>
                </c:pt>
                <c:pt idx="11">
                  <c:v>Biologija</c:v>
                </c:pt>
                <c:pt idx="12">
                  <c:v>Fizika</c:v>
                </c:pt>
                <c:pt idx="13">
                  <c:v>Chemija</c:v>
                </c:pt>
                <c:pt idx="14">
                  <c:v>Pilietiškumas</c:v>
                </c:pt>
                <c:pt idx="15">
                  <c:v>Ekonomika</c:v>
                </c:pt>
              </c:strCache>
            </c:strRef>
          </c:cat>
          <c:val>
            <c:numRef>
              <c:f>Lapas1!$D$3:$D$19</c:f>
              <c:numCache>
                <c:formatCode>General</c:formatCode>
                <c:ptCount val="16"/>
              </c:numCache>
            </c:numRef>
          </c:val>
        </c:ser>
        <c:ser>
          <c:idx val="2"/>
          <c:order val="2"/>
          <c:tx>
            <c:strRef>
              <c:f>Lapas1!$E$2</c:f>
              <c:strCache>
                <c:ptCount val="1"/>
                <c:pt idx="0">
                  <c:v>I trimestras</c:v>
                </c:pt>
              </c:strCache>
            </c:strRef>
          </c:tx>
          <c:invertIfNegative val="0"/>
          <c:dLbls>
            <c:showLegendKey val="0"/>
            <c:showVal val="1"/>
            <c:showCatName val="0"/>
            <c:showSerName val="0"/>
            <c:showPercent val="0"/>
            <c:showBubbleSize val="0"/>
            <c:showLeaderLines val="0"/>
          </c:dLbls>
          <c:cat>
            <c:strRef>
              <c:f>Lapas1!$A$3:$B$19</c:f>
              <c:strCache>
                <c:ptCount val="16"/>
                <c:pt idx="0">
                  <c:v>Muzika</c:v>
                </c:pt>
                <c:pt idx="1">
                  <c:v>Dailė</c:v>
                </c:pt>
                <c:pt idx="2">
                  <c:v>Fizinis ugdymas</c:v>
                </c:pt>
                <c:pt idx="3">
                  <c:v>Geografija</c:v>
                </c:pt>
                <c:pt idx="4">
                  <c:v>Lietuvių k.</c:v>
                </c:pt>
                <c:pt idx="5">
                  <c:v>Anglų k.</c:v>
                </c:pt>
                <c:pt idx="6">
                  <c:v>Matematika</c:v>
                </c:pt>
                <c:pt idx="7">
                  <c:v>Rusų k.</c:v>
                </c:pt>
                <c:pt idx="8">
                  <c:v>istorija</c:v>
                </c:pt>
                <c:pt idx="9">
                  <c:v>IT</c:v>
                </c:pt>
                <c:pt idx="10">
                  <c:v>technologijos</c:v>
                </c:pt>
                <c:pt idx="11">
                  <c:v>Biologija</c:v>
                </c:pt>
                <c:pt idx="12">
                  <c:v>Fizika</c:v>
                </c:pt>
                <c:pt idx="13">
                  <c:v>Chemija</c:v>
                </c:pt>
                <c:pt idx="14">
                  <c:v>Pilietiškumas</c:v>
                </c:pt>
                <c:pt idx="15">
                  <c:v>Ekonomika</c:v>
                </c:pt>
              </c:strCache>
            </c:strRef>
          </c:cat>
          <c:val>
            <c:numRef>
              <c:f>Lapas1!$E$3:$E$19</c:f>
              <c:numCache>
                <c:formatCode>General</c:formatCode>
                <c:ptCount val="16"/>
                <c:pt idx="0">
                  <c:v>17</c:v>
                </c:pt>
                <c:pt idx="1">
                  <c:v>18</c:v>
                </c:pt>
                <c:pt idx="2">
                  <c:v>17</c:v>
                </c:pt>
                <c:pt idx="3">
                  <c:v>4</c:v>
                </c:pt>
                <c:pt idx="4">
                  <c:v>5</c:v>
                </c:pt>
                <c:pt idx="5">
                  <c:v>5</c:v>
                </c:pt>
                <c:pt idx="6">
                  <c:v>0</c:v>
                </c:pt>
                <c:pt idx="7">
                  <c:v>1</c:v>
                </c:pt>
                <c:pt idx="8">
                  <c:v>3</c:v>
                </c:pt>
                <c:pt idx="9">
                  <c:v>3</c:v>
                </c:pt>
                <c:pt idx="10">
                  <c:v>18</c:v>
                </c:pt>
                <c:pt idx="11">
                  <c:v>8</c:v>
                </c:pt>
                <c:pt idx="12">
                  <c:v>6</c:v>
                </c:pt>
                <c:pt idx="13">
                  <c:v>1</c:v>
                </c:pt>
                <c:pt idx="14">
                  <c:v>19</c:v>
                </c:pt>
                <c:pt idx="15">
                  <c:v>6</c:v>
                </c:pt>
              </c:numCache>
            </c:numRef>
          </c:val>
        </c:ser>
        <c:ser>
          <c:idx val="3"/>
          <c:order val="3"/>
          <c:tx>
            <c:strRef>
              <c:f>Lapas1!$F$2</c:f>
              <c:strCache>
                <c:ptCount val="1"/>
              </c:strCache>
            </c:strRef>
          </c:tx>
          <c:invertIfNegative val="0"/>
          <c:cat>
            <c:strRef>
              <c:f>Lapas1!$A$3:$B$19</c:f>
              <c:strCache>
                <c:ptCount val="16"/>
                <c:pt idx="0">
                  <c:v>Muzika</c:v>
                </c:pt>
                <c:pt idx="1">
                  <c:v>Dailė</c:v>
                </c:pt>
                <c:pt idx="2">
                  <c:v>Fizinis ugdymas</c:v>
                </c:pt>
                <c:pt idx="3">
                  <c:v>Geografija</c:v>
                </c:pt>
                <c:pt idx="4">
                  <c:v>Lietuvių k.</c:v>
                </c:pt>
                <c:pt idx="5">
                  <c:v>Anglų k.</c:v>
                </c:pt>
                <c:pt idx="6">
                  <c:v>Matematika</c:v>
                </c:pt>
                <c:pt idx="7">
                  <c:v>Rusų k.</c:v>
                </c:pt>
                <c:pt idx="8">
                  <c:v>istorija</c:v>
                </c:pt>
                <c:pt idx="9">
                  <c:v>IT</c:v>
                </c:pt>
                <c:pt idx="10">
                  <c:v>technologijos</c:v>
                </c:pt>
                <c:pt idx="11">
                  <c:v>Biologija</c:v>
                </c:pt>
                <c:pt idx="12">
                  <c:v>Fizika</c:v>
                </c:pt>
                <c:pt idx="13">
                  <c:v>Chemija</c:v>
                </c:pt>
                <c:pt idx="14">
                  <c:v>Pilietiškumas</c:v>
                </c:pt>
                <c:pt idx="15">
                  <c:v>Ekonomika</c:v>
                </c:pt>
              </c:strCache>
            </c:strRef>
          </c:cat>
          <c:val>
            <c:numRef>
              <c:f>Lapas1!$F$3:$F$19</c:f>
              <c:numCache>
                <c:formatCode>General</c:formatCode>
                <c:ptCount val="16"/>
              </c:numCache>
            </c:numRef>
          </c:val>
        </c:ser>
        <c:dLbls>
          <c:showLegendKey val="0"/>
          <c:showVal val="0"/>
          <c:showCatName val="0"/>
          <c:showSerName val="0"/>
          <c:showPercent val="0"/>
          <c:showBubbleSize val="0"/>
        </c:dLbls>
        <c:gapWidth val="150"/>
        <c:shape val="box"/>
        <c:axId val="130634112"/>
        <c:axId val="130635648"/>
        <c:axId val="0"/>
      </c:bar3DChart>
      <c:catAx>
        <c:axId val="130634112"/>
        <c:scaling>
          <c:orientation val="minMax"/>
        </c:scaling>
        <c:delete val="0"/>
        <c:axPos val="b"/>
        <c:majorTickMark val="out"/>
        <c:minorTickMark val="none"/>
        <c:tickLblPos val="nextTo"/>
        <c:txPr>
          <a:bodyPr/>
          <a:lstStyle/>
          <a:p>
            <a:pPr>
              <a:defRPr b="1"/>
            </a:pPr>
            <a:endParaRPr lang="lt-LT"/>
          </a:p>
        </c:txPr>
        <c:crossAx val="130635648"/>
        <c:crosses val="autoZero"/>
        <c:auto val="1"/>
        <c:lblAlgn val="ctr"/>
        <c:lblOffset val="100"/>
        <c:noMultiLvlLbl val="0"/>
      </c:catAx>
      <c:valAx>
        <c:axId val="130635648"/>
        <c:scaling>
          <c:orientation val="minMax"/>
        </c:scaling>
        <c:delete val="0"/>
        <c:axPos val="l"/>
        <c:majorGridlines/>
        <c:numFmt formatCode="General" sourceLinked="1"/>
        <c:majorTickMark val="out"/>
        <c:minorTickMark val="none"/>
        <c:tickLblPos val="nextTo"/>
        <c:crossAx val="130634112"/>
        <c:crosses val="autoZero"/>
        <c:crossBetween val="between"/>
      </c:valAx>
    </c:plotArea>
    <c:legend>
      <c:legendPos val="r"/>
      <c:legendEntry>
        <c:idx val="1"/>
        <c:delete val="1"/>
      </c:legendEntry>
      <c:legendEntry>
        <c:idx val="3"/>
        <c:delete val="1"/>
      </c:legendEntry>
      <c:layout/>
      <c:overlay val="0"/>
      <c:txPr>
        <a:bodyPr/>
        <a:lstStyle/>
        <a:p>
          <a:pPr>
            <a:defRPr b="1"/>
          </a:pPr>
          <a:endParaRPr lang="lt-LT"/>
        </a:p>
      </c:txPr>
    </c:legend>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Lapas1!$B$1:$B$2</c:f>
              <c:strCache>
                <c:ptCount val="1"/>
              </c:strCache>
            </c:strRef>
          </c:tx>
          <c:invertIfNegative val="0"/>
          <c:cat>
            <c:strRef>
              <c:f>Lapas1!$A$3:$A$17</c:f>
              <c:strCache>
                <c:ptCount val="13"/>
                <c:pt idx="0">
                  <c:v>Muzika</c:v>
                </c:pt>
                <c:pt idx="1">
                  <c:v>Dailė</c:v>
                </c:pt>
                <c:pt idx="2">
                  <c:v>Fizinis ugdymas</c:v>
                </c:pt>
                <c:pt idx="3">
                  <c:v>Geografija</c:v>
                </c:pt>
                <c:pt idx="4">
                  <c:v>Lietuvių k.</c:v>
                </c:pt>
                <c:pt idx="5">
                  <c:v>Anglų k.</c:v>
                </c:pt>
                <c:pt idx="6">
                  <c:v>Matematika</c:v>
                </c:pt>
                <c:pt idx="7">
                  <c:v>istorija</c:v>
                </c:pt>
                <c:pt idx="8">
                  <c:v>IT</c:v>
                </c:pt>
                <c:pt idx="9">
                  <c:v>technologijos</c:v>
                </c:pt>
                <c:pt idx="10">
                  <c:v>Biologija</c:v>
                </c:pt>
                <c:pt idx="11">
                  <c:v>Fizika</c:v>
                </c:pt>
                <c:pt idx="12">
                  <c:v>Chemija</c:v>
                </c:pt>
              </c:strCache>
            </c:strRef>
          </c:cat>
          <c:val>
            <c:numRef>
              <c:f>Lapas1!$B$3:$B$17</c:f>
              <c:numCache>
                <c:formatCode>General</c:formatCode>
                <c:ptCount val="13"/>
              </c:numCache>
            </c:numRef>
          </c:val>
        </c:ser>
        <c:ser>
          <c:idx val="1"/>
          <c:order val="1"/>
          <c:tx>
            <c:strRef>
              <c:f>Lapas1!$C$1:$C$2</c:f>
              <c:strCache>
                <c:ptCount val="1"/>
                <c:pt idx="0">
                  <c:v>II trimestras</c:v>
                </c:pt>
              </c:strCache>
            </c:strRef>
          </c:tx>
          <c:invertIfNegative val="0"/>
          <c:dLbls>
            <c:showLegendKey val="0"/>
            <c:showVal val="1"/>
            <c:showCatName val="0"/>
            <c:showSerName val="0"/>
            <c:showPercent val="0"/>
            <c:showBubbleSize val="0"/>
            <c:showLeaderLines val="0"/>
          </c:dLbls>
          <c:cat>
            <c:strRef>
              <c:f>Lapas1!$A$3:$A$17</c:f>
              <c:strCache>
                <c:ptCount val="13"/>
                <c:pt idx="0">
                  <c:v>Muzika</c:v>
                </c:pt>
                <c:pt idx="1">
                  <c:v>Dailė</c:v>
                </c:pt>
                <c:pt idx="2">
                  <c:v>Fizinis ugdymas</c:v>
                </c:pt>
                <c:pt idx="3">
                  <c:v>Geografija</c:v>
                </c:pt>
                <c:pt idx="4">
                  <c:v>Lietuvių k.</c:v>
                </c:pt>
                <c:pt idx="5">
                  <c:v>Anglų k.</c:v>
                </c:pt>
                <c:pt idx="6">
                  <c:v>Matematika</c:v>
                </c:pt>
                <c:pt idx="7">
                  <c:v>istorija</c:v>
                </c:pt>
                <c:pt idx="8">
                  <c:v>IT</c:v>
                </c:pt>
                <c:pt idx="9">
                  <c:v>technologijos</c:v>
                </c:pt>
                <c:pt idx="10">
                  <c:v>Biologija</c:v>
                </c:pt>
                <c:pt idx="11">
                  <c:v>Fizika</c:v>
                </c:pt>
                <c:pt idx="12">
                  <c:v>Chemija</c:v>
                </c:pt>
              </c:strCache>
            </c:strRef>
          </c:cat>
          <c:val>
            <c:numRef>
              <c:f>Lapas1!$C$3:$C$17</c:f>
              <c:numCache>
                <c:formatCode>General</c:formatCode>
                <c:ptCount val="13"/>
                <c:pt idx="0">
                  <c:v>1</c:v>
                </c:pt>
                <c:pt idx="1">
                  <c:v>8</c:v>
                </c:pt>
                <c:pt idx="2">
                  <c:v>17</c:v>
                </c:pt>
                <c:pt idx="3">
                  <c:v>3</c:v>
                </c:pt>
                <c:pt idx="4">
                  <c:v>2</c:v>
                </c:pt>
                <c:pt idx="5">
                  <c:v>1</c:v>
                </c:pt>
                <c:pt idx="6">
                  <c:v>0</c:v>
                </c:pt>
                <c:pt idx="7">
                  <c:v>3</c:v>
                </c:pt>
                <c:pt idx="8">
                  <c:v>8</c:v>
                </c:pt>
                <c:pt idx="9">
                  <c:v>11</c:v>
                </c:pt>
                <c:pt idx="10">
                  <c:v>3</c:v>
                </c:pt>
                <c:pt idx="11">
                  <c:v>3</c:v>
                </c:pt>
                <c:pt idx="12">
                  <c:v>2</c:v>
                </c:pt>
              </c:numCache>
            </c:numRef>
          </c:val>
        </c:ser>
        <c:ser>
          <c:idx val="2"/>
          <c:order val="2"/>
          <c:tx>
            <c:strRef>
              <c:f>Lapas1!$D$1:$D$2</c:f>
              <c:strCache>
                <c:ptCount val="1"/>
                <c:pt idx="0">
                  <c:v>II trimestras</c:v>
                </c:pt>
              </c:strCache>
            </c:strRef>
          </c:tx>
          <c:invertIfNegative val="0"/>
          <c:cat>
            <c:strRef>
              <c:f>Lapas1!$A$3:$A$17</c:f>
              <c:strCache>
                <c:ptCount val="13"/>
                <c:pt idx="0">
                  <c:v>Muzika</c:v>
                </c:pt>
                <c:pt idx="1">
                  <c:v>Dailė</c:v>
                </c:pt>
                <c:pt idx="2">
                  <c:v>Fizinis ugdymas</c:v>
                </c:pt>
                <c:pt idx="3">
                  <c:v>Geografija</c:v>
                </c:pt>
                <c:pt idx="4">
                  <c:v>Lietuvių k.</c:v>
                </c:pt>
                <c:pt idx="5">
                  <c:v>Anglų k.</c:v>
                </c:pt>
                <c:pt idx="6">
                  <c:v>Matematika</c:v>
                </c:pt>
                <c:pt idx="7">
                  <c:v>istorija</c:v>
                </c:pt>
                <c:pt idx="8">
                  <c:v>IT</c:v>
                </c:pt>
                <c:pt idx="9">
                  <c:v>technologijos</c:v>
                </c:pt>
                <c:pt idx="10">
                  <c:v>Biologija</c:v>
                </c:pt>
                <c:pt idx="11">
                  <c:v>Fizika</c:v>
                </c:pt>
                <c:pt idx="12">
                  <c:v>Chemija</c:v>
                </c:pt>
              </c:strCache>
            </c:strRef>
          </c:cat>
          <c:val>
            <c:numRef>
              <c:f>Lapas1!$D$3:$D$17</c:f>
              <c:numCache>
                <c:formatCode>General</c:formatCode>
                <c:ptCount val="13"/>
              </c:numCache>
            </c:numRef>
          </c:val>
        </c:ser>
        <c:ser>
          <c:idx val="3"/>
          <c:order val="3"/>
          <c:tx>
            <c:strRef>
              <c:f>Lapas1!$E$1:$E$2</c:f>
              <c:strCache>
                <c:ptCount val="1"/>
                <c:pt idx="0">
                  <c:v>I trimestras</c:v>
                </c:pt>
              </c:strCache>
            </c:strRef>
          </c:tx>
          <c:invertIfNegative val="0"/>
          <c:dLbls>
            <c:showLegendKey val="0"/>
            <c:showVal val="1"/>
            <c:showCatName val="0"/>
            <c:showSerName val="0"/>
            <c:showPercent val="0"/>
            <c:showBubbleSize val="0"/>
            <c:showLeaderLines val="0"/>
          </c:dLbls>
          <c:cat>
            <c:strRef>
              <c:f>Lapas1!$A$3:$A$17</c:f>
              <c:strCache>
                <c:ptCount val="13"/>
                <c:pt idx="0">
                  <c:v>Muzika</c:v>
                </c:pt>
                <c:pt idx="1">
                  <c:v>Dailė</c:v>
                </c:pt>
                <c:pt idx="2">
                  <c:v>Fizinis ugdymas</c:v>
                </c:pt>
                <c:pt idx="3">
                  <c:v>Geografija</c:v>
                </c:pt>
                <c:pt idx="4">
                  <c:v>Lietuvių k.</c:v>
                </c:pt>
                <c:pt idx="5">
                  <c:v>Anglų k.</c:v>
                </c:pt>
                <c:pt idx="6">
                  <c:v>Matematika</c:v>
                </c:pt>
                <c:pt idx="7">
                  <c:v>istorija</c:v>
                </c:pt>
                <c:pt idx="8">
                  <c:v>IT</c:v>
                </c:pt>
                <c:pt idx="9">
                  <c:v>technologijos</c:v>
                </c:pt>
                <c:pt idx="10">
                  <c:v>Biologija</c:v>
                </c:pt>
                <c:pt idx="11">
                  <c:v>Fizika</c:v>
                </c:pt>
                <c:pt idx="12">
                  <c:v>Chemija</c:v>
                </c:pt>
              </c:strCache>
            </c:strRef>
          </c:cat>
          <c:val>
            <c:numRef>
              <c:f>Lapas1!$E$3:$E$17</c:f>
              <c:numCache>
                <c:formatCode>General</c:formatCode>
                <c:ptCount val="13"/>
                <c:pt idx="0">
                  <c:v>2</c:v>
                </c:pt>
                <c:pt idx="1">
                  <c:v>11</c:v>
                </c:pt>
                <c:pt idx="2">
                  <c:v>14</c:v>
                </c:pt>
                <c:pt idx="3">
                  <c:v>7</c:v>
                </c:pt>
                <c:pt idx="4">
                  <c:v>0</c:v>
                </c:pt>
                <c:pt idx="5">
                  <c:v>0</c:v>
                </c:pt>
                <c:pt idx="6">
                  <c:v>1</c:v>
                </c:pt>
                <c:pt idx="7">
                  <c:v>1</c:v>
                </c:pt>
                <c:pt idx="8">
                  <c:v>2</c:v>
                </c:pt>
                <c:pt idx="9">
                  <c:v>14</c:v>
                </c:pt>
                <c:pt idx="10">
                  <c:v>7</c:v>
                </c:pt>
                <c:pt idx="11">
                  <c:v>2</c:v>
                </c:pt>
                <c:pt idx="12">
                  <c:v>1</c:v>
                </c:pt>
              </c:numCache>
            </c:numRef>
          </c:val>
        </c:ser>
        <c:ser>
          <c:idx val="4"/>
          <c:order val="4"/>
          <c:tx>
            <c:strRef>
              <c:f>Lapas1!$F$1:$F$2</c:f>
              <c:strCache>
                <c:ptCount val="1"/>
                <c:pt idx="0">
                  <c:v>I trimestras</c:v>
                </c:pt>
              </c:strCache>
            </c:strRef>
          </c:tx>
          <c:invertIfNegative val="0"/>
          <c:cat>
            <c:strRef>
              <c:f>Lapas1!$A$3:$A$17</c:f>
              <c:strCache>
                <c:ptCount val="13"/>
                <c:pt idx="0">
                  <c:v>Muzika</c:v>
                </c:pt>
                <c:pt idx="1">
                  <c:v>Dailė</c:v>
                </c:pt>
                <c:pt idx="2">
                  <c:v>Fizinis ugdymas</c:v>
                </c:pt>
                <c:pt idx="3">
                  <c:v>Geografija</c:v>
                </c:pt>
                <c:pt idx="4">
                  <c:v>Lietuvių k.</c:v>
                </c:pt>
                <c:pt idx="5">
                  <c:v>Anglų k.</c:v>
                </c:pt>
                <c:pt idx="6">
                  <c:v>Matematika</c:v>
                </c:pt>
                <c:pt idx="7">
                  <c:v>istorija</c:v>
                </c:pt>
                <c:pt idx="8">
                  <c:v>IT</c:v>
                </c:pt>
                <c:pt idx="9">
                  <c:v>technologijos</c:v>
                </c:pt>
                <c:pt idx="10">
                  <c:v>Biologija</c:v>
                </c:pt>
                <c:pt idx="11">
                  <c:v>Fizika</c:v>
                </c:pt>
                <c:pt idx="12">
                  <c:v>Chemija</c:v>
                </c:pt>
              </c:strCache>
            </c:strRef>
          </c:cat>
          <c:val>
            <c:numRef>
              <c:f>Lapas1!$F$3:$F$17</c:f>
              <c:numCache>
                <c:formatCode>General</c:formatCode>
                <c:ptCount val="13"/>
              </c:numCache>
            </c:numRef>
          </c:val>
        </c:ser>
        <c:dLbls>
          <c:showLegendKey val="0"/>
          <c:showVal val="0"/>
          <c:showCatName val="0"/>
          <c:showSerName val="0"/>
          <c:showPercent val="0"/>
          <c:showBubbleSize val="0"/>
        </c:dLbls>
        <c:gapWidth val="150"/>
        <c:shape val="box"/>
        <c:axId val="130682240"/>
        <c:axId val="130696320"/>
        <c:axId val="0"/>
      </c:bar3DChart>
      <c:catAx>
        <c:axId val="130682240"/>
        <c:scaling>
          <c:orientation val="minMax"/>
        </c:scaling>
        <c:delete val="0"/>
        <c:axPos val="b"/>
        <c:majorTickMark val="out"/>
        <c:minorTickMark val="none"/>
        <c:tickLblPos val="nextTo"/>
        <c:txPr>
          <a:bodyPr/>
          <a:lstStyle/>
          <a:p>
            <a:pPr>
              <a:defRPr b="1"/>
            </a:pPr>
            <a:endParaRPr lang="lt-LT"/>
          </a:p>
        </c:txPr>
        <c:crossAx val="130696320"/>
        <c:crosses val="autoZero"/>
        <c:auto val="1"/>
        <c:lblAlgn val="ctr"/>
        <c:lblOffset val="100"/>
        <c:noMultiLvlLbl val="0"/>
      </c:catAx>
      <c:valAx>
        <c:axId val="130696320"/>
        <c:scaling>
          <c:orientation val="minMax"/>
        </c:scaling>
        <c:delete val="0"/>
        <c:axPos val="l"/>
        <c:majorGridlines/>
        <c:numFmt formatCode="General" sourceLinked="1"/>
        <c:majorTickMark val="out"/>
        <c:minorTickMark val="none"/>
        <c:tickLblPos val="nextTo"/>
        <c:crossAx val="130682240"/>
        <c:crosses val="autoZero"/>
        <c:crossBetween val="between"/>
      </c:valAx>
    </c:plotArea>
    <c:legend>
      <c:legendPos val="r"/>
      <c:legendEntry>
        <c:idx val="0"/>
        <c:delete val="1"/>
      </c:legendEntry>
      <c:legendEntry>
        <c:idx val="2"/>
        <c:delete val="1"/>
      </c:legendEntry>
      <c:legendEntry>
        <c:idx val="4"/>
        <c:delete val="1"/>
      </c:legendEntry>
      <c:layout/>
      <c:overlay val="0"/>
    </c:legend>
    <c:plotVisOnly val="1"/>
    <c:dispBlanksAs val="gap"/>
    <c:showDLblsOverMax val="0"/>
  </c:chart>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Lapas1!$A$3:$B$3</c:f>
              <c:strCache>
                <c:ptCount val="1"/>
                <c:pt idx="0">
                  <c:v>Aukštesnysis</c:v>
                </c:pt>
              </c:strCache>
            </c:strRef>
          </c:tx>
          <c:invertIfNegative val="0"/>
          <c:dLbls>
            <c:showLegendKey val="0"/>
            <c:showVal val="1"/>
            <c:showCatName val="0"/>
            <c:showSerName val="0"/>
            <c:showPercent val="0"/>
            <c:showBubbleSize val="0"/>
            <c:showLeaderLines val="0"/>
          </c:dLbls>
          <c:cat>
            <c:strRef>
              <c:f>Lapas1!$C$2:$F$2</c:f>
              <c:strCache>
                <c:ptCount val="3"/>
                <c:pt idx="0">
                  <c:v>II trimestras</c:v>
                </c:pt>
                <c:pt idx="2">
                  <c:v>I trimestras</c:v>
                </c:pt>
              </c:strCache>
            </c:strRef>
          </c:cat>
          <c:val>
            <c:numRef>
              <c:f>Lapas1!$C$3:$F$3</c:f>
              <c:numCache>
                <c:formatCode>General</c:formatCode>
                <c:ptCount val="4"/>
                <c:pt idx="0">
                  <c:v>10</c:v>
                </c:pt>
                <c:pt idx="2">
                  <c:v>4</c:v>
                </c:pt>
              </c:numCache>
            </c:numRef>
          </c:val>
        </c:ser>
        <c:ser>
          <c:idx val="1"/>
          <c:order val="1"/>
          <c:tx>
            <c:strRef>
              <c:f>Lapas1!$A$4:$B$4</c:f>
              <c:strCache>
                <c:ptCount val="1"/>
                <c:pt idx="0">
                  <c:v>Pagrindinis</c:v>
                </c:pt>
              </c:strCache>
            </c:strRef>
          </c:tx>
          <c:invertIfNegative val="0"/>
          <c:dLbls>
            <c:showLegendKey val="0"/>
            <c:showVal val="1"/>
            <c:showCatName val="0"/>
            <c:showSerName val="0"/>
            <c:showPercent val="0"/>
            <c:showBubbleSize val="0"/>
            <c:showLeaderLines val="0"/>
          </c:dLbls>
          <c:cat>
            <c:strRef>
              <c:f>Lapas1!$C$2:$F$2</c:f>
              <c:strCache>
                <c:ptCount val="3"/>
                <c:pt idx="0">
                  <c:v>II trimestras</c:v>
                </c:pt>
                <c:pt idx="2">
                  <c:v>I trimestras</c:v>
                </c:pt>
              </c:strCache>
            </c:strRef>
          </c:cat>
          <c:val>
            <c:numRef>
              <c:f>Lapas1!$C$4:$F$4</c:f>
              <c:numCache>
                <c:formatCode>General</c:formatCode>
                <c:ptCount val="4"/>
                <c:pt idx="0">
                  <c:v>10</c:v>
                </c:pt>
                <c:pt idx="2">
                  <c:v>12</c:v>
                </c:pt>
              </c:numCache>
            </c:numRef>
          </c:val>
        </c:ser>
        <c:ser>
          <c:idx val="2"/>
          <c:order val="2"/>
          <c:tx>
            <c:strRef>
              <c:f>Lapas1!$A$5:$B$5</c:f>
              <c:strCache>
                <c:ptCount val="1"/>
                <c:pt idx="0">
                  <c:v>Patenkinamas</c:v>
                </c:pt>
              </c:strCache>
            </c:strRef>
          </c:tx>
          <c:invertIfNegative val="0"/>
          <c:dLbls>
            <c:showLegendKey val="0"/>
            <c:showVal val="1"/>
            <c:showCatName val="0"/>
            <c:showSerName val="0"/>
            <c:showPercent val="0"/>
            <c:showBubbleSize val="0"/>
            <c:showLeaderLines val="0"/>
          </c:dLbls>
          <c:cat>
            <c:strRef>
              <c:f>Lapas1!$C$2:$F$2</c:f>
              <c:strCache>
                <c:ptCount val="3"/>
                <c:pt idx="0">
                  <c:v>II trimestras</c:v>
                </c:pt>
                <c:pt idx="2">
                  <c:v>I trimestras</c:v>
                </c:pt>
              </c:strCache>
            </c:strRef>
          </c:cat>
          <c:val>
            <c:numRef>
              <c:f>Lapas1!$C$5:$F$5</c:f>
              <c:numCache>
                <c:formatCode>General</c:formatCode>
                <c:ptCount val="4"/>
                <c:pt idx="0">
                  <c:v>10</c:v>
                </c:pt>
                <c:pt idx="2">
                  <c:v>13</c:v>
                </c:pt>
              </c:numCache>
            </c:numRef>
          </c:val>
        </c:ser>
        <c:dLbls>
          <c:showLegendKey val="0"/>
          <c:showVal val="0"/>
          <c:showCatName val="0"/>
          <c:showSerName val="0"/>
          <c:showPercent val="0"/>
          <c:showBubbleSize val="0"/>
        </c:dLbls>
        <c:gapWidth val="150"/>
        <c:shape val="box"/>
        <c:axId val="130791296"/>
        <c:axId val="130792832"/>
        <c:axId val="0"/>
      </c:bar3DChart>
      <c:catAx>
        <c:axId val="130791296"/>
        <c:scaling>
          <c:orientation val="minMax"/>
        </c:scaling>
        <c:delete val="0"/>
        <c:axPos val="b"/>
        <c:majorTickMark val="out"/>
        <c:minorTickMark val="none"/>
        <c:tickLblPos val="nextTo"/>
        <c:txPr>
          <a:bodyPr/>
          <a:lstStyle/>
          <a:p>
            <a:pPr>
              <a:defRPr b="1"/>
            </a:pPr>
            <a:endParaRPr lang="lt-LT"/>
          </a:p>
        </c:txPr>
        <c:crossAx val="130792832"/>
        <c:crosses val="autoZero"/>
        <c:auto val="1"/>
        <c:lblAlgn val="ctr"/>
        <c:lblOffset val="100"/>
        <c:noMultiLvlLbl val="0"/>
      </c:catAx>
      <c:valAx>
        <c:axId val="130792832"/>
        <c:scaling>
          <c:orientation val="minMax"/>
        </c:scaling>
        <c:delete val="0"/>
        <c:axPos val="l"/>
        <c:majorGridlines/>
        <c:numFmt formatCode="General" sourceLinked="1"/>
        <c:majorTickMark val="out"/>
        <c:minorTickMark val="none"/>
        <c:tickLblPos val="nextTo"/>
        <c:crossAx val="130791296"/>
        <c:crosses val="autoZero"/>
        <c:crossBetween val="between"/>
      </c:valAx>
    </c:plotArea>
    <c:legend>
      <c:legendPos val="r"/>
      <c:layout/>
      <c:overlay val="0"/>
      <c:txPr>
        <a:bodyPr/>
        <a:lstStyle/>
        <a:p>
          <a:pPr>
            <a:defRPr b="1"/>
          </a:pPr>
          <a:endParaRPr lang="lt-LT"/>
        </a:p>
      </c:txPr>
    </c:legend>
    <c:plotVisOnly val="1"/>
    <c:dispBlanksAs val="gap"/>
    <c:showDLblsOverMax val="0"/>
  </c:chart>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Lapas1!$B$1:$B$2</c:f>
              <c:strCache>
                <c:ptCount val="1"/>
              </c:strCache>
            </c:strRef>
          </c:tx>
          <c:invertIfNegative val="0"/>
          <c:cat>
            <c:strRef>
              <c:f>Lapas1!$A$3:$A$7</c:f>
              <c:strCache>
                <c:ptCount val="4"/>
                <c:pt idx="0">
                  <c:v>Aukštesnysis</c:v>
                </c:pt>
                <c:pt idx="1">
                  <c:v>Pagrindinis</c:v>
                </c:pt>
                <c:pt idx="2">
                  <c:v>Patenkinamas</c:v>
                </c:pt>
                <c:pt idx="3">
                  <c:v>Nepatenkinamas</c:v>
                </c:pt>
              </c:strCache>
            </c:strRef>
          </c:cat>
          <c:val>
            <c:numRef>
              <c:f>Lapas1!$B$3:$B$7</c:f>
              <c:numCache>
                <c:formatCode>General</c:formatCode>
                <c:ptCount val="5"/>
              </c:numCache>
            </c:numRef>
          </c:val>
        </c:ser>
        <c:ser>
          <c:idx val="1"/>
          <c:order val="1"/>
          <c:tx>
            <c:strRef>
              <c:f>Lapas1!$C$1:$C$2</c:f>
              <c:strCache>
                <c:ptCount val="1"/>
                <c:pt idx="0">
                  <c:v>II trimestr.</c:v>
                </c:pt>
              </c:strCache>
            </c:strRef>
          </c:tx>
          <c:invertIfNegative val="0"/>
          <c:dLbls>
            <c:showLegendKey val="0"/>
            <c:showVal val="1"/>
            <c:showCatName val="0"/>
            <c:showSerName val="0"/>
            <c:showPercent val="0"/>
            <c:showBubbleSize val="0"/>
            <c:showLeaderLines val="0"/>
          </c:dLbls>
          <c:cat>
            <c:strRef>
              <c:f>Lapas1!$A$3:$A$7</c:f>
              <c:strCache>
                <c:ptCount val="4"/>
                <c:pt idx="0">
                  <c:v>Aukštesnysis</c:v>
                </c:pt>
                <c:pt idx="1">
                  <c:v>Pagrindinis</c:v>
                </c:pt>
                <c:pt idx="2">
                  <c:v>Patenkinamas</c:v>
                </c:pt>
                <c:pt idx="3">
                  <c:v>Nepatenkinamas</c:v>
                </c:pt>
              </c:strCache>
            </c:strRef>
          </c:cat>
          <c:val>
            <c:numRef>
              <c:f>Lapas1!$C$3:$C$7</c:f>
              <c:numCache>
                <c:formatCode>General</c:formatCode>
                <c:ptCount val="5"/>
                <c:pt idx="0">
                  <c:v>1</c:v>
                </c:pt>
                <c:pt idx="1">
                  <c:v>10</c:v>
                </c:pt>
                <c:pt idx="2">
                  <c:v>19</c:v>
                </c:pt>
                <c:pt idx="3">
                  <c:v>1</c:v>
                </c:pt>
              </c:numCache>
            </c:numRef>
          </c:val>
        </c:ser>
        <c:ser>
          <c:idx val="2"/>
          <c:order val="2"/>
          <c:tx>
            <c:strRef>
              <c:f>Lapas1!$D$1:$D$2</c:f>
              <c:strCache>
                <c:ptCount val="1"/>
                <c:pt idx="0">
                  <c:v>II trimestr.</c:v>
                </c:pt>
              </c:strCache>
            </c:strRef>
          </c:tx>
          <c:invertIfNegative val="0"/>
          <c:cat>
            <c:strRef>
              <c:f>Lapas1!$A$3:$A$7</c:f>
              <c:strCache>
                <c:ptCount val="4"/>
                <c:pt idx="0">
                  <c:v>Aukštesnysis</c:v>
                </c:pt>
                <c:pt idx="1">
                  <c:v>Pagrindinis</c:v>
                </c:pt>
                <c:pt idx="2">
                  <c:v>Patenkinamas</c:v>
                </c:pt>
                <c:pt idx="3">
                  <c:v>Nepatenkinamas</c:v>
                </c:pt>
              </c:strCache>
            </c:strRef>
          </c:cat>
          <c:val>
            <c:numRef>
              <c:f>Lapas1!$D$3:$D$7</c:f>
              <c:numCache>
                <c:formatCode>General</c:formatCode>
                <c:ptCount val="5"/>
              </c:numCache>
            </c:numRef>
          </c:val>
        </c:ser>
        <c:ser>
          <c:idx val="3"/>
          <c:order val="3"/>
          <c:tx>
            <c:strRef>
              <c:f>Lapas1!$E$1:$E$2</c:f>
              <c:strCache>
                <c:ptCount val="1"/>
                <c:pt idx="0">
                  <c:v>I trimestr. </c:v>
                </c:pt>
              </c:strCache>
            </c:strRef>
          </c:tx>
          <c:invertIfNegative val="0"/>
          <c:dLbls>
            <c:showLegendKey val="0"/>
            <c:showVal val="1"/>
            <c:showCatName val="0"/>
            <c:showSerName val="0"/>
            <c:showPercent val="0"/>
            <c:showBubbleSize val="0"/>
            <c:showLeaderLines val="0"/>
          </c:dLbls>
          <c:cat>
            <c:strRef>
              <c:f>Lapas1!$A$3:$A$7</c:f>
              <c:strCache>
                <c:ptCount val="4"/>
                <c:pt idx="0">
                  <c:v>Aukštesnysis</c:v>
                </c:pt>
                <c:pt idx="1">
                  <c:v>Pagrindinis</c:v>
                </c:pt>
                <c:pt idx="2">
                  <c:v>Patenkinamas</c:v>
                </c:pt>
                <c:pt idx="3">
                  <c:v>Nepatenkinamas</c:v>
                </c:pt>
              </c:strCache>
            </c:strRef>
          </c:cat>
          <c:val>
            <c:numRef>
              <c:f>Lapas1!$E$3:$E$7</c:f>
              <c:numCache>
                <c:formatCode>General</c:formatCode>
                <c:ptCount val="5"/>
                <c:pt idx="0">
                  <c:v>1</c:v>
                </c:pt>
                <c:pt idx="1">
                  <c:v>14</c:v>
                </c:pt>
                <c:pt idx="2">
                  <c:v>16</c:v>
                </c:pt>
                <c:pt idx="3">
                  <c:v>0</c:v>
                </c:pt>
              </c:numCache>
            </c:numRef>
          </c:val>
        </c:ser>
        <c:dLbls>
          <c:showLegendKey val="0"/>
          <c:showVal val="0"/>
          <c:showCatName val="0"/>
          <c:showSerName val="0"/>
          <c:showPercent val="0"/>
          <c:showBubbleSize val="0"/>
        </c:dLbls>
        <c:gapWidth val="150"/>
        <c:shape val="box"/>
        <c:axId val="130858368"/>
        <c:axId val="130872448"/>
        <c:axId val="0"/>
      </c:bar3DChart>
      <c:catAx>
        <c:axId val="130858368"/>
        <c:scaling>
          <c:orientation val="minMax"/>
        </c:scaling>
        <c:delete val="0"/>
        <c:axPos val="b"/>
        <c:majorTickMark val="out"/>
        <c:minorTickMark val="none"/>
        <c:tickLblPos val="nextTo"/>
        <c:crossAx val="130872448"/>
        <c:crosses val="autoZero"/>
        <c:auto val="1"/>
        <c:lblAlgn val="ctr"/>
        <c:lblOffset val="100"/>
        <c:noMultiLvlLbl val="0"/>
      </c:catAx>
      <c:valAx>
        <c:axId val="130872448"/>
        <c:scaling>
          <c:orientation val="minMax"/>
        </c:scaling>
        <c:delete val="0"/>
        <c:axPos val="l"/>
        <c:majorGridlines/>
        <c:numFmt formatCode="General" sourceLinked="1"/>
        <c:majorTickMark val="out"/>
        <c:minorTickMark val="none"/>
        <c:tickLblPos val="nextTo"/>
        <c:crossAx val="130858368"/>
        <c:crosses val="autoZero"/>
        <c:crossBetween val="between"/>
      </c:valAx>
    </c:plotArea>
    <c:legend>
      <c:legendPos val="r"/>
      <c:legendEntry>
        <c:idx val="0"/>
        <c:delete val="1"/>
      </c:legendEntry>
      <c:legendEntry>
        <c:idx val="2"/>
        <c:delete val="1"/>
      </c:legendEntry>
      <c:layout/>
      <c:overlay val="0"/>
    </c:legend>
    <c:plotVisOnly val="1"/>
    <c:dispBlanksAs val="gap"/>
    <c:showDLblsOverMax val="0"/>
  </c:chart>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Lapas1!$B$1:$B$2</c:f>
              <c:strCache>
                <c:ptCount val="1"/>
              </c:strCache>
            </c:strRef>
          </c:tx>
          <c:invertIfNegative val="0"/>
          <c:cat>
            <c:strRef>
              <c:f>Lapas1!$A$3:$A$7</c:f>
              <c:strCache>
                <c:ptCount val="4"/>
                <c:pt idx="0">
                  <c:v>Aukštesnysis</c:v>
                </c:pt>
                <c:pt idx="1">
                  <c:v>Pagrindinis</c:v>
                </c:pt>
                <c:pt idx="2">
                  <c:v>Patenkinamas</c:v>
                </c:pt>
                <c:pt idx="3">
                  <c:v>Nepatenkinamas</c:v>
                </c:pt>
              </c:strCache>
            </c:strRef>
          </c:cat>
          <c:val>
            <c:numRef>
              <c:f>Lapas1!$B$3:$B$7</c:f>
              <c:numCache>
                <c:formatCode>General</c:formatCode>
                <c:ptCount val="5"/>
              </c:numCache>
            </c:numRef>
          </c:val>
        </c:ser>
        <c:ser>
          <c:idx val="1"/>
          <c:order val="1"/>
          <c:tx>
            <c:strRef>
              <c:f>Lapas1!$C$1:$C$2</c:f>
              <c:strCache>
                <c:ptCount val="1"/>
                <c:pt idx="0">
                  <c:v>II trimestr.</c:v>
                </c:pt>
              </c:strCache>
            </c:strRef>
          </c:tx>
          <c:invertIfNegative val="0"/>
          <c:dLbls>
            <c:showLegendKey val="0"/>
            <c:showVal val="1"/>
            <c:showCatName val="0"/>
            <c:showSerName val="0"/>
            <c:showPercent val="0"/>
            <c:showBubbleSize val="0"/>
            <c:showLeaderLines val="0"/>
          </c:dLbls>
          <c:cat>
            <c:strRef>
              <c:f>Lapas1!$A$3:$A$7</c:f>
              <c:strCache>
                <c:ptCount val="4"/>
                <c:pt idx="0">
                  <c:v>Aukštesnysis</c:v>
                </c:pt>
                <c:pt idx="1">
                  <c:v>Pagrindinis</c:v>
                </c:pt>
                <c:pt idx="2">
                  <c:v>Patenkinamas</c:v>
                </c:pt>
                <c:pt idx="3">
                  <c:v>Nepatenkinamas</c:v>
                </c:pt>
              </c:strCache>
            </c:strRef>
          </c:cat>
          <c:val>
            <c:numRef>
              <c:f>Lapas1!$C$3:$C$7</c:f>
              <c:numCache>
                <c:formatCode>General</c:formatCode>
                <c:ptCount val="5"/>
                <c:pt idx="0">
                  <c:v>0</c:v>
                </c:pt>
                <c:pt idx="1">
                  <c:v>7</c:v>
                </c:pt>
                <c:pt idx="2">
                  <c:v>19</c:v>
                </c:pt>
                <c:pt idx="3">
                  <c:v>1</c:v>
                </c:pt>
              </c:numCache>
            </c:numRef>
          </c:val>
        </c:ser>
        <c:ser>
          <c:idx val="2"/>
          <c:order val="2"/>
          <c:tx>
            <c:strRef>
              <c:f>Lapas1!$D$1:$D$2</c:f>
              <c:strCache>
                <c:ptCount val="1"/>
                <c:pt idx="0">
                  <c:v>II trimestr.</c:v>
                </c:pt>
              </c:strCache>
            </c:strRef>
          </c:tx>
          <c:invertIfNegative val="0"/>
          <c:cat>
            <c:strRef>
              <c:f>Lapas1!$A$3:$A$7</c:f>
              <c:strCache>
                <c:ptCount val="4"/>
                <c:pt idx="0">
                  <c:v>Aukštesnysis</c:v>
                </c:pt>
                <c:pt idx="1">
                  <c:v>Pagrindinis</c:v>
                </c:pt>
                <c:pt idx="2">
                  <c:v>Patenkinamas</c:v>
                </c:pt>
                <c:pt idx="3">
                  <c:v>Nepatenkinamas</c:v>
                </c:pt>
              </c:strCache>
            </c:strRef>
          </c:cat>
          <c:val>
            <c:numRef>
              <c:f>Lapas1!$D$3:$D$7</c:f>
              <c:numCache>
                <c:formatCode>General</c:formatCode>
                <c:ptCount val="5"/>
              </c:numCache>
            </c:numRef>
          </c:val>
        </c:ser>
        <c:ser>
          <c:idx val="3"/>
          <c:order val="3"/>
          <c:tx>
            <c:strRef>
              <c:f>Lapas1!$E$1:$E$2</c:f>
              <c:strCache>
                <c:ptCount val="1"/>
                <c:pt idx="0">
                  <c:v>I trimestr. </c:v>
                </c:pt>
              </c:strCache>
            </c:strRef>
          </c:tx>
          <c:invertIfNegative val="0"/>
          <c:dLbls>
            <c:showLegendKey val="0"/>
            <c:showVal val="1"/>
            <c:showCatName val="0"/>
            <c:showSerName val="0"/>
            <c:showPercent val="0"/>
            <c:showBubbleSize val="0"/>
            <c:showLeaderLines val="0"/>
          </c:dLbls>
          <c:cat>
            <c:strRef>
              <c:f>Lapas1!$A$3:$A$7</c:f>
              <c:strCache>
                <c:ptCount val="4"/>
                <c:pt idx="0">
                  <c:v>Aukštesnysis</c:v>
                </c:pt>
                <c:pt idx="1">
                  <c:v>Pagrindinis</c:v>
                </c:pt>
                <c:pt idx="2">
                  <c:v>Patenkinamas</c:v>
                </c:pt>
                <c:pt idx="3">
                  <c:v>Nepatenkinamas</c:v>
                </c:pt>
              </c:strCache>
            </c:strRef>
          </c:cat>
          <c:val>
            <c:numRef>
              <c:f>Lapas1!$E$3:$E$7</c:f>
              <c:numCache>
                <c:formatCode>General</c:formatCode>
                <c:ptCount val="5"/>
                <c:pt idx="0">
                  <c:v>0</c:v>
                </c:pt>
                <c:pt idx="1">
                  <c:v>8</c:v>
                </c:pt>
                <c:pt idx="2">
                  <c:v>18</c:v>
                </c:pt>
                <c:pt idx="3">
                  <c:v>0</c:v>
                </c:pt>
              </c:numCache>
            </c:numRef>
          </c:val>
        </c:ser>
        <c:ser>
          <c:idx val="4"/>
          <c:order val="4"/>
          <c:tx>
            <c:strRef>
              <c:f>Lapas1!$F$1:$F$2</c:f>
              <c:strCache>
                <c:ptCount val="1"/>
                <c:pt idx="0">
                  <c:v>I trimestr. </c:v>
                </c:pt>
              </c:strCache>
            </c:strRef>
          </c:tx>
          <c:invertIfNegative val="0"/>
          <c:cat>
            <c:strRef>
              <c:f>Lapas1!$A$3:$A$7</c:f>
              <c:strCache>
                <c:ptCount val="4"/>
                <c:pt idx="0">
                  <c:v>Aukštesnysis</c:v>
                </c:pt>
                <c:pt idx="1">
                  <c:v>Pagrindinis</c:v>
                </c:pt>
                <c:pt idx="2">
                  <c:v>Patenkinamas</c:v>
                </c:pt>
                <c:pt idx="3">
                  <c:v>Nepatenkinamas</c:v>
                </c:pt>
              </c:strCache>
            </c:strRef>
          </c:cat>
          <c:val>
            <c:numRef>
              <c:f>Lapas1!$F$3:$F$7</c:f>
              <c:numCache>
                <c:formatCode>General</c:formatCode>
                <c:ptCount val="5"/>
              </c:numCache>
            </c:numRef>
          </c:val>
        </c:ser>
        <c:dLbls>
          <c:showLegendKey val="0"/>
          <c:showVal val="0"/>
          <c:showCatName val="0"/>
          <c:showSerName val="0"/>
          <c:showPercent val="0"/>
          <c:showBubbleSize val="0"/>
        </c:dLbls>
        <c:gapWidth val="150"/>
        <c:shape val="box"/>
        <c:axId val="131312256"/>
        <c:axId val="131318144"/>
        <c:axId val="0"/>
      </c:bar3DChart>
      <c:catAx>
        <c:axId val="131312256"/>
        <c:scaling>
          <c:orientation val="minMax"/>
        </c:scaling>
        <c:delete val="0"/>
        <c:axPos val="b"/>
        <c:majorTickMark val="out"/>
        <c:minorTickMark val="none"/>
        <c:tickLblPos val="nextTo"/>
        <c:crossAx val="131318144"/>
        <c:crosses val="autoZero"/>
        <c:auto val="1"/>
        <c:lblAlgn val="ctr"/>
        <c:lblOffset val="100"/>
        <c:noMultiLvlLbl val="0"/>
      </c:catAx>
      <c:valAx>
        <c:axId val="131318144"/>
        <c:scaling>
          <c:orientation val="minMax"/>
        </c:scaling>
        <c:delete val="0"/>
        <c:axPos val="l"/>
        <c:majorGridlines/>
        <c:numFmt formatCode="General" sourceLinked="1"/>
        <c:majorTickMark val="out"/>
        <c:minorTickMark val="none"/>
        <c:tickLblPos val="nextTo"/>
        <c:crossAx val="131312256"/>
        <c:crosses val="autoZero"/>
        <c:crossBetween val="between"/>
      </c:valAx>
    </c:plotArea>
    <c:legend>
      <c:legendPos val="r"/>
      <c:legendEntry>
        <c:idx val="0"/>
        <c:delete val="1"/>
      </c:legendEntry>
      <c:legendEntry>
        <c:idx val="2"/>
        <c:delete val="1"/>
      </c:legendEntry>
      <c:legendEntry>
        <c:idx val="4"/>
        <c:delete val="1"/>
      </c:legendEntry>
      <c:layout/>
      <c:overlay val="0"/>
    </c:legend>
    <c:plotVisOnly val="1"/>
    <c:dispBlanksAs val="gap"/>
    <c:showDLblsOverMax val="0"/>
  </c:chart>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Lapas1!$B$3</c:f>
              <c:strCache>
                <c:ptCount val="1"/>
                <c:pt idx="0">
                  <c:v>II trim.</c:v>
                </c:pt>
              </c:strCache>
            </c:strRef>
          </c:tx>
          <c:invertIfNegative val="0"/>
          <c:dLbls>
            <c:showLegendKey val="0"/>
            <c:showVal val="1"/>
            <c:showCatName val="0"/>
            <c:showSerName val="0"/>
            <c:showPercent val="0"/>
            <c:showBubbleSize val="0"/>
            <c:showLeaderLines val="0"/>
          </c:dLbls>
          <c:cat>
            <c:strRef>
              <c:f>Lapas1!$A$4:$A$7</c:f>
              <c:strCache>
                <c:ptCount val="4"/>
                <c:pt idx="0">
                  <c:v>Aukšt.</c:v>
                </c:pt>
                <c:pt idx="1">
                  <c:v>Pagr.</c:v>
                </c:pt>
                <c:pt idx="2">
                  <c:v>Pat.</c:v>
                </c:pt>
                <c:pt idx="3">
                  <c:v>Nepat.</c:v>
                </c:pt>
              </c:strCache>
            </c:strRef>
          </c:cat>
          <c:val>
            <c:numRef>
              <c:f>Lapas1!$B$4:$B$7</c:f>
              <c:numCache>
                <c:formatCode>General</c:formatCode>
                <c:ptCount val="4"/>
                <c:pt idx="0">
                  <c:v>0</c:v>
                </c:pt>
                <c:pt idx="1">
                  <c:v>6</c:v>
                </c:pt>
                <c:pt idx="2">
                  <c:v>18</c:v>
                </c:pt>
                <c:pt idx="3">
                  <c:v>1</c:v>
                </c:pt>
              </c:numCache>
            </c:numRef>
          </c:val>
        </c:ser>
        <c:ser>
          <c:idx val="1"/>
          <c:order val="1"/>
          <c:tx>
            <c:strRef>
              <c:f>Lapas1!$C$3</c:f>
              <c:strCache>
                <c:ptCount val="1"/>
                <c:pt idx="0">
                  <c:v>I trim.</c:v>
                </c:pt>
              </c:strCache>
            </c:strRef>
          </c:tx>
          <c:invertIfNegative val="0"/>
          <c:dLbls>
            <c:showLegendKey val="0"/>
            <c:showVal val="1"/>
            <c:showCatName val="0"/>
            <c:showSerName val="0"/>
            <c:showPercent val="0"/>
            <c:showBubbleSize val="0"/>
            <c:showLeaderLines val="0"/>
          </c:dLbls>
          <c:cat>
            <c:strRef>
              <c:f>Lapas1!$A$4:$A$7</c:f>
              <c:strCache>
                <c:ptCount val="4"/>
                <c:pt idx="0">
                  <c:v>Aukšt.</c:v>
                </c:pt>
                <c:pt idx="1">
                  <c:v>Pagr.</c:v>
                </c:pt>
                <c:pt idx="2">
                  <c:v>Pat.</c:v>
                </c:pt>
                <c:pt idx="3">
                  <c:v>Nepat.</c:v>
                </c:pt>
              </c:strCache>
            </c:strRef>
          </c:cat>
          <c:val>
            <c:numRef>
              <c:f>Lapas1!$C$4:$C$7</c:f>
              <c:numCache>
                <c:formatCode>General</c:formatCode>
                <c:ptCount val="4"/>
                <c:pt idx="0">
                  <c:v>0</c:v>
                </c:pt>
                <c:pt idx="1">
                  <c:v>17</c:v>
                </c:pt>
                <c:pt idx="2">
                  <c:v>19</c:v>
                </c:pt>
                <c:pt idx="3">
                  <c:v>0</c:v>
                </c:pt>
              </c:numCache>
            </c:numRef>
          </c:val>
        </c:ser>
        <c:ser>
          <c:idx val="2"/>
          <c:order val="2"/>
          <c:tx>
            <c:strRef>
              <c:f>Lapas1!$D$3</c:f>
              <c:strCache>
                <c:ptCount val="1"/>
              </c:strCache>
            </c:strRef>
          </c:tx>
          <c:invertIfNegative val="0"/>
          <c:cat>
            <c:strRef>
              <c:f>Lapas1!$A$4:$A$7</c:f>
              <c:strCache>
                <c:ptCount val="4"/>
                <c:pt idx="0">
                  <c:v>Aukšt.</c:v>
                </c:pt>
                <c:pt idx="1">
                  <c:v>Pagr.</c:v>
                </c:pt>
                <c:pt idx="2">
                  <c:v>Pat.</c:v>
                </c:pt>
                <c:pt idx="3">
                  <c:v>Nepat.</c:v>
                </c:pt>
              </c:strCache>
            </c:strRef>
          </c:cat>
          <c:val>
            <c:numRef>
              <c:f>Lapas1!$D$4:$D$7</c:f>
              <c:numCache>
                <c:formatCode>General</c:formatCode>
                <c:ptCount val="4"/>
              </c:numCache>
            </c:numRef>
          </c:val>
        </c:ser>
        <c:dLbls>
          <c:showLegendKey val="0"/>
          <c:showVal val="0"/>
          <c:showCatName val="0"/>
          <c:showSerName val="0"/>
          <c:showPercent val="0"/>
          <c:showBubbleSize val="0"/>
        </c:dLbls>
        <c:gapWidth val="150"/>
        <c:shape val="box"/>
        <c:axId val="131028864"/>
        <c:axId val="131030400"/>
        <c:axId val="0"/>
      </c:bar3DChart>
      <c:catAx>
        <c:axId val="131028864"/>
        <c:scaling>
          <c:orientation val="minMax"/>
        </c:scaling>
        <c:delete val="0"/>
        <c:axPos val="b"/>
        <c:majorTickMark val="out"/>
        <c:minorTickMark val="none"/>
        <c:tickLblPos val="nextTo"/>
        <c:crossAx val="131030400"/>
        <c:crosses val="autoZero"/>
        <c:auto val="1"/>
        <c:lblAlgn val="ctr"/>
        <c:lblOffset val="100"/>
        <c:noMultiLvlLbl val="0"/>
      </c:catAx>
      <c:valAx>
        <c:axId val="131030400"/>
        <c:scaling>
          <c:orientation val="minMax"/>
        </c:scaling>
        <c:delete val="0"/>
        <c:axPos val="l"/>
        <c:majorGridlines/>
        <c:numFmt formatCode="General" sourceLinked="1"/>
        <c:majorTickMark val="out"/>
        <c:minorTickMark val="none"/>
        <c:tickLblPos val="nextTo"/>
        <c:crossAx val="131028864"/>
        <c:crosses val="autoZero"/>
        <c:crossBetween val="between"/>
      </c:valAx>
    </c:plotArea>
    <c:legend>
      <c:legendPos val="r"/>
      <c:legendEntry>
        <c:idx val="2"/>
        <c:delete val="1"/>
      </c:legendEntry>
      <c:layout/>
      <c:overlay val="0"/>
    </c:legend>
    <c:plotVisOnly val="1"/>
    <c:dispBlanksAs val="gap"/>
    <c:showDLblsOverMax val="0"/>
  </c:chart>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2971800" cy="497364"/>
          </a:xfrm>
          <a:prstGeom prst="rect">
            <a:avLst/>
          </a:prstGeom>
        </p:spPr>
        <p:txBody>
          <a:bodyPr vert="horz" lIns="91440" tIns="45720" rIns="91440" bIns="45720" rtlCol="0"/>
          <a:lstStyle>
            <a:lvl1pPr algn="l">
              <a:defRPr sz="1200"/>
            </a:lvl1pPr>
          </a:lstStyle>
          <a:p>
            <a:endParaRPr lang="lt-LT"/>
          </a:p>
        </p:txBody>
      </p:sp>
      <p:sp>
        <p:nvSpPr>
          <p:cNvPr id="3" name="Datos vietos rezervavimo ženklas 2"/>
          <p:cNvSpPr>
            <a:spLocks noGrp="1"/>
          </p:cNvSpPr>
          <p:nvPr>
            <p:ph type="dt" sz="quarter" idx="1"/>
          </p:nvPr>
        </p:nvSpPr>
        <p:spPr>
          <a:xfrm>
            <a:off x="3884613" y="0"/>
            <a:ext cx="2971800" cy="497364"/>
          </a:xfrm>
          <a:prstGeom prst="rect">
            <a:avLst/>
          </a:prstGeom>
        </p:spPr>
        <p:txBody>
          <a:bodyPr vert="horz" lIns="91440" tIns="45720" rIns="91440" bIns="45720" rtlCol="0"/>
          <a:lstStyle>
            <a:lvl1pPr algn="r">
              <a:defRPr sz="1200"/>
            </a:lvl1pPr>
          </a:lstStyle>
          <a:p>
            <a:fld id="{E2111260-1060-4226-98D1-6E9B790DF699}" type="datetimeFigureOut">
              <a:rPr lang="lt-LT" smtClean="0"/>
              <a:t>2020-03-26</a:t>
            </a:fld>
            <a:endParaRPr lang="lt-LT"/>
          </a:p>
        </p:txBody>
      </p:sp>
      <p:sp>
        <p:nvSpPr>
          <p:cNvPr id="4" name="Poraštės vietos rezervavimo ženklas 3"/>
          <p:cNvSpPr>
            <a:spLocks noGrp="1"/>
          </p:cNvSpPr>
          <p:nvPr>
            <p:ph type="ftr" sz="quarter" idx="2"/>
          </p:nvPr>
        </p:nvSpPr>
        <p:spPr>
          <a:xfrm>
            <a:off x="0" y="9448185"/>
            <a:ext cx="2971800" cy="497364"/>
          </a:xfrm>
          <a:prstGeom prst="rect">
            <a:avLst/>
          </a:prstGeom>
        </p:spPr>
        <p:txBody>
          <a:bodyPr vert="horz" lIns="91440" tIns="45720" rIns="91440" bIns="45720" rtlCol="0" anchor="b"/>
          <a:lstStyle>
            <a:lvl1pPr algn="l">
              <a:defRPr sz="1200"/>
            </a:lvl1pPr>
          </a:lstStyle>
          <a:p>
            <a:endParaRPr lang="lt-LT"/>
          </a:p>
        </p:txBody>
      </p:sp>
      <p:sp>
        <p:nvSpPr>
          <p:cNvPr id="5" name="Skaidrės numerio vietos rezervavimo ženklas 4"/>
          <p:cNvSpPr>
            <a:spLocks noGrp="1"/>
          </p:cNvSpPr>
          <p:nvPr>
            <p:ph type="sldNum" sz="quarter" idx="3"/>
          </p:nvPr>
        </p:nvSpPr>
        <p:spPr>
          <a:xfrm>
            <a:off x="3884613" y="9448185"/>
            <a:ext cx="2971800" cy="497364"/>
          </a:xfrm>
          <a:prstGeom prst="rect">
            <a:avLst/>
          </a:prstGeom>
        </p:spPr>
        <p:txBody>
          <a:bodyPr vert="horz" lIns="91440" tIns="45720" rIns="91440" bIns="45720" rtlCol="0" anchor="b"/>
          <a:lstStyle>
            <a:lvl1pPr algn="r">
              <a:defRPr sz="1200"/>
            </a:lvl1pPr>
          </a:lstStyle>
          <a:p>
            <a:fld id="{9849AA31-0CDF-4473-9EE7-688BD7E5F3CC}" type="slidenum">
              <a:rPr lang="lt-LT" smtClean="0"/>
              <a:t>‹#›</a:t>
            </a:fld>
            <a:endParaRPr lang="lt-LT"/>
          </a:p>
        </p:txBody>
      </p:sp>
    </p:spTree>
    <p:extLst>
      <p:ext uri="{BB962C8B-B14F-4D97-AF65-F5344CB8AC3E}">
        <p14:creationId xmlns:p14="http://schemas.microsoft.com/office/powerpoint/2010/main" val="3821026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2971800" cy="497364"/>
          </a:xfrm>
          <a:prstGeom prst="rect">
            <a:avLst/>
          </a:prstGeom>
        </p:spPr>
        <p:txBody>
          <a:bodyPr vert="horz" lIns="91440" tIns="45720" rIns="91440" bIns="45720" rtlCol="0"/>
          <a:lstStyle>
            <a:lvl1pPr algn="l">
              <a:defRPr sz="1200"/>
            </a:lvl1pPr>
          </a:lstStyle>
          <a:p>
            <a:endParaRPr lang="lt-LT"/>
          </a:p>
        </p:txBody>
      </p:sp>
      <p:sp>
        <p:nvSpPr>
          <p:cNvPr id="3" name="Datos vietos rezervavimo ženklas 2"/>
          <p:cNvSpPr>
            <a:spLocks noGrp="1"/>
          </p:cNvSpPr>
          <p:nvPr>
            <p:ph type="dt" idx="1"/>
          </p:nvPr>
        </p:nvSpPr>
        <p:spPr>
          <a:xfrm>
            <a:off x="3884613" y="0"/>
            <a:ext cx="2971800" cy="497364"/>
          </a:xfrm>
          <a:prstGeom prst="rect">
            <a:avLst/>
          </a:prstGeom>
        </p:spPr>
        <p:txBody>
          <a:bodyPr vert="horz" lIns="91440" tIns="45720" rIns="91440" bIns="45720" rtlCol="0"/>
          <a:lstStyle>
            <a:lvl1pPr algn="r">
              <a:defRPr sz="1200"/>
            </a:lvl1pPr>
          </a:lstStyle>
          <a:p>
            <a:fld id="{04A0672E-A6ED-4130-BA60-C0623A8A0631}" type="datetimeFigureOut">
              <a:rPr lang="lt-LT" smtClean="0"/>
              <a:t>2020-03-26</a:t>
            </a:fld>
            <a:endParaRPr lang="lt-LT"/>
          </a:p>
        </p:txBody>
      </p:sp>
      <p:sp>
        <p:nvSpPr>
          <p:cNvPr id="4" name="Skaidrės vaizdo vietos rezervavimo ženklas 3"/>
          <p:cNvSpPr>
            <a:spLocks noGrp="1" noRot="1" noChangeAspect="1"/>
          </p:cNvSpPr>
          <p:nvPr>
            <p:ph type="sldImg" idx="2"/>
          </p:nvPr>
        </p:nvSpPr>
        <p:spPr>
          <a:xfrm>
            <a:off x="942975" y="746125"/>
            <a:ext cx="4972050" cy="3730625"/>
          </a:xfrm>
          <a:prstGeom prst="rect">
            <a:avLst/>
          </a:prstGeom>
          <a:noFill/>
          <a:ln w="12700">
            <a:solidFill>
              <a:prstClr val="black"/>
            </a:solidFill>
          </a:ln>
        </p:spPr>
        <p:txBody>
          <a:bodyPr vert="horz" lIns="91440" tIns="45720" rIns="91440" bIns="45720" rtlCol="0" anchor="ctr"/>
          <a:lstStyle/>
          <a:p>
            <a:endParaRPr lang="lt-LT"/>
          </a:p>
        </p:txBody>
      </p:sp>
      <p:sp>
        <p:nvSpPr>
          <p:cNvPr id="5" name="Pastabų vietos rezervavimo ženklas 4"/>
          <p:cNvSpPr>
            <a:spLocks noGrp="1"/>
          </p:cNvSpPr>
          <p:nvPr>
            <p:ph type="body" sz="quarter" idx="3"/>
          </p:nvPr>
        </p:nvSpPr>
        <p:spPr>
          <a:xfrm>
            <a:off x="685800" y="4724956"/>
            <a:ext cx="5486400" cy="4476274"/>
          </a:xfrm>
          <a:prstGeom prst="rect">
            <a:avLst/>
          </a:prstGeom>
        </p:spPr>
        <p:txBody>
          <a:bodyPr vert="horz" lIns="91440" tIns="45720" rIns="91440" bIns="45720" rtlCol="0"/>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6" name="Poraštės vietos rezervavimo ženklas 5"/>
          <p:cNvSpPr>
            <a:spLocks noGrp="1"/>
          </p:cNvSpPr>
          <p:nvPr>
            <p:ph type="ftr" sz="quarter" idx="4"/>
          </p:nvPr>
        </p:nvSpPr>
        <p:spPr>
          <a:xfrm>
            <a:off x="0" y="9448185"/>
            <a:ext cx="2971800" cy="497364"/>
          </a:xfrm>
          <a:prstGeom prst="rect">
            <a:avLst/>
          </a:prstGeom>
        </p:spPr>
        <p:txBody>
          <a:bodyPr vert="horz" lIns="91440" tIns="45720" rIns="91440" bIns="45720" rtlCol="0" anchor="b"/>
          <a:lstStyle>
            <a:lvl1pPr algn="l">
              <a:defRPr sz="1200"/>
            </a:lvl1pPr>
          </a:lstStyle>
          <a:p>
            <a:endParaRPr lang="lt-LT"/>
          </a:p>
        </p:txBody>
      </p:sp>
      <p:sp>
        <p:nvSpPr>
          <p:cNvPr id="7" name="Skaidrės numerio vietos rezervavimo ženklas 6"/>
          <p:cNvSpPr>
            <a:spLocks noGrp="1"/>
          </p:cNvSpPr>
          <p:nvPr>
            <p:ph type="sldNum" sz="quarter" idx="5"/>
          </p:nvPr>
        </p:nvSpPr>
        <p:spPr>
          <a:xfrm>
            <a:off x="3884613" y="9448185"/>
            <a:ext cx="2971800" cy="497364"/>
          </a:xfrm>
          <a:prstGeom prst="rect">
            <a:avLst/>
          </a:prstGeom>
        </p:spPr>
        <p:txBody>
          <a:bodyPr vert="horz" lIns="91440" tIns="45720" rIns="91440" bIns="45720" rtlCol="0" anchor="b"/>
          <a:lstStyle>
            <a:lvl1pPr algn="r">
              <a:defRPr sz="1200"/>
            </a:lvl1pPr>
          </a:lstStyle>
          <a:p>
            <a:fld id="{99FF800E-A66F-46D5-AF97-D9FBFEF4D5A5}" type="slidenum">
              <a:rPr lang="lt-LT" smtClean="0"/>
              <a:t>‹#›</a:t>
            </a:fld>
            <a:endParaRPr lang="lt-LT"/>
          </a:p>
        </p:txBody>
      </p:sp>
    </p:spTree>
    <p:extLst>
      <p:ext uri="{BB962C8B-B14F-4D97-AF65-F5344CB8AC3E}">
        <p14:creationId xmlns:p14="http://schemas.microsoft.com/office/powerpoint/2010/main" val="20089149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lt-LT" smtClean="0"/>
              <a:t>Spustelėję redag. ruoš. pavad. stilių</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smtClean="0"/>
              <a:t>Spustelėję redag. ruoš. paantrš. stilių</a:t>
            </a:r>
            <a:endParaRPr lang="en-US" dirty="0"/>
          </a:p>
        </p:txBody>
      </p:sp>
      <p:sp>
        <p:nvSpPr>
          <p:cNvPr id="4" name="Date Placeholder 3"/>
          <p:cNvSpPr>
            <a:spLocks noGrp="1"/>
          </p:cNvSpPr>
          <p:nvPr>
            <p:ph type="dt" sz="half" idx="10"/>
          </p:nvPr>
        </p:nvSpPr>
        <p:spPr/>
        <p:txBody>
          <a:bodyPr/>
          <a:lstStyle/>
          <a:p>
            <a:fld id="{817DD8C8-C84F-4032-9A89-AEAF37ECB3FB}" type="datetime1">
              <a:rPr lang="lt-LT" smtClean="0"/>
              <a:t>2020-03-26</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6FA40C2A-CCE5-4DF5-B894-60ED7B985D44}" type="slidenum">
              <a:rPr lang="lt-LT" smtClean="0"/>
              <a:t>‹#›</a:t>
            </a:fld>
            <a:endParaRPr lang="lt-L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a:p>
        </p:txBody>
      </p:sp>
      <p:sp>
        <p:nvSpPr>
          <p:cNvPr id="3" name="Vertical Text Placeholder 2"/>
          <p:cNvSpPr>
            <a:spLocks noGrp="1"/>
          </p:cNvSpPr>
          <p:nvPr>
            <p:ph type="body" orient="vert" idx="1"/>
          </p:nvPr>
        </p:nvSpPr>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a:p>
        </p:txBody>
      </p:sp>
      <p:sp>
        <p:nvSpPr>
          <p:cNvPr id="4" name="Date Placeholder 3"/>
          <p:cNvSpPr>
            <a:spLocks noGrp="1"/>
          </p:cNvSpPr>
          <p:nvPr>
            <p:ph type="dt" sz="half" idx="10"/>
          </p:nvPr>
        </p:nvSpPr>
        <p:spPr/>
        <p:txBody>
          <a:bodyPr/>
          <a:lstStyle/>
          <a:p>
            <a:fld id="{082F7B34-9976-4A88-B93F-7F4BB9D3F0D6}" type="datetime1">
              <a:rPr lang="lt-LT" smtClean="0"/>
              <a:t>2020-03-26</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6FA40C2A-CCE5-4DF5-B894-60ED7B985D44}" type="slidenum">
              <a:rPr lang="lt-LT" smtClean="0"/>
              <a:t>‹#›</a:t>
            </a:fld>
            <a:endParaRPr lang="lt-L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lt-LT" smtClean="0"/>
              <a:t>Spustelėję redag. ruoš. pavad. stilių</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a:p>
        </p:txBody>
      </p:sp>
      <p:sp>
        <p:nvSpPr>
          <p:cNvPr id="4" name="Date Placeholder 3"/>
          <p:cNvSpPr>
            <a:spLocks noGrp="1"/>
          </p:cNvSpPr>
          <p:nvPr>
            <p:ph type="dt" sz="half" idx="10"/>
          </p:nvPr>
        </p:nvSpPr>
        <p:spPr/>
        <p:txBody>
          <a:bodyPr/>
          <a:lstStyle/>
          <a:p>
            <a:fld id="{AEE9D01B-3639-40CC-B722-E329ACFE7D3E}" type="datetime1">
              <a:rPr lang="lt-LT" smtClean="0"/>
              <a:t>2020-03-26</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6FA40C2A-CCE5-4DF5-B894-60ED7B985D44}" type="slidenum">
              <a:rPr lang="lt-LT" smtClean="0"/>
              <a:t>‹#›</a:t>
            </a:fld>
            <a:endParaRPr lang="lt-L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a:p>
        </p:txBody>
      </p:sp>
      <p:sp>
        <p:nvSpPr>
          <p:cNvPr id="3" name="Content Placeholder 2"/>
          <p:cNvSpPr>
            <a:spLocks noGrp="1"/>
          </p:cNvSpPr>
          <p:nvPr>
            <p:ph idx="1"/>
          </p:nvPr>
        </p:nvSpPr>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a:p>
        </p:txBody>
      </p:sp>
      <p:sp>
        <p:nvSpPr>
          <p:cNvPr id="4" name="Date Placeholder 3"/>
          <p:cNvSpPr>
            <a:spLocks noGrp="1"/>
          </p:cNvSpPr>
          <p:nvPr>
            <p:ph type="dt" sz="half" idx="10"/>
          </p:nvPr>
        </p:nvSpPr>
        <p:spPr/>
        <p:txBody>
          <a:bodyPr/>
          <a:lstStyle/>
          <a:p>
            <a:fld id="{893FFBCA-D0F1-4D50-B3FC-C5B437F900CB}" type="datetime1">
              <a:rPr lang="lt-LT" smtClean="0"/>
              <a:t>2020-03-26</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6FA40C2A-CCE5-4DF5-B894-60ED7B985D44}" type="slidenum">
              <a:rPr lang="lt-LT" smtClean="0"/>
              <a:t>‹#›</a:t>
            </a:fld>
            <a:endParaRPr lang="lt-L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lt-LT" smtClean="0"/>
              <a:t>Spustelėję redag. ruoš. pavad. stilių</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Spustelėję redag. ruoš. teksto stilių</a:t>
            </a:r>
          </a:p>
        </p:txBody>
      </p:sp>
      <p:sp>
        <p:nvSpPr>
          <p:cNvPr id="4" name="Date Placeholder 3"/>
          <p:cNvSpPr>
            <a:spLocks noGrp="1"/>
          </p:cNvSpPr>
          <p:nvPr>
            <p:ph type="dt" sz="half" idx="10"/>
          </p:nvPr>
        </p:nvSpPr>
        <p:spPr/>
        <p:txBody>
          <a:bodyPr/>
          <a:lstStyle/>
          <a:p>
            <a:fld id="{F056F9A6-3E96-476B-B7B1-841D433A98E1}" type="datetime1">
              <a:rPr lang="lt-LT" smtClean="0"/>
              <a:t>2020-03-26</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6FA40C2A-CCE5-4DF5-B894-60ED7B985D44}" type="slidenum">
              <a:rPr lang="lt-LT" smtClean="0"/>
              <a:t>‹#›</a:t>
            </a:fld>
            <a:endParaRPr lang="lt-L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5" name="Date Placeholder 4"/>
          <p:cNvSpPr>
            <a:spLocks noGrp="1"/>
          </p:cNvSpPr>
          <p:nvPr>
            <p:ph type="dt" sz="half" idx="10"/>
          </p:nvPr>
        </p:nvSpPr>
        <p:spPr/>
        <p:txBody>
          <a:bodyPr/>
          <a:lstStyle/>
          <a:p>
            <a:fld id="{F91F5D99-A49D-4637-BE81-2B16F20AA474}" type="datetime1">
              <a:rPr lang="lt-LT" smtClean="0"/>
              <a:t>2020-03-26</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6FA40C2A-CCE5-4DF5-B894-60ED7B985D44}" type="slidenum">
              <a:rPr lang="lt-LT" smtClean="0"/>
              <a:t>‹#›</a:t>
            </a:fld>
            <a:endParaRPr lang="lt-L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lt-LT" smtClean="0"/>
              <a:t>Spustelėję redag. ruoš. pavad. stilių</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a:p>
        </p:txBody>
      </p:sp>
      <p:sp>
        <p:nvSpPr>
          <p:cNvPr id="7" name="Date Placeholder 6"/>
          <p:cNvSpPr>
            <a:spLocks noGrp="1"/>
          </p:cNvSpPr>
          <p:nvPr>
            <p:ph type="dt" sz="half" idx="10"/>
          </p:nvPr>
        </p:nvSpPr>
        <p:spPr/>
        <p:txBody>
          <a:bodyPr/>
          <a:lstStyle/>
          <a:p>
            <a:fld id="{A342A439-B2E5-4FB7-A47A-F96158A6C614}" type="datetime1">
              <a:rPr lang="lt-LT" smtClean="0"/>
              <a:t>2020-03-26</a:t>
            </a:fld>
            <a:endParaRPr lang="lt-LT"/>
          </a:p>
        </p:txBody>
      </p:sp>
      <p:sp>
        <p:nvSpPr>
          <p:cNvPr id="8" name="Footer Placeholder 7"/>
          <p:cNvSpPr>
            <a:spLocks noGrp="1"/>
          </p:cNvSpPr>
          <p:nvPr>
            <p:ph type="ftr" sz="quarter" idx="11"/>
          </p:nvPr>
        </p:nvSpPr>
        <p:spPr/>
        <p:txBody>
          <a:bodyPr/>
          <a:lstStyle/>
          <a:p>
            <a:endParaRPr lang="lt-LT"/>
          </a:p>
        </p:txBody>
      </p:sp>
      <p:sp>
        <p:nvSpPr>
          <p:cNvPr id="9" name="Slide Number Placeholder 8"/>
          <p:cNvSpPr>
            <a:spLocks noGrp="1"/>
          </p:cNvSpPr>
          <p:nvPr>
            <p:ph type="sldNum" sz="quarter" idx="12"/>
          </p:nvPr>
        </p:nvSpPr>
        <p:spPr/>
        <p:txBody>
          <a:bodyPr/>
          <a:lstStyle/>
          <a:p>
            <a:fld id="{6FA40C2A-CCE5-4DF5-B894-60ED7B985D44}" type="slidenum">
              <a:rPr lang="lt-LT" smtClean="0"/>
              <a:t>‹#›</a:t>
            </a:fld>
            <a:endParaRPr lang="lt-L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a:p>
        </p:txBody>
      </p:sp>
      <p:sp>
        <p:nvSpPr>
          <p:cNvPr id="3" name="Date Placeholder 2"/>
          <p:cNvSpPr>
            <a:spLocks noGrp="1"/>
          </p:cNvSpPr>
          <p:nvPr>
            <p:ph type="dt" sz="half" idx="10"/>
          </p:nvPr>
        </p:nvSpPr>
        <p:spPr/>
        <p:txBody>
          <a:bodyPr/>
          <a:lstStyle/>
          <a:p>
            <a:fld id="{A0B29D8C-87C4-490B-AAD6-D0582C9169C6}" type="datetime1">
              <a:rPr lang="lt-LT" smtClean="0"/>
              <a:t>2020-03-26</a:t>
            </a:fld>
            <a:endParaRPr lang="lt-LT"/>
          </a:p>
        </p:txBody>
      </p:sp>
      <p:sp>
        <p:nvSpPr>
          <p:cNvPr id="4" name="Footer Placeholder 3"/>
          <p:cNvSpPr>
            <a:spLocks noGrp="1"/>
          </p:cNvSpPr>
          <p:nvPr>
            <p:ph type="ftr" sz="quarter" idx="11"/>
          </p:nvPr>
        </p:nvSpPr>
        <p:spPr/>
        <p:txBody>
          <a:bodyPr/>
          <a:lstStyle/>
          <a:p>
            <a:endParaRPr lang="lt-LT"/>
          </a:p>
        </p:txBody>
      </p:sp>
      <p:sp>
        <p:nvSpPr>
          <p:cNvPr id="5" name="Slide Number Placeholder 4"/>
          <p:cNvSpPr>
            <a:spLocks noGrp="1"/>
          </p:cNvSpPr>
          <p:nvPr>
            <p:ph type="sldNum" sz="quarter" idx="12"/>
          </p:nvPr>
        </p:nvSpPr>
        <p:spPr/>
        <p:txBody>
          <a:bodyPr/>
          <a:lstStyle/>
          <a:p>
            <a:fld id="{6FA40C2A-CCE5-4DF5-B894-60ED7B985D44}" type="slidenum">
              <a:rPr lang="lt-LT" smtClean="0"/>
              <a:t>‹#›</a:t>
            </a:fld>
            <a:endParaRPr lang="lt-L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1758FC-AD99-4DA0-B126-B4C599BA73FA}" type="datetime1">
              <a:rPr lang="lt-LT" smtClean="0"/>
              <a:t>2020-03-26</a:t>
            </a:fld>
            <a:endParaRPr lang="lt-LT"/>
          </a:p>
        </p:txBody>
      </p:sp>
      <p:sp>
        <p:nvSpPr>
          <p:cNvPr id="3" name="Footer Placeholder 2"/>
          <p:cNvSpPr>
            <a:spLocks noGrp="1"/>
          </p:cNvSpPr>
          <p:nvPr>
            <p:ph type="ftr" sz="quarter" idx="11"/>
          </p:nvPr>
        </p:nvSpPr>
        <p:spPr/>
        <p:txBody>
          <a:bodyPr/>
          <a:lstStyle/>
          <a:p>
            <a:endParaRPr lang="lt-LT"/>
          </a:p>
        </p:txBody>
      </p:sp>
      <p:sp>
        <p:nvSpPr>
          <p:cNvPr id="4" name="Slide Number Placeholder 3"/>
          <p:cNvSpPr>
            <a:spLocks noGrp="1"/>
          </p:cNvSpPr>
          <p:nvPr>
            <p:ph type="sldNum" sz="quarter" idx="12"/>
          </p:nvPr>
        </p:nvSpPr>
        <p:spPr/>
        <p:txBody>
          <a:bodyPr/>
          <a:lstStyle/>
          <a:p>
            <a:fld id="{6FA40C2A-CCE5-4DF5-B894-60ED7B985D44}" type="slidenum">
              <a:rPr lang="lt-LT" smtClean="0"/>
              <a:t>‹#›</a:t>
            </a:fld>
            <a:endParaRPr lang="lt-L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lt-LT" smtClean="0"/>
              <a:t>Spustelėję redag. ruoš. pavad. stilių</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Spustelėję redag. ruoš. teksto stilių</a:t>
            </a:r>
          </a:p>
        </p:txBody>
      </p:sp>
      <p:sp>
        <p:nvSpPr>
          <p:cNvPr id="5" name="Date Placeholder 4"/>
          <p:cNvSpPr>
            <a:spLocks noGrp="1"/>
          </p:cNvSpPr>
          <p:nvPr>
            <p:ph type="dt" sz="half" idx="10"/>
          </p:nvPr>
        </p:nvSpPr>
        <p:spPr/>
        <p:txBody>
          <a:bodyPr/>
          <a:lstStyle/>
          <a:p>
            <a:fld id="{4E868144-2D5E-480D-BB88-D53011242256}" type="datetime1">
              <a:rPr lang="lt-LT" smtClean="0"/>
              <a:t>2020-03-26</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6FA40C2A-CCE5-4DF5-B894-60ED7B985D44}" type="slidenum">
              <a:rPr lang="lt-LT" smtClean="0"/>
              <a:t>‹#›</a:t>
            </a:fld>
            <a:endParaRPr lang="lt-LT"/>
          </a:p>
        </p:txBody>
      </p:sp>
      <p:sp>
        <p:nvSpPr>
          <p:cNvPr id="9" name="Content Placeholder 8"/>
          <p:cNvSpPr>
            <a:spLocks noGrp="1"/>
          </p:cNvSpPr>
          <p:nvPr>
            <p:ph sz="quarter" idx="13"/>
          </p:nvPr>
        </p:nvSpPr>
        <p:spPr>
          <a:xfrm>
            <a:off x="304800" y="381000"/>
            <a:ext cx="7772400" cy="4942840"/>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lt-LT" smtClean="0"/>
              <a:t>Spustelėję redag. ruoš. pavad. stilių</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lt-LT" smtClean="0"/>
              <a:t>Spustelėkite piktogr. norėdami įtraukti pav.</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Spustelėję redag. ruoš. teksto stilių</a:t>
            </a:r>
          </a:p>
        </p:txBody>
      </p:sp>
      <p:sp>
        <p:nvSpPr>
          <p:cNvPr id="8" name="Date Placeholder 7"/>
          <p:cNvSpPr>
            <a:spLocks noGrp="1"/>
          </p:cNvSpPr>
          <p:nvPr>
            <p:ph type="dt" sz="half" idx="10"/>
          </p:nvPr>
        </p:nvSpPr>
        <p:spPr/>
        <p:txBody>
          <a:bodyPr/>
          <a:lstStyle/>
          <a:p>
            <a:fld id="{DFDCC0BE-F497-48B3-A2D5-5771A7A75F99}" type="datetime1">
              <a:rPr lang="lt-LT" smtClean="0"/>
              <a:t>2020-03-26</a:t>
            </a:fld>
            <a:endParaRPr lang="lt-LT"/>
          </a:p>
        </p:txBody>
      </p:sp>
      <p:sp>
        <p:nvSpPr>
          <p:cNvPr id="9" name="Slide Number Placeholder 8"/>
          <p:cNvSpPr>
            <a:spLocks noGrp="1"/>
          </p:cNvSpPr>
          <p:nvPr>
            <p:ph type="sldNum" sz="quarter" idx="11"/>
          </p:nvPr>
        </p:nvSpPr>
        <p:spPr/>
        <p:txBody>
          <a:bodyPr/>
          <a:lstStyle/>
          <a:p>
            <a:fld id="{6FA40C2A-CCE5-4DF5-B894-60ED7B985D44}" type="slidenum">
              <a:rPr lang="lt-LT" smtClean="0"/>
              <a:t>‹#›</a:t>
            </a:fld>
            <a:endParaRPr lang="lt-LT"/>
          </a:p>
        </p:txBody>
      </p:sp>
      <p:sp>
        <p:nvSpPr>
          <p:cNvPr id="10" name="Footer Placeholder 9"/>
          <p:cNvSpPr>
            <a:spLocks noGrp="1"/>
          </p:cNvSpPr>
          <p:nvPr>
            <p:ph type="ftr" sz="quarter" idx="12"/>
          </p:nvPr>
        </p:nvSpPr>
        <p:spPr/>
        <p:txBody>
          <a:bodyPr/>
          <a:lstStyle/>
          <a:p>
            <a:endParaRPr lang="lt-L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lt-LT" smtClean="0"/>
              <a:t>Spustelėję redag. ruoš. pavad. stilių</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FA40C2A-CCE5-4DF5-B894-60ED7B985D44}" type="slidenum">
              <a:rPr lang="lt-LT" smtClean="0"/>
              <a:t>‹#›</a:t>
            </a:fld>
            <a:endParaRPr lang="lt-LT"/>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lt-LT"/>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B8EED5EB-5C14-47BE-AA72-09C2F17F01FC}" type="datetime1">
              <a:rPr lang="lt-LT" smtClean="0"/>
              <a:t>2020-03-26</a:t>
            </a:fld>
            <a:endParaRPr lang="lt-LT"/>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sldNum="0"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ctrTitle"/>
          </p:nvPr>
        </p:nvSpPr>
        <p:spPr>
          <a:xfrm>
            <a:off x="2339752" y="421198"/>
            <a:ext cx="6250104" cy="2190105"/>
          </a:xfrm>
        </p:spPr>
        <p:txBody>
          <a:bodyPr/>
          <a:lstStyle/>
          <a:p>
            <a:pPr algn="ctr"/>
            <a:r>
              <a:rPr lang="lt-LT" dirty="0" smtClean="0"/>
              <a:t>II-</a:t>
            </a:r>
            <a:r>
              <a:rPr lang="lt-LT" dirty="0" err="1" smtClean="0"/>
              <a:t>ojo</a:t>
            </a:r>
            <a:r>
              <a:rPr lang="lt-LT" dirty="0" smtClean="0"/>
              <a:t> trimestro rezultatai</a:t>
            </a:r>
            <a:endParaRPr lang="lt-LT" dirty="0"/>
          </a:p>
        </p:txBody>
      </p:sp>
      <p:sp>
        <p:nvSpPr>
          <p:cNvPr id="3" name="Antrinis pavadinimas 2"/>
          <p:cNvSpPr>
            <a:spLocks noGrp="1"/>
          </p:cNvSpPr>
          <p:nvPr>
            <p:ph type="subTitle" idx="1"/>
          </p:nvPr>
        </p:nvSpPr>
        <p:spPr>
          <a:xfrm>
            <a:off x="683568" y="3501008"/>
            <a:ext cx="7416824" cy="1066800"/>
          </a:xfrm>
        </p:spPr>
        <p:txBody>
          <a:bodyPr>
            <a:noAutofit/>
          </a:bodyPr>
          <a:lstStyle/>
          <a:p>
            <a:pPr algn="ctr"/>
            <a:r>
              <a:rPr lang="lt-LT" sz="3200" b="1" dirty="0">
                <a:solidFill>
                  <a:schemeClr val="tx2">
                    <a:lumMod val="75000"/>
                  </a:schemeClr>
                </a:solidFill>
              </a:rPr>
              <a:t>Anykščių r. Svėdasų Juozo Tumo-Vaižganto gimnazija</a:t>
            </a:r>
          </a:p>
          <a:p>
            <a:pPr algn="ctr"/>
            <a:r>
              <a:rPr lang="lt-LT" sz="2800" b="1" dirty="0" smtClean="0"/>
              <a:t>Direktorė Kristina Dilienė</a:t>
            </a:r>
          </a:p>
          <a:p>
            <a:pPr algn="ctr"/>
            <a:r>
              <a:rPr lang="lt-LT" sz="2800" b="1" dirty="0" smtClean="0"/>
              <a:t>2020-03-26</a:t>
            </a:r>
          </a:p>
        </p:txBody>
      </p:sp>
      <p:pic>
        <p:nvPicPr>
          <p:cNvPr id="4" name="Picture 2" descr="emblem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476672"/>
            <a:ext cx="2567568" cy="25078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33959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normAutofit fontScale="90000"/>
          </a:bodyPr>
          <a:lstStyle/>
          <a:p>
            <a:pPr algn="ctr"/>
            <a:r>
              <a:rPr lang="lt-LT" dirty="0" smtClean="0">
                <a:latin typeface="Times New Roman" pitchFamily="18" charset="0"/>
                <a:cs typeface="Times New Roman" pitchFamily="18" charset="0"/>
              </a:rPr>
              <a:t>Mokinių skaičius II-</a:t>
            </a:r>
            <a:r>
              <a:rPr lang="lt-LT" dirty="0" err="1" smtClean="0">
                <a:latin typeface="Times New Roman" pitchFamily="18" charset="0"/>
                <a:cs typeface="Times New Roman" pitchFamily="18" charset="0"/>
              </a:rPr>
              <a:t>ojo</a:t>
            </a:r>
            <a:r>
              <a:rPr lang="lt-LT" dirty="0" smtClean="0">
                <a:latin typeface="Times New Roman" pitchFamily="18" charset="0"/>
                <a:cs typeface="Times New Roman" pitchFamily="18" charset="0"/>
              </a:rPr>
              <a:t> trimestro pabaigoje:</a:t>
            </a:r>
          </a:p>
        </p:txBody>
      </p:sp>
      <p:sp>
        <p:nvSpPr>
          <p:cNvPr id="4099" name="Content Placeholder 2"/>
          <p:cNvSpPr>
            <a:spLocks noGrp="1"/>
          </p:cNvSpPr>
          <p:nvPr>
            <p:ph idx="1"/>
          </p:nvPr>
        </p:nvSpPr>
        <p:spPr/>
        <p:txBody>
          <a:bodyPr>
            <a:normAutofit fontScale="77500" lnSpcReduction="20000"/>
          </a:bodyPr>
          <a:lstStyle/>
          <a:p>
            <a:pPr algn="ctr">
              <a:buFont typeface="Wingdings" pitchFamily="2" charset="2"/>
              <a:buNone/>
            </a:pPr>
            <a:endParaRPr lang="lt-LT" sz="3600" b="1" dirty="0" smtClean="0"/>
          </a:p>
          <a:p>
            <a:pPr algn="ctr">
              <a:buFont typeface="Wingdings" pitchFamily="2" charset="2"/>
              <a:buNone/>
            </a:pPr>
            <a:r>
              <a:rPr lang="lt-LT" sz="3600" b="1" dirty="0" smtClean="0"/>
              <a:t>1-4 </a:t>
            </a:r>
            <a:r>
              <a:rPr lang="lt-LT" sz="3600" b="1" dirty="0" err="1" smtClean="0"/>
              <a:t>kl</a:t>
            </a:r>
            <a:r>
              <a:rPr lang="lt-LT" sz="3600" b="1" dirty="0" smtClean="0"/>
              <a:t>. – 30 mokiniai (I trimestre buvo 33 mokiniai)</a:t>
            </a:r>
          </a:p>
          <a:p>
            <a:pPr algn="ctr">
              <a:buFont typeface="Wingdings" pitchFamily="2" charset="2"/>
              <a:buNone/>
            </a:pPr>
            <a:r>
              <a:rPr lang="lt-LT" sz="3600" b="1" dirty="0" smtClean="0"/>
              <a:t>5-8 </a:t>
            </a:r>
            <a:r>
              <a:rPr lang="lt-LT" sz="3600" b="1" dirty="0" err="1" smtClean="0"/>
              <a:t>kl</a:t>
            </a:r>
            <a:r>
              <a:rPr lang="lt-LT" sz="3600" b="1" dirty="0" smtClean="0"/>
              <a:t>. – 32 mokiniai </a:t>
            </a:r>
            <a:r>
              <a:rPr lang="lt-LT" sz="3600" b="1" dirty="0"/>
              <a:t>(I trimestre buvo </a:t>
            </a:r>
            <a:r>
              <a:rPr lang="lt-LT" sz="3600" b="1" dirty="0" smtClean="0"/>
              <a:t>31 mokinys)</a:t>
            </a:r>
          </a:p>
          <a:p>
            <a:pPr algn="ctr">
              <a:buFont typeface="Wingdings" pitchFamily="2" charset="2"/>
              <a:buNone/>
            </a:pPr>
            <a:r>
              <a:rPr lang="lt-LT" sz="3600" b="1" dirty="0" smtClean="0"/>
              <a:t>I-II g </a:t>
            </a:r>
            <a:r>
              <a:rPr lang="lt-LT" sz="3600" b="1" dirty="0" err="1" smtClean="0"/>
              <a:t>kl</a:t>
            </a:r>
            <a:r>
              <a:rPr lang="lt-LT" sz="3600" b="1" dirty="0" smtClean="0"/>
              <a:t>. – 27 mokiniai </a:t>
            </a:r>
            <a:r>
              <a:rPr lang="lt-LT" sz="3600" b="1" dirty="0" smtClean="0">
                <a:solidFill>
                  <a:srgbClr val="2F2B20"/>
                </a:solidFill>
              </a:rPr>
              <a:t>(</a:t>
            </a:r>
            <a:r>
              <a:rPr lang="lt-LT" sz="3600" b="1" dirty="0"/>
              <a:t>I trimestre buvo </a:t>
            </a:r>
            <a:r>
              <a:rPr lang="lt-LT" sz="3600" b="1" dirty="0" smtClean="0"/>
              <a:t>26 mokiniai)</a:t>
            </a:r>
          </a:p>
          <a:p>
            <a:pPr algn="ctr">
              <a:buFont typeface="Wingdings" pitchFamily="2" charset="2"/>
              <a:buNone/>
            </a:pPr>
            <a:r>
              <a:rPr lang="lt-LT" sz="3600" b="1" dirty="0" smtClean="0"/>
              <a:t>III-IV g </a:t>
            </a:r>
            <a:r>
              <a:rPr lang="lt-LT" sz="3600" b="1" dirty="0" err="1" smtClean="0"/>
              <a:t>kl</a:t>
            </a:r>
            <a:r>
              <a:rPr lang="lt-LT" sz="3600" b="1" dirty="0" smtClean="0"/>
              <a:t>. – 25 mokiniai </a:t>
            </a:r>
            <a:r>
              <a:rPr lang="lt-LT" sz="3600" b="1" dirty="0" smtClean="0">
                <a:solidFill>
                  <a:srgbClr val="2F2B20"/>
                </a:solidFill>
              </a:rPr>
              <a:t>(</a:t>
            </a:r>
            <a:r>
              <a:rPr lang="lt-LT" sz="3600" b="1" dirty="0"/>
              <a:t>I trimestre buvo </a:t>
            </a:r>
            <a:r>
              <a:rPr lang="lt-LT" sz="3600" b="1" dirty="0" smtClean="0"/>
              <a:t>26 mokiniai)</a:t>
            </a:r>
          </a:p>
          <a:p>
            <a:pPr algn="ctr">
              <a:buFont typeface="Wingdings" pitchFamily="2" charset="2"/>
              <a:buNone/>
            </a:pPr>
            <a:endParaRPr lang="lt-LT" sz="3600" b="1" dirty="0" smtClean="0"/>
          </a:p>
          <a:p>
            <a:pPr algn="ctr">
              <a:buFont typeface="Wingdings" pitchFamily="2" charset="2"/>
              <a:buNone/>
            </a:pPr>
            <a:r>
              <a:rPr lang="lt-LT" sz="3600" b="1" dirty="0" smtClean="0"/>
              <a:t>Iš viso II trimestrą baigė – 114</a:t>
            </a:r>
            <a:r>
              <a:rPr lang="en-GB" sz="3600" b="1" dirty="0" smtClean="0"/>
              <a:t> </a:t>
            </a:r>
            <a:r>
              <a:rPr lang="en-GB" sz="3600" b="1" dirty="0" err="1" smtClean="0"/>
              <a:t>mok</a:t>
            </a:r>
            <a:r>
              <a:rPr lang="lt-LT" sz="3600" b="1" dirty="0" err="1" smtClean="0"/>
              <a:t>inių</a:t>
            </a:r>
            <a:r>
              <a:rPr lang="lt-LT" sz="3600" b="1" dirty="0" smtClean="0"/>
              <a:t>. </a:t>
            </a:r>
            <a:r>
              <a:rPr lang="lt-LT" sz="3600" b="1" dirty="0"/>
              <a:t>I </a:t>
            </a:r>
            <a:r>
              <a:rPr lang="lt-LT" sz="3600" b="1" dirty="0" smtClean="0"/>
              <a:t>trimestrą baigė – 116 mokinių.</a:t>
            </a:r>
            <a:endParaRPr lang="en-GB" sz="3600" b="1" dirty="0" smtClean="0"/>
          </a:p>
        </p:txBody>
      </p:sp>
    </p:spTree>
    <p:extLst>
      <p:ext uri="{BB962C8B-B14F-4D97-AF65-F5344CB8AC3E}">
        <p14:creationId xmlns:p14="http://schemas.microsoft.com/office/powerpoint/2010/main" val="8353525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pPr algn="ctr"/>
            <a:r>
              <a:rPr lang="lt-LT" sz="4000" dirty="0">
                <a:solidFill>
                  <a:srgbClr val="675E47"/>
                </a:solidFill>
              </a:rPr>
              <a:t>Mokiniai, </a:t>
            </a:r>
            <a:r>
              <a:rPr lang="lt-LT" sz="4000" dirty="0" smtClean="0">
                <a:solidFill>
                  <a:srgbClr val="675E47"/>
                </a:solidFill>
              </a:rPr>
              <a:t>II </a:t>
            </a:r>
            <a:r>
              <a:rPr lang="lt-LT" sz="4000" dirty="0">
                <a:solidFill>
                  <a:srgbClr val="675E47"/>
                </a:solidFill>
              </a:rPr>
              <a:t>trim. baigę aukščiausiais </a:t>
            </a:r>
            <a:r>
              <a:rPr lang="lt-LT" sz="4000" dirty="0" smtClean="0">
                <a:solidFill>
                  <a:srgbClr val="675E47"/>
                </a:solidFill>
              </a:rPr>
              <a:t>vidurkiais (1)</a:t>
            </a:r>
            <a:endParaRPr lang="lt-LT" dirty="0"/>
          </a:p>
        </p:txBody>
      </p:sp>
      <p:sp>
        <p:nvSpPr>
          <p:cNvPr id="3" name="Turinio vietos rezervavimo ženklas 2"/>
          <p:cNvSpPr>
            <a:spLocks noGrp="1"/>
          </p:cNvSpPr>
          <p:nvPr>
            <p:ph idx="1"/>
          </p:nvPr>
        </p:nvSpPr>
        <p:spPr/>
        <p:txBody>
          <a:bodyPr>
            <a:normAutofit fontScale="92500" lnSpcReduction="10000"/>
          </a:bodyPr>
          <a:lstStyle/>
          <a:p>
            <a:r>
              <a:rPr lang="lt-LT" b="1" dirty="0" smtClean="0">
                <a:solidFill>
                  <a:srgbClr val="FF0000"/>
                </a:solidFill>
              </a:rPr>
              <a:t>1 klasė</a:t>
            </a:r>
          </a:p>
          <a:p>
            <a:r>
              <a:rPr lang="lt-LT" dirty="0" smtClean="0"/>
              <a:t>Dambrauskaitė Lėja;</a:t>
            </a:r>
          </a:p>
          <a:p>
            <a:r>
              <a:rPr lang="lt-LT" dirty="0" err="1" smtClean="0"/>
              <a:t>Gaučytė</a:t>
            </a:r>
            <a:r>
              <a:rPr lang="lt-LT" dirty="0" smtClean="0"/>
              <a:t> </a:t>
            </a:r>
            <a:r>
              <a:rPr lang="lt-LT" dirty="0" err="1" smtClean="0"/>
              <a:t>Perla</a:t>
            </a:r>
            <a:r>
              <a:rPr lang="lt-LT" dirty="0" smtClean="0"/>
              <a:t>;</a:t>
            </a:r>
          </a:p>
          <a:p>
            <a:r>
              <a:rPr lang="lt-LT" dirty="0" err="1" smtClean="0"/>
              <a:t>Šablinskaitė</a:t>
            </a:r>
            <a:r>
              <a:rPr lang="lt-LT" dirty="0" smtClean="0"/>
              <a:t> Vakarė;</a:t>
            </a:r>
          </a:p>
          <a:p>
            <a:r>
              <a:rPr lang="lt-LT" dirty="0" err="1" smtClean="0"/>
              <a:t>Šaučiulytė</a:t>
            </a:r>
            <a:r>
              <a:rPr lang="lt-LT" dirty="0" smtClean="0"/>
              <a:t> Ugnė.</a:t>
            </a:r>
          </a:p>
          <a:p>
            <a:r>
              <a:rPr lang="lt-LT" b="1" dirty="0" smtClean="0">
                <a:solidFill>
                  <a:srgbClr val="FF0000"/>
                </a:solidFill>
              </a:rPr>
              <a:t>2 klasė</a:t>
            </a:r>
          </a:p>
          <a:p>
            <a:r>
              <a:rPr lang="lt-LT" sz="2000" dirty="0">
                <a:solidFill>
                  <a:srgbClr val="2F2B20"/>
                </a:solidFill>
                <a:latin typeface="Cambria"/>
              </a:rPr>
              <a:t>Saliamonas </a:t>
            </a:r>
            <a:r>
              <a:rPr lang="lt-LT" sz="2000" dirty="0" smtClean="0">
                <a:solidFill>
                  <a:srgbClr val="2F2B20"/>
                </a:solidFill>
                <a:latin typeface="Cambria"/>
              </a:rPr>
              <a:t>Vakaris.</a:t>
            </a:r>
          </a:p>
          <a:p>
            <a:r>
              <a:rPr lang="lt-LT" sz="2000" b="1" dirty="0" smtClean="0">
                <a:solidFill>
                  <a:srgbClr val="FF0000"/>
                </a:solidFill>
                <a:latin typeface="Cambria"/>
              </a:rPr>
              <a:t>3 klasė</a:t>
            </a:r>
          </a:p>
          <a:p>
            <a:r>
              <a:rPr lang="lt-LT" sz="2000" dirty="0" smtClean="0">
                <a:solidFill>
                  <a:srgbClr val="2F2B20"/>
                </a:solidFill>
                <a:latin typeface="Cambria"/>
              </a:rPr>
              <a:t>Navickaitė Adelė;</a:t>
            </a:r>
          </a:p>
          <a:p>
            <a:r>
              <a:rPr lang="lt-LT" sz="2000" dirty="0" err="1" smtClean="0">
                <a:solidFill>
                  <a:srgbClr val="2F2B20"/>
                </a:solidFill>
                <a:latin typeface="Cambria"/>
              </a:rPr>
              <a:t>Ramoraitė</a:t>
            </a:r>
            <a:r>
              <a:rPr lang="lt-LT" sz="2000" dirty="0" smtClean="0">
                <a:solidFill>
                  <a:srgbClr val="2F2B20"/>
                </a:solidFill>
                <a:latin typeface="Cambria"/>
              </a:rPr>
              <a:t> Evelina;</a:t>
            </a:r>
          </a:p>
          <a:p>
            <a:r>
              <a:rPr lang="lt-LT" sz="2000" dirty="0" err="1" smtClean="0">
                <a:solidFill>
                  <a:srgbClr val="2F2B20"/>
                </a:solidFill>
                <a:latin typeface="Cambria"/>
              </a:rPr>
              <a:t>Stukaitė</a:t>
            </a:r>
            <a:r>
              <a:rPr lang="lt-LT" sz="2000" dirty="0" smtClean="0">
                <a:solidFill>
                  <a:srgbClr val="2F2B20"/>
                </a:solidFill>
                <a:latin typeface="Cambria"/>
              </a:rPr>
              <a:t> Dovilė;</a:t>
            </a:r>
          </a:p>
          <a:p>
            <a:r>
              <a:rPr lang="lt-LT" sz="2000" dirty="0">
                <a:solidFill>
                  <a:srgbClr val="2F2B20"/>
                </a:solidFill>
                <a:latin typeface="Cambria"/>
              </a:rPr>
              <a:t>Vaišvilas </a:t>
            </a:r>
            <a:r>
              <a:rPr lang="lt-LT" sz="2000" dirty="0" smtClean="0">
                <a:solidFill>
                  <a:srgbClr val="2F2B20"/>
                </a:solidFill>
                <a:latin typeface="Cambria"/>
              </a:rPr>
              <a:t>Majus.</a:t>
            </a:r>
          </a:p>
          <a:p>
            <a:r>
              <a:rPr lang="lt-LT" sz="2000" b="1" dirty="0" smtClean="0">
                <a:solidFill>
                  <a:srgbClr val="FF0000"/>
                </a:solidFill>
                <a:latin typeface="Cambria"/>
              </a:rPr>
              <a:t>4 klasė</a:t>
            </a:r>
          </a:p>
          <a:p>
            <a:r>
              <a:rPr lang="lt-LT" sz="2000" dirty="0" err="1">
                <a:solidFill>
                  <a:srgbClr val="2F2B20"/>
                </a:solidFill>
                <a:latin typeface="Cambria"/>
                <a:ea typeface="Times New Roman"/>
                <a:cs typeface="Times New Roman"/>
              </a:rPr>
              <a:t>Baleišytė</a:t>
            </a:r>
            <a:r>
              <a:rPr lang="lt-LT" sz="2000" dirty="0">
                <a:solidFill>
                  <a:srgbClr val="2F2B20"/>
                </a:solidFill>
                <a:latin typeface="Cambria"/>
                <a:ea typeface="Times New Roman"/>
                <a:cs typeface="Times New Roman"/>
              </a:rPr>
              <a:t> </a:t>
            </a:r>
            <a:r>
              <a:rPr lang="lt-LT" sz="2000" dirty="0" smtClean="0">
                <a:solidFill>
                  <a:srgbClr val="2F2B20"/>
                </a:solidFill>
                <a:latin typeface="Cambria"/>
                <a:ea typeface="Times New Roman"/>
                <a:cs typeface="Times New Roman"/>
              </a:rPr>
              <a:t>Goda. </a:t>
            </a:r>
          </a:p>
          <a:p>
            <a:endParaRPr lang="lt-LT" dirty="0">
              <a:solidFill>
                <a:srgbClr val="FF0000"/>
              </a:solidFill>
            </a:endParaRPr>
          </a:p>
        </p:txBody>
      </p:sp>
    </p:spTree>
    <p:extLst>
      <p:ext uri="{BB962C8B-B14F-4D97-AF65-F5344CB8AC3E}">
        <p14:creationId xmlns:p14="http://schemas.microsoft.com/office/powerpoint/2010/main" val="37980354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pPr algn="ctr"/>
            <a:r>
              <a:rPr lang="lt-LT" sz="4800" dirty="0">
                <a:solidFill>
                  <a:srgbClr val="675E47"/>
                </a:solidFill>
              </a:rPr>
              <a:t>Mokiniai, II trim. baigę aukščiausiais </a:t>
            </a:r>
            <a:r>
              <a:rPr lang="lt-LT" sz="4800" dirty="0" smtClean="0">
                <a:solidFill>
                  <a:srgbClr val="675E47"/>
                </a:solidFill>
              </a:rPr>
              <a:t>vidurkiais (2)</a:t>
            </a:r>
            <a:endParaRPr lang="lt-LT" dirty="0"/>
          </a:p>
        </p:txBody>
      </p:sp>
      <p:sp>
        <p:nvSpPr>
          <p:cNvPr id="3" name="Turinio vietos rezervavimo ženklas 2"/>
          <p:cNvSpPr>
            <a:spLocks noGrp="1"/>
          </p:cNvSpPr>
          <p:nvPr>
            <p:ph idx="1"/>
          </p:nvPr>
        </p:nvSpPr>
        <p:spPr/>
        <p:txBody>
          <a:bodyPr/>
          <a:lstStyle/>
          <a:p>
            <a:r>
              <a:rPr lang="lt-LT" b="1" dirty="0">
                <a:solidFill>
                  <a:srgbClr val="FF0000"/>
                </a:solidFill>
              </a:rPr>
              <a:t>7 klasė</a:t>
            </a:r>
          </a:p>
          <a:p>
            <a:pPr fontAlgn="ctr"/>
            <a:r>
              <a:rPr lang="lt-LT" dirty="0"/>
              <a:t>Matulevičiūtė Neringa 9,54 (I trimestre buvo 9,62)</a:t>
            </a:r>
          </a:p>
          <a:p>
            <a:pPr fontAlgn="ctr"/>
            <a:r>
              <a:rPr lang="lt-LT" dirty="0"/>
              <a:t>Banytė Gabrielė 9,31 (I trimestre buvo 9,15</a:t>
            </a:r>
            <a:r>
              <a:rPr lang="lt-LT" dirty="0" smtClean="0"/>
              <a:t>)</a:t>
            </a:r>
            <a:endParaRPr lang="lt-LT" dirty="0">
              <a:solidFill>
                <a:srgbClr val="FF0000"/>
              </a:solidFill>
            </a:endParaRPr>
          </a:p>
          <a:p>
            <a:r>
              <a:rPr lang="lt-LT" b="1" dirty="0" smtClean="0">
                <a:solidFill>
                  <a:srgbClr val="FF0000"/>
                </a:solidFill>
              </a:rPr>
              <a:t>8 klasė</a:t>
            </a:r>
          </a:p>
          <a:p>
            <a:r>
              <a:rPr lang="lt-LT" dirty="0" smtClean="0"/>
              <a:t>Biras Tomas – 9,14 (I </a:t>
            </a:r>
            <a:r>
              <a:rPr lang="lt-LT" dirty="0"/>
              <a:t>trimestre buvo </a:t>
            </a:r>
            <a:r>
              <a:rPr lang="lt-LT" dirty="0" smtClean="0"/>
              <a:t>9,08)</a:t>
            </a:r>
            <a:endParaRPr lang="lt-LT" dirty="0"/>
          </a:p>
          <a:p>
            <a:r>
              <a:rPr lang="lt-LT" dirty="0" smtClean="0"/>
              <a:t> </a:t>
            </a:r>
            <a:r>
              <a:rPr lang="lt-LT" b="1" dirty="0" err="1" smtClean="0">
                <a:solidFill>
                  <a:srgbClr val="FF0000"/>
                </a:solidFill>
              </a:rPr>
              <a:t>Ig</a:t>
            </a:r>
            <a:r>
              <a:rPr lang="lt-LT" b="1" dirty="0" smtClean="0">
                <a:solidFill>
                  <a:srgbClr val="FF0000"/>
                </a:solidFill>
              </a:rPr>
              <a:t> klasė</a:t>
            </a:r>
          </a:p>
          <a:p>
            <a:r>
              <a:rPr lang="lt-LT" dirty="0" smtClean="0"/>
              <a:t>Gvidas </a:t>
            </a:r>
            <a:r>
              <a:rPr lang="lt-LT" dirty="0" err="1" smtClean="0"/>
              <a:t>Eigėlis</a:t>
            </a:r>
            <a:r>
              <a:rPr lang="lt-LT" dirty="0" smtClean="0"/>
              <a:t> – 9,25 (I </a:t>
            </a:r>
            <a:r>
              <a:rPr lang="lt-LT" dirty="0"/>
              <a:t>trimestre buvo </a:t>
            </a:r>
            <a:r>
              <a:rPr lang="lt-LT" dirty="0" smtClean="0"/>
              <a:t>9,19)</a:t>
            </a:r>
            <a:endParaRPr lang="lt-LT" dirty="0"/>
          </a:p>
          <a:p>
            <a:r>
              <a:rPr lang="lt-LT" b="1" dirty="0" err="1" smtClean="0">
                <a:solidFill>
                  <a:srgbClr val="FF0000"/>
                </a:solidFill>
              </a:rPr>
              <a:t>IIg</a:t>
            </a:r>
            <a:r>
              <a:rPr lang="lt-LT" b="1" dirty="0" smtClean="0">
                <a:solidFill>
                  <a:srgbClr val="FF0000"/>
                </a:solidFill>
              </a:rPr>
              <a:t> klasė</a:t>
            </a:r>
          </a:p>
          <a:p>
            <a:r>
              <a:rPr lang="lt-LT" dirty="0" err="1" smtClean="0"/>
              <a:t>Palskytė</a:t>
            </a:r>
            <a:r>
              <a:rPr lang="lt-LT" dirty="0" smtClean="0"/>
              <a:t> Agnė – 9,07 (</a:t>
            </a:r>
            <a:r>
              <a:rPr lang="lt-LT" dirty="0"/>
              <a:t>I trimestre buvo </a:t>
            </a:r>
            <a:r>
              <a:rPr lang="lt-LT" dirty="0" smtClean="0"/>
              <a:t>8,87)</a:t>
            </a:r>
          </a:p>
          <a:p>
            <a:r>
              <a:rPr lang="lt-LT" dirty="0" smtClean="0"/>
              <a:t>Pečiulytė Živilė – 9,53 </a:t>
            </a:r>
            <a:r>
              <a:rPr lang="lt-LT" dirty="0"/>
              <a:t>(I trimestre buvo </a:t>
            </a:r>
            <a:r>
              <a:rPr lang="lt-LT" dirty="0" smtClean="0"/>
              <a:t>9,33)</a:t>
            </a:r>
            <a:endParaRPr lang="lt-LT" dirty="0"/>
          </a:p>
          <a:p>
            <a:endParaRPr lang="lt-LT" dirty="0"/>
          </a:p>
          <a:p>
            <a:endParaRPr lang="lt-LT" b="1" dirty="0">
              <a:solidFill>
                <a:srgbClr val="FF0000"/>
              </a:solidFill>
            </a:endParaRPr>
          </a:p>
        </p:txBody>
      </p:sp>
    </p:spTree>
    <p:extLst>
      <p:ext uri="{BB962C8B-B14F-4D97-AF65-F5344CB8AC3E}">
        <p14:creationId xmlns:p14="http://schemas.microsoft.com/office/powerpoint/2010/main" val="27022799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67544" y="22653"/>
            <a:ext cx="7620000" cy="1143000"/>
          </a:xfrm>
        </p:spPr>
        <p:txBody>
          <a:bodyPr>
            <a:noAutofit/>
          </a:bodyPr>
          <a:lstStyle/>
          <a:p>
            <a:pPr algn="ctr"/>
            <a:r>
              <a:rPr lang="lt-LT" sz="3000" b="1" dirty="0">
                <a:solidFill>
                  <a:srgbClr val="FF0000"/>
                </a:solidFill>
                <a:effectLst>
                  <a:outerShdw blurRad="38100" dist="38100" dir="2700000" algn="tl">
                    <a:srgbClr val="000000">
                      <a:alpha val="43137"/>
                    </a:srgbClr>
                  </a:outerShdw>
                </a:effectLst>
              </a:rPr>
              <a:t>Didžiausią pažangą klasėje padarę mokiniai</a:t>
            </a:r>
            <a:r>
              <a:rPr lang="lt-LT" sz="3000" b="1" dirty="0" smtClean="0">
                <a:solidFill>
                  <a:srgbClr val="FF0000"/>
                </a:solidFill>
                <a:effectLst>
                  <a:outerShdw blurRad="38100" dist="38100" dir="2700000" algn="tl">
                    <a:srgbClr val="000000">
                      <a:alpha val="43137"/>
                    </a:srgbClr>
                  </a:outerShdw>
                </a:effectLst>
              </a:rPr>
              <a:t>:</a:t>
            </a:r>
            <a:endParaRPr lang="lt-LT" sz="3000" dirty="0">
              <a:solidFill>
                <a:srgbClr val="FF0000"/>
              </a:solidFill>
            </a:endParaRPr>
          </a:p>
        </p:txBody>
      </p:sp>
      <p:sp>
        <p:nvSpPr>
          <p:cNvPr id="3" name="Turinio vietos rezervavimo ženklas 2"/>
          <p:cNvSpPr>
            <a:spLocks noGrp="1"/>
          </p:cNvSpPr>
          <p:nvPr>
            <p:ph idx="4294967295"/>
          </p:nvPr>
        </p:nvSpPr>
        <p:spPr>
          <a:xfrm>
            <a:off x="0" y="908720"/>
            <a:ext cx="9144000" cy="5949280"/>
          </a:xfrm>
        </p:spPr>
        <p:txBody>
          <a:bodyPr>
            <a:normAutofit/>
          </a:bodyPr>
          <a:lstStyle/>
          <a:p>
            <a:pPr marL="0" indent="0">
              <a:buNone/>
            </a:pPr>
            <a:r>
              <a:rPr lang="lt-LT" sz="2400" b="1" dirty="0" smtClean="0"/>
              <a:t>1 </a:t>
            </a:r>
            <a:r>
              <a:rPr lang="lt-LT" sz="2400" b="1" dirty="0" err="1" smtClean="0"/>
              <a:t>kl</a:t>
            </a:r>
            <a:r>
              <a:rPr lang="lt-LT" sz="2400" b="1" dirty="0" smtClean="0"/>
              <a:t>.  - </a:t>
            </a:r>
            <a:r>
              <a:rPr lang="lt-LT" sz="2400" dirty="0" err="1"/>
              <a:t>Gaučytė</a:t>
            </a:r>
            <a:r>
              <a:rPr lang="lt-LT" sz="2400" dirty="0"/>
              <a:t> </a:t>
            </a:r>
            <a:r>
              <a:rPr lang="lt-LT" sz="2400" dirty="0" err="1" smtClean="0"/>
              <a:t>Perla</a:t>
            </a:r>
            <a:endParaRPr lang="lt-LT" sz="2400" dirty="0" smtClean="0"/>
          </a:p>
          <a:p>
            <a:pPr marL="0" indent="0">
              <a:buNone/>
            </a:pPr>
            <a:r>
              <a:rPr lang="lt-LT" sz="2400" b="1" dirty="0" smtClean="0"/>
              <a:t>2 </a:t>
            </a:r>
            <a:r>
              <a:rPr lang="lt-LT" sz="2400" b="1" dirty="0" err="1"/>
              <a:t>kl</a:t>
            </a:r>
            <a:r>
              <a:rPr lang="lt-LT" sz="2400" b="1" dirty="0"/>
              <a:t>. </a:t>
            </a:r>
            <a:r>
              <a:rPr lang="lt-LT" sz="2400" b="1" dirty="0" smtClean="0"/>
              <a:t>– </a:t>
            </a:r>
            <a:r>
              <a:rPr lang="lt-LT" sz="2400" dirty="0" err="1" smtClean="0"/>
              <a:t>Leščinskaitė</a:t>
            </a:r>
            <a:r>
              <a:rPr lang="lt-LT" sz="2400" dirty="0" smtClean="0"/>
              <a:t> </a:t>
            </a:r>
            <a:r>
              <a:rPr lang="lt-LT" sz="2400" dirty="0"/>
              <a:t>Erika</a:t>
            </a:r>
            <a:endParaRPr lang="lt-LT" sz="2400" b="1" dirty="0" smtClean="0"/>
          </a:p>
          <a:p>
            <a:pPr marL="0" indent="0">
              <a:buNone/>
            </a:pPr>
            <a:r>
              <a:rPr lang="lt-LT" sz="2400" b="1" dirty="0" smtClean="0"/>
              <a:t>3 </a:t>
            </a:r>
            <a:r>
              <a:rPr lang="lt-LT" sz="2400" b="1" dirty="0" err="1"/>
              <a:t>kl</a:t>
            </a:r>
            <a:r>
              <a:rPr lang="lt-LT" sz="2400" b="1" dirty="0"/>
              <a:t>. </a:t>
            </a:r>
            <a:r>
              <a:rPr lang="lt-LT" sz="2400" b="1" dirty="0" smtClean="0"/>
              <a:t>– </a:t>
            </a:r>
            <a:r>
              <a:rPr lang="pt-BR" sz="2400" dirty="0"/>
              <a:t> Evelina </a:t>
            </a:r>
            <a:r>
              <a:rPr lang="pt-BR" sz="2400" dirty="0" smtClean="0"/>
              <a:t>Romaraitė</a:t>
            </a:r>
            <a:r>
              <a:rPr lang="lt-LT" sz="2400" dirty="0" smtClean="0"/>
              <a:t>,</a:t>
            </a:r>
            <a:r>
              <a:rPr lang="pt-BR" sz="2400" dirty="0" smtClean="0"/>
              <a:t> </a:t>
            </a:r>
            <a:r>
              <a:rPr lang="pt-BR" sz="2400" dirty="0"/>
              <a:t>Dovilė Stukaitė </a:t>
            </a:r>
            <a:endParaRPr lang="lt-LT" sz="2400" b="1" dirty="0" smtClean="0">
              <a:solidFill>
                <a:srgbClr val="00B050"/>
              </a:solidFill>
            </a:endParaRPr>
          </a:p>
          <a:p>
            <a:pPr marL="0" indent="0">
              <a:buNone/>
            </a:pPr>
            <a:r>
              <a:rPr lang="lt-LT" sz="2400" b="1" dirty="0" smtClean="0"/>
              <a:t>4 </a:t>
            </a:r>
            <a:r>
              <a:rPr lang="lt-LT" sz="2400" b="1" dirty="0" err="1" smtClean="0"/>
              <a:t>kl</a:t>
            </a:r>
            <a:r>
              <a:rPr lang="lt-LT" sz="2400" b="1" dirty="0" smtClean="0"/>
              <a:t>. - </a:t>
            </a:r>
            <a:r>
              <a:rPr lang="pt-BR" sz="2400" dirty="0"/>
              <a:t>Goda Baleišytė ir Emilis Matulevičius</a:t>
            </a:r>
            <a:endParaRPr lang="lt-LT" sz="2400" b="1" dirty="0" smtClean="0">
              <a:solidFill>
                <a:srgbClr val="00B050"/>
              </a:solidFill>
            </a:endParaRPr>
          </a:p>
          <a:p>
            <a:pPr marL="0" indent="0">
              <a:buNone/>
            </a:pPr>
            <a:r>
              <a:rPr lang="lt-LT" sz="2400" b="1" dirty="0" smtClean="0"/>
              <a:t>5 </a:t>
            </a:r>
            <a:r>
              <a:rPr lang="lt-LT" sz="2400" b="1" dirty="0" err="1"/>
              <a:t>kl</a:t>
            </a:r>
            <a:r>
              <a:rPr lang="lt-LT" sz="2400" b="1" dirty="0"/>
              <a:t>. </a:t>
            </a:r>
            <a:r>
              <a:rPr lang="lt-LT" sz="2400" b="1" dirty="0" smtClean="0"/>
              <a:t>– </a:t>
            </a:r>
            <a:r>
              <a:rPr lang="lt-LT" sz="2400" dirty="0">
                <a:latin typeface="Helvetica Neue"/>
              </a:rPr>
              <a:t>Laurynas </a:t>
            </a:r>
            <a:r>
              <a:rPr lang="lt-LT" sz="2400" dirty="0" smtClean="0">
                <a:latin typeface="Helvetica Neue"/>
              </a:rPr>
              <a:t>Juknevičius, </a:t>
            </a:r>
            <a:r>
              <a:rPr lang="lt-LT" sz="2400" dirty="0">
                <a:latin typeface="Helvetica Neue"/>
              </a:rPr>
              <a:t>Džiugas Žilys</a:t>
            </a:r>
            <a:endParaRPr lang="lt-LT" sz="2400" dirty="0" smtClean="0"/>
          </a:p>
          <a:p>
            <a:pPr marL="0" indent="0">
              <a:buNone/>
            </a:pPr>
            <a:r>
              <a:rPr lang="lt-LT" sz="2400" b="1" dirty="0"/>
              <a:t>6</a:t>
            </a:r>
            <a:r>
              <a:rPr lang="lt-LT" sz="2400" b="1" dirty="0" smtClean="0"/>
              <a:t> </a:t>
            </a:r>
            <a:r>
              <a:rPr lang="lt-LT" sz="2400" b="1" dirty="0" err="1"/>
              <a:t>kl</a:t>
            </a:r>
            <a:r>
              <a:rPr lang="lt-LT" sz="2400" b="1" dirty="0"/>
              <a:t>. </a:t>
            </a:r>
            <a:r>
              <a:rPr lang="lt-LT" sz="2400" b="1" dirty="0" smtClean="0"/>
              <a:t>– </a:t>
            </a:r>
            <a:r>
              <a:rPr lang="lt-LT" sz="2400" dirty="0">
                <a:latin typeface="Helvetica Neue"/>
              </a:rPr>
              <a:t>Gabija </a:t>
            </a:r>
            <a:r>
              <a:rPr lang="lt-LT" sz="2400" dirty="0" err="1">
                <a:latin typeface="Helvetica Neue"/>
              </a:rPr>
              <a:t>Laucytė</a:t>
            </a:r>
            <a:endParaRPr lang="lt-LT" sz="2400" dirty="0" smtClean="0"/>
          </a:p>
          <a:p>
            <a:pPr marL="0" indent="0">
              <a:buNone/>
            </a:pPr>
            <a:r>
              <a:rPr lang="lt-LT" sz="2400" b="1" dirty="0" smtClean="0"/>
              <a:t>7 </a:t>
            </a:r>
            <a:r>
              <a:rPr lang="lt-LT" sz="2400" b="1" dirty="0" err="1"/>
              <a:t>kl</a:t>
            </a:r>
            <a:r>
              <a:rPr lang="lt-LT" sz="2400" b="1" dirty="0"/>
              <a:t>. </a:t>
            </a:r>
            <a:r>
              <a:rPr lang="lt-LT" sz="2400" b="1" dirty="0" smtClean="0"/>
              <a:t>– </a:t>
            </a:r>
            <a:r>
              <a:rPr lang="pt-BR" sz="2000" dirty="0"/>
              <a:t> Linas Malinauskas ir Ineta Karosaitė</a:t>
            </a:r>
            <a:endParaRPr lang="lt-LT" sz="2000" b="1" dirty="0" smtClean="0">
              <a:solidFill>
                <a:srgbClr val="00B050"/>
              </a:solidFill>
            </a:endParaRPr>
          </a:p>
          <a:p>
            <a:pPr marL="0" indent="0">
              <a:buNone/>
            </a:pPr>
            <a:r>
              <a:rPr lang="lt-LT" sz="2400" b="1" dirty="0" smtClean="0"/>
              <a:t>8 </a:t>
            </a:r>
            <a:r>
              <a:rPr lang="lt-LT" sz="2400" b="1" dirty="0" err="1"/>
              <a:t>kl</a:t>
            </a:r>
            <a:r>
              <a:rPr lang="lt-LT" sz="2400" b="1" dirty="0"/>
              <a:t>. </a:t>
            </a:r>
            <a:r>
              <a:rPr lang="lt-LT" sz="2400" b="1" dirty="0" smtClean="0"/>
              <a:t>–  </a:t>
            </a:r>
            <a:r>
              <a:rPr lang="lt-LT" sz="2400" dirty="0" smtClean="0"/>
              <a:t>Lukas  Kavaliauskas</a:t>
            </a:r>
          </a:p>
          <a:p>
            <a:pPr marL="0" indent="0">
              <a:buNone/>
            </a:pPr>
            <a:r>
              <a:rPr lang="lt-LT" sz="2400" b="1" dirty="0" err="1" smtClean="0"/>
              <a:t>Ig</a:t>
            </a:r>
            <a:r>
              <a:rPr lang="lt-LT" sz="2400" b="1" dirty="0" smtClean="0"/>
              <a:t> </a:t>
            </a:r>
            <a:r>
              <a:rPr lang="lt-LT" sz="2400" b="1" dirty="0" err="1" smtClean="0"/>
              <a:t>kl</a:t>
            </a:r>
            <a:r>
              <a:rPr lang="lt-LT" sz="2400" b="1" dirty="0"/>
              <a:t>. </a:t>
            </a:r>
            <a:r>
              <a:rPr lang="lt-LT" sz="2400" b="1" dirty="0" smtClean="0"/>
              <a:t>–</a:t>
            </a:r>
            <a:r>
              <a:rPr lang="lt-LT" sz="2400" dirty="0"/>
              <a:t>Dovydas </a:t>
            </a:r>
            <a:r>
              <a:rPr lang="lt-LT" sz="2400" dirty="0" smtClean="0"/>
              <a:t>Niaura, </a:t>
            </a:r>
            <a:r>
              <a:rPr lang="lt-LT" sz="2400" dirty="0"/>
              <a:t>Karolis </a:t>
            </a:r>
            <a:r>
              <a:rPr lang="lt-LT" sz="2400" dirty="0" smtClean="0"/>
              <a:t>Mikuckis, </a:t>
            </a:r>
            <a:r>
              <a:rPr lang="lt-LT" sz="2400" dirty="0"/>
              <a:t>Kamilė </a:t>
            </a:r>
            <a:r>
              <a:rPr lang="lt-LT" sz="2400" dirty="0" err="1"/>
              <a:t>Bražiūnaitė</a:t>
            </a:r>
            <a:endParaRPr lang="lt-LT" sz="2400" b="1" dirty="0" smtClean="0"/>
          </a:p>
          <a:p>
            <a:pPr marL="0" indent="0">
              <a:buNone/>
            </a:pPr>
            <a:r>
              <a:rPr lang="lt-LT" sz="2400" b="1" dirty="0" err="1" smtClean="0"/>
              <a:t>IIg</a:t>
            </a:r>
            <a:r>
              <a:rPr lang="lt-LT" sz="2400" b="1" dirty="0" smtClean="0"/>
              <a:t> </a:t>
            </a:r>
            <a:r>
              <a:rPr lang="lt-LT" sz="2400" b="1" dirty="0" err="1" smtClean="0"/>
              <a:t>kl</a:t>
            </a:r>
            <a:r>
              <a:rPr lang="lt-LT" sz="2400" b="1" dirty="0" smtClean="0"/>
              <a:t>. – </a:t>
            </a:r>
            <a:r>
              <a:rPr lang="lt-LT" sz="2400" dirty="0" err="1"/>
              <a:t>Kirvėlaitė</a:t>
            </a:r>
            <a:r>
              <a:rPr lang="lt-LT" sz="2400" dirty="0"/>
              <a:t> </a:t>
            </a:r>
            <a:r>
              <a:rPr lang="lt-LT" sz="2400" dirty="0" smtClean="0"/>
              <a:t>Milda, </a:t>
            </a:r>
            <a:r>
              <a:rPr lang="lt-LT" sz="2400" dirty="0" err="1"/>
              <a:t>Palskytė</a:t>
            </a:r>
            <a:r>
              <a:rPr lang="lt-LT" sz="2400" dirty="0"/>
              <a:t> </a:t>
            </a:r>
            <a:r>
              <a:rPr lang="lt-LT" sz="2400" dirty="0" smtClean="0"/>
              <a:t>Agnė, </a:t>
            </a:r>
            <a:r>
              <a:rPr lang="lt-LT" sz="2400" dirty="0" err="1" smtClean="0"/>
              <a:t>Čepukėnaitė</a:t>
            </a:r>
            <a:r>
              <a:rPr lang="lt-LT" sz="2400" dirty="0" smtClean="0"/>
              <a:t> </a:t>
            </a:r>
            <a:r>
              <a:rPr lang="lt-LT" sz="2400" dirty="0"/>
              <a:t>Donata</a:t>
            </a:r>
            <a:endParaRPr lang="lt-LT" sz="2400" b="1" dirty="0" smtClean="0">
              <a:solidFill>
                <a:srgbClr val="00B050"/>
              </a:solidFill>
            </a:endParaRPr>
          </a:p>
          <a:p>
            <a:pPr marL="0" indent="0">
              <a:buNone/>
            </a:pPr>
            <a:r>
              <a:rPr lang="lt-LT" sz="2400" b="1" dirty="0" err="1" smtClean="0"/>
              <a:t>IIIg</a:t>
            </a:r>
            <a:r>
              <a:rPr lang="lt-LT" sz="2400" b="1" dirty="0" smtClean="0"/>
              <a:t> </a:t>
            </a:r>
            <a:r>
              <a:rPr lang="lt-LT" sz="2400" b="1" dirty="0" err="1"/>
              <a:t>kl</a:t>
            </a:r>
            <a:r>
              <a:rPr lang="lt-LT" sz="2400" b="1" dirty="0" smtClean="0"/>
              <a:t>. -  </a:t>
            </a:r>
            <a:r>
              <a:rPr lang="lt-LT" sz="2000" dirty="0" smtClean="0">
                <a:latin typeface="Arial"/>
              </a:rPr>
              <a:t>Iveta </a:t>
            </a:r>
            <a:r>
              <a:rPr lang="lt-LT" sz="2000" dirty="0" err="1" smtClean="0">
                <a:latin typeface="Arial"/>
              </a:rPr>
              <a:t>Palskytė</a:t>
            </a:r>
            <a:endParaRPr lang="lt-LT" sz="2000" dirty="0" smtClean="0"/>
          </a:p>
          <a:p>
            <a:pPr marL="0" indent="0">
              <a:buNone/>
            </a:pPr>
            <a:r>
              <a:rPr lang="lt-LT" sz="2400" b="1" dirty="0" err="1" smtClean="0"/>
              <a:t>IVg</a:t>
            </a:r>
            <a:r>
              <a:rPr lang="lt-LT" sz="2400" b="1" dirty="0" smtClean="0"/>
              <a:t> </a:t>
            </a:r>
            <a:r>
              <a:rPr lang="lt-LT" sz="2400" b="1" dirty="0" err="1" smtClean="0"/>
              <a:t>kl</a:t>
            </a:r>
            <a:r>
              <a:rPr lang="lt-LT" sz="2400" b="1" dirty="0" smtClean="0"/>
              <a:t>. – </a:t>
            </a:r>
            <a:r>
              <a:rPr lang="lt-LT" sz="2400" dirty="0"/>
              <a:t> Gintautas Ražanskas </a:t>
            </a:r>
            <a:endParaRPr lang="lt-LT" sz="2400" b="1" dirty="0">
              <a:solidFill>
                <a:srgbClr val="00B050"/>
              </a:solidFill>
            </a:endParaRPr>
          </a:p>
        </p:txBody>
      </p:sp>
    </p:spTree>
    <p:extLst>
      <p:ext uri="{BB962C8B-B14F-4D97-AF65-F5344CB8AC3E}">
        <p14:creationId xmlns:p14="http://schemas.microsoft.com/office/powerpoint/2010/main" val="15880984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67544" y="620688"/>
            <a:ext cx="7620000" cy="1143000"/>
          </a:xfrm>
        </p:spPr>
        <p:txBody>
          <a:bodyPr>
            <a:noAutofit/>
          </a:bodyPr>
          <a:lstStyle/>
          <a:p>
            <a:pPr lvl="1" algn="ctr" rtl="0">
              <a:spcBef>
                <a:spcPct val="0"/>
              </a:spcBef>
            </a:pPr>
            <a:r>
              <a:rPr lang="en-GB" sz="3600" dirty="0" err="1">
                <a:latin typeface="+mj-lt"/>
              </a:rPr>
              <a:t>Besimokančių</a:t>
            </a:r>
            <a:r>
              <a:rPr lang="en-GB" sz="3600" dirty="0">
                <a:latin typeface="+mj-lt"/>
              </a:rPr>
              <a:t> </a:t>
            </a:r>
            <a:r>
              <a:rPr lang="en-GB" sz="3600" dirty="0" err="1">
                <a:latin typeface="+mj-lt"/>
              </a:rPr>
              <a:t>pagal</a:t>
            </a:r>
            <a:r>
              <a:rPr lang="en-GB" sz="3600" dirty="0">
                <a:latin typeface="+mj-lt"/>
              </a:rPr>
              <a:t> </a:t>
            </a:r>
            <a:r>
              <a:rPr lang="en-GB" sz="3600" dirty="0" err="1">
                <a:latin typeface="+mj-lt"/>
              </a:rPr>
              <a:t>individualizuotas</a:t>
            </a:r>
            <a:r>
              <a:rPr lang="en-GB" sz="3600" dirty="0">
                <a:latin typeface="+mj-lt"/>
              </a:rPr>
              <a:t> </a:t>
            </a:r>
            <a:r>
              <a:rPr lang="en-GB" sz="3600" dirty="0" err="1">
                <a:latin typeface="+mj-lt"/>
              </a:rPr>
              <a:t>programas</a:t>
            </a:r>
            <a:r>
              <a:rPr lang="en-GB" sz="3600" dirty="0">
                <a:latin typeface="+mj-lt"/>
              </a:rPr>
              <a:t> </a:t>
            </a:r>
            <a:r>
              <a:rPr lang="en-GB" sz="3600" dirty="0" err="1">
                <a:latin typeface="+mj-lt"/>
              </a:rPr>
              <a:t>skaičius</a:t>
            </a:r>
            <a:r>
              <a:rPr lang="en-GB" sz="3600" dirty="0">
                <a:latin typeface="+mj-lt"/>
              </a:rPr>
              <a:t>/proc. </a:t>
            </a:r>
            <a:r>
              <a:rPr lang="lt-LT" sz="3600" dirty="0" smtClean="0">
                <a:latin typeface="+mj-lt"/>
              </a:rPr>
              <a:t>2019-2020 </a:t>
            </a:r>
            <a:r>
              <a:rPr lang="lt-LT" sz="3600" dirty="0" err="1" smtClean="0">
                <a:latin typeface="+mj-lt"/>
              </a:rPr>
              <a:t>m.m</a:t>
            </a:r>
            <a:r>
              <a:rPr lang="lt-LT" sz="3600" dirty="0" smtClean="0">
                <a:latin typeface="+mj-lt"/>
              </a:rPr>
              <a:t>. pradžioje</a:t>
            </a:r>
            <a:endParaRPr lang="lt-LT" sz="3600" dirty="0">
              <a:latin typeface="+mj-lt"/>
            </a:endParaRP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448927817"/>
              </p:ext>
            </p:extLst>
          </p:nvPr>
        </p:nvGraphicFramePr>
        <p:xfrm>
          <a:off x="539552" y="2708920"/>
          <a:ext cx="7488833" cy="1900633"/>
        </p:xfrm>
        <a:graphic>
          <a:graphicData uri="http://schemas.openxmlformats.org/drawingml/2006/table">
            <a:tbl>
              <a:tblPr firstRow="1" firstCol="1" bandRow="1">
                <a:tableStyleId>{5C22544A-7EE6-4342-B048-85BDC9FD1C3A}</a:tableStyleId>
              </a:tblPr>
              <a:tblGrid>
                <a:gridCol w="2114284"/>
                <a:gridCol w="2555132"/>
                <a:gridCol w="2819417"/>
              </a:tblGrid>
              <a:tr h="946935">
                <a:tc>
                  <a:txBody>
                    <a:bodyPr/>
                    <a:lstStyle/>
                    <a:p>
                      <a:pPr marL="182563" indent="0" algn="ctr">
                        <a:spcAft>
                          <a:spcPts val="0"/>
                        </a:spcAft>
                      </a:pPr>
                      <a:r>
                        <a:rPr lang="lt-LT" sz="3200" dirty="0">
                          <a:effectLst/>
                          <a:latin typeface="Calibri (Pranešimo tekstas)"/>
                        </a:rPr>
                        <a:t>1-4 klasės</a:t>
                      </a:r>
                      <a:endParaRPr lang="lt-LT" sz="3200" dirty="0">
                        <a:effectLst/>
                        <a:latin typeface="Calibri (Pranešimo tekstas)"/>
                        <a:ea typeface="Times New Roman"/>
                      </a:endParaRPr>
                    </a:p>
                  </a:txBody>
                  <a:tcPr marL="66313" marR="66313" marT="0" marB="0"/>
                </a:tc>
                <a:tc>
                  <a:txBody>
                    <a:bodyPr/>
                    <a:lstStyle/>
                    <a:p>
                      <a:pPr algn="ctr" hangingPunct="0">
                        <a:spcAft>
                          <a:spcPts val="0"/>
                        </a:spcAft>
                      </a:pPr>
                      <a:r>
                        <a:rPr lang="en-US" sz="3200" dirty="0">
                          <a:effectLst/>
                          <a:latin typeface="Calibri (Pranešimo tekstas)"/>
                        </a:rPr>
                        <a:t>5-8 kl.</a:t>
                      </a:r>
                      <a:endParaRPr lang="lt-LT" sz="3200" dirty="0">
                        <a:effectLst/>
                        <a:latin typeface="Calibri (Pranešimo tekstas)"/>
                        <a:ea typeface="Times New Roman"/>
                      </a:endParaRPr>
                    </a:p>
                  </a:txBody>
                  <a:tcPr marL="66313" marR="66313" marT="0" marB="0"/>
                </a:tc>
                <a:tc>
                  <a:txBody>
                    <a:bodyPr/>
                    <a:lstStyle/>
                    <a:p>
                      <a:pPr algn="ctr" hangingPunct="0">
                        <a:spcAft>
                          <a:spcPts val="0"/>
                        </a:spcAft>
                      </a:pPr>
                      <a:r>
                        <a:rPr lang="en-US" sz="3200" dirty="0">
                          <a:effectLst/>
                          <a:latin typeface="Calibri (Pranešimo tekstas)"/>
                        </a:rPr>
                        <a:t>I-II </a:t>
                      </a:r>
                      <a:r>
                        <a:rPr lang="en-US" sz="3200" dirty="0" err="1">
                          <a:effectLst/>
                          <a:latin typeface="Calibri (Pranešimo tekstas)"/>
                        </a:rPr>
                        <a:t>gimnazijos</a:t>
                      </a:r>
                      <a:r>
                        <a:rPr lang="en-US" sz="3200" dirty="0">
                          <a:effectLst/>
                          <a:latin typeface="Calibri (Pranešimo tekstas)"/>
                        </a:rPr>
                        <a:t> kl.</a:t>
                      </a:r>
                      <a:endParaRPr lang="lt-LT" sz="3200" dirty="0">
                        <a:effectLst/>
                        <a:latin typeface="Calibri (Pranešimo tekstas)"/>
                        <a:ea typeface="Times New Roman"/>
                      </a:endParaRPr>
                    </a:p>
                  </a:txBody>
                  <a:tcPr marL="66313" marR="66313" marT="0" marB="0"/>
                </a:tc>
              </a:tr>
              <a:tr h="925273">
                <a:tc>
                  <a:txBody>
                    <a:bodyPr/>
                    <a:lstStyle/>
                    <a:p>
                      <a:pPr algn="ctr" hangingPunct="0">
                        <a:spcAft>
                          <a:spcPts val="0"/>
                        </a:spcAft>
                      </a:pPr>
                      <a:r>
                        <a:rPr lang="lt-LT" sz="3200" dirty="0" smtClean="0">
                          <a:effectLst/>
                          <a:latin typeface="Calibri (Pranešimo tekstas)"/>
                        </a:rPr>
                        <a:t>0</a:t>
                      </a:r>
                      <a:r>
                        <a:rPr lang="en-US" sz="3200" dirty="0" smtClean="0">
                          <a:effectLst/>
                          <a:latin typeface="Calibri (Pranešimo tekstas)"/>
                        </a:rPr>
                        <a:t> / </a:t>
                      </a:r>
                      <a:r>
                        <a:rPr lang="en-US" sz="3200" dirty="0">
                          <a:effectLst/>
                          <a:latin typeface="Calibri (Pranešimo tekstas)"/>
                        </a:rPr>
                        <a:t>%</a:t>
                      </a:r>
                      <a:endParaRPr lang="lt-LT" sz="3200" dirty="0">
                        <a:effectLst/>
                        <a:latin typeface="Calibri (Pranešimo tekstas)"/>
                        <a:ea typeface="Times New Roman"/>
                      </a:endParaRPr>
                    </a:p>
                  </a:txBody>
                  <a:tcPr marL="66313" marR="66313" marT="0" marB="0"/>
                </a:tc>
                <a:tc>
                  <a:txBody>
                    <a:bodyPr/>
                    <a:lstStyle/>
                    <a:p>
                      <a:pPr algn="ctr" hangingPunct="0">
                        <a:spcAft>
                          <a:spcPts val="0"/>
                        </a:spcAft>
                      </a:pPr>
                      <a:r>
                        <a:rPr lang="lt-LT" sz="3200" dirty="0" smtClean="0">
                          <a:effectLst/>
                          <a:latin typeface="Calibri (Pranešimo tekstas)"/>
                        </a:rPr>
                        <a:t>2</a:t>
                      </a:r>
                      <a:r>
                        <a:rPr lang="en-US" sz="3200" dirty="0" smtClean="0">
                          <a:effectLst/>
                          <a:latin typeface="Calibri (Pranešimo tekstas)"/>
                        </a:rPr>
                        <a:t> </a:t>
                      </a:r>
                      <a:r>
                        <a:rPr lang="en-US" sz="3200" dirty="0">
                          <a:effectLst/>
                          <a:latin typeface="Calibri (Pranešimo tekstas)"/>
                        </a:rPr>
                        <a:t>/ </a:t>
                      </a:r>
                      <a:r>
                        <a:rPr lang="lt-LT" sz="3200" b="1" dirty="0" smtClean="0">
                          <a:solidFill>
                            <a:schemeClr val="tx1"/>
                          </a:solidFill>
                          <a:effectLst/>
                          <a:latin typeface="Calibri (Pranešimo tekstas)"/>
                        </a:rPr>
                        <a:t>6,2</a:t>
                      </a:r>
                      <a:r>
                        <a:rPr lang="en-US" sz="3200" dirty="0" smtClean="0">
                          <a:effectLst/>
                          <a:latin typeface="Calibri (Pranešimo tekstas)"/>
                        </a:rPr>
                        <a:t> </a:t>
                      </a:r>
                      <a:r>
                        <a:rPr lang="en-US" sz="3200" dirty="0">
                          <a:effectLst/>
                          <a:latin typeface="Calibri (Pranešimo tekstas)"/>
                        </a:rPr>
                        <a:t>%</a:t>
                      </a:r>
                      <a:endParaRPr lang="lt-LT" sz="3200" dirty="0">
                        <a:effectLst/>
                        <a:latin typeface="Calibri (Pranešimo tekstas)"/>
                        <a:ea typeface="Times New Roman"/>
                      </a:endParaRPr>
                    </a:p>
                  </a:txBody>
                  <a:tcPr marL="66313" marR="66313" marT="0" marB="0"/>
                </a:tc>
                <a:tc>
                  <a:txBody>
                    <a:bodyPr/>
                    <a:lstStyle/>
                    <a:p>
                      <a:pPr marL="457200" algn="ctr">
                        <a:spcAft>
                          <a:spcPts val="0"/>
                        </a:spcAft>
                      </a:pPr>
                      <a:r>
                        <a:rPr lang="en-GB" sz="3200" dirty="0" smtClean="0">
                          <a:effectLst/>
                          <a:latin typeface="Calibri (Pranešimo tekstas)"/>
                        </a:rPr>
                        <a:t> </a:t>
                      </a:r>
                      <a:r>
                        <a:rPr lang="en-GB" sz="3200" dirty="0">
                          <a:effectLst/>
                          <a:latin typeface="Calibri (Pranešimo tekstas)"/>
                        </a:rPr>
                        <a:t>/ </a:t>
                      </a:r>
                      <a:r>
                        <a:rPr lang="en-GB" sz="3200" dirty="0" smtClean="0">
                          <a:effectLst/>
                          <a:latin typeface="Calibri (Pranešimo tekstas)"/>
                        </a:rPr>
                        <a:t> </a:t>
                      </a:r>
                      <a:r>
                        <a:rPr lang="en-GB" sz="3200" dirty="0">
                          <a:effectLst/>
                          <a:latin typeface="Calibri (Pranešimo tekstas)"/>
                        </a:rPr>
                        <a:t>%</a:t>
                      </a:r>
                      <a:endParaRPr lang="lt-LT" sz="3200" dirty="0">
                        <a:effectLst/>
                        <a:latin typeface="Calibri (Pranešimo tekstas)"/>
                        <a:ea typeface="Times New Roman"/>
                      </a:endParaRPr>
                    </a:p>
                  </a:txBody>
                  <a:tcPr marL="66313" marR="66313" marT="0" marB="0"/>
                </a:tc>
              </a:tr>
            </a:tbl>
          </a:graphicData>
        </a:graphic>
      </p:graphicFrame>
    </p:spTree>
    <p:extLst>
      <p:ext uri="{BB962C8B-B14F-4D97-AF65-F5344CB8AC3E}">
        <p14:creationId xmlns:p14="http://schemas.microsoft.com/office/powerpoint/2010/main" val="2359332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67544" y="908720"/>
            <a:ext cx="7620000" cy="1143000"/>
          </a:xfrm>
        </p:spPr>
        <p:txBody>
          <a:bodyPr>
            <a:noAutofit/>
          </a:bodyPr>
          <a:lstStyle/>
          <a:p>
            <a:pPr lvl="1" algn="ctr" rtl="0">
              <a:spcBef>
                <a:spcPct val="0"/>
              </a:spcBef>
            </a:pPr>
            <a:r>
              <a:rPr lang="en-GB" sz="3600" dirty="0" err="1">
                <a:latin typeface="+mj-lt"/>
              </a:rPr>
              <a:t>Besimokančių</a:t>
            </a:r>
            <a:r>
              <a:rPr lang="en-GB" sz="3600" dirty="0">
                <a:latin typeface="+mj-lt"/>
              </a:rPr>
              <a:t> </a:t>
            </a:r>
            <a:r>
              <a:rPr lang="en-GB" sz="3600" dirty="0" err="1">
                <a:latin typeface="+mj-lt"/>
              </a:rPr>
              <a:t>pagal</a:t>
            </a:r>
            <a:r>
              <a:rPr lang="en-GB" sz="3600" dirty="0">
                <a:latin typeface="+mj-lt"/>
              </a:rPr>
              <a:t> </a:t>
            </a:r>
            <a:r>
              <a:rPr lang="lt-LT" sz="3600" dirty="0" smtClean="0">
                <a:latin typeface="+mj-lt"/>
              </a:rPr>
              <a:t>pritaikytas </a:t>
            </a:r>
            <a:r>
              <a:rPr lang="en-GB" sz="3600" dirty="0" err="1" smtClean="0">
                <a:latin typeface="+mj-lt"/>
              </a:rPr>
              <a:t>programas</a:t>
            </a:r>
            <a:r>
              <a:rPr lang="en-GB" sz="3600" dirty="0" smtClean="0">
                <a:latin typeface="+mj-lt"/>
              </a:rPr>
              <a:t> </a:t>
            </a:r>
            <a:r>
              <a:rPr lang="en-GB" sz="3600" dirty="0" err="1">
                <a:latin typeface="+mj-lt"/>
              </a:rPr>
              <a:t>skaičius</a:t>
            </a:r>
            <a:r>
              <a:rPr lang="en-GB" sz="3600" dirty="0">
                <a:latin typeface="+mj-lt"/>
              </a:rPr>
              <a:t>/proc. </a:t>
            </a:r>
            <a:r>
              <a:rPr lang="lt-LT" sz="3600" dirty="0" smtClean="0">
                <a:latin typeface="+mj-lt"/>
              </a:rPr>
              <a:t>2018-2019 </a:t>
            </a:r>
            <a:r>
              <a:rPr lang="lt-LT" sz="3600" dirty="0" err="1" smtClean="0">
                <a:latin typeface="+mj-lt"/>
              </a:rPr>
              <a:t>m.m</a:t>
            </a:r>
            <a:r>
              <a:rPr lang="lt-LT" sz="3600" dirty="0" smtClean="0">
                <a:latin typeface="+mj-lt"/>
              </a:rPr>
              <a:t>. pradžioje</a:t>
            </a:r>
            <a:endParaRPr lang="lt-LT" sz="3600" dirty="0">
              <a:latin typeface="+mj-lt"/>
            </a:endParaRP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3103181655"/>
              </p:ext>
            </p:extLst>
          </p:nvPr>
        </p:nvGraphicFramePr>
        <p:xfrm>
          <a:off x="467544" y="2996952"/>
          <a:ext cx="7488833" cy="2022553"/>
        </p:xfrm>
        <a:graphic>
          <a:graphicData uri="http://schemas.openxmlformats.org/drawingml/2006/table">
            <a:tbl>
              <a:tblPr firstRow="1" firstCol="1" bandRow="1">
                <a:tableStyleId>{5C22544A-7EE6-4342-B048-85BDC9FD1C3A}</a:tableStyleId>
              </a:tblPr>
              <a:tblGrid>
                <a:gridCol w="1536005"/>
                <a:gridCol w="1856276"/>
                <a:gridCol w="2048276"/>
                <a:gridCol w="2048276"/>
              </a:tblGrid>
              <a:tr h="946935">
                <a:tc>
                  <a:txBody>
                    <a:bodyPr/>
                    <a:lstStyle/>
                    <a:p>
                      <a:pPr marL="182563" indent="0" algn="ctr">
                        <a:spcAft>
                          <a:spcPts val="0"/>
                        </a:spcAft>
                      </a:pPr>
                      <a:r>
                        <a:rPr lang="lt-LT" sz="2400" dirty="0">
                          <a:effectLst/>
                          <a:latin typeface="Cambria (Antraštės)"/>
                        </a:rPr>
                        <a:t>1-4 klasės</a:t>
                      </a:r>
                      <a:endParaRPr lang="lt-LT" sz="2400" dirty="0">
                        <a:effectLst/>
                        <a:latin typeface="Cambria (Antraštės)"/>
                        <a:ea typeface="Times New Roman"/>
                      </a:endParaRPr>
                    </a:p>
                  </a:txBody>
                  <a:tcPr marL="66313" marR="66313" marT="0" marB="0"/>
                </a:tc>
                <a:tc>
                  <a:txBody>
                    <a:bodyPr/>
                    <a:lstStyle/>
                    <a:p>
                      <a:pPr algn="ctr" hangingPunct="0">
                        <a:spcAft>
                          <a:spcPts val="0"/>
                        </a:spcAft>
                      </a:pPr>
                      <a:r>
                        <a:rPr lang="en-US" sz="2400" dirty="0">
                          <a:effectLst/>
                          <a:latin typeface="Cambria (Antraštės)"/>
                        </a:rPr>
                        <a:t>5-8 kl.</a:t>
                      </a:r>
                      <a:endParaRPr lang="lt-LT" sz="2400" dirty="0">
                        <a:effectLst/>
                        <a:latin typeface="Cambria (Antraštės)"/>
                        <a:ea typeface="Times New Roman"/>
                      </a:endParaRPr>
                    </a:p>
                  </a:txBody>
                  <a:tcPr marL="66313" marR="66313" marT="0" marB="0"/>
                </a:tc>
                <a:tc>
                  <a:txBody>
                    <a:bodyPr/>
                    <a:lstStyle/>
                    <a:p>
                      <a:pPr algn="ctr" hangingPunct="0">
                        <a:spcAft>
                          <a:spcPts val="0"/>
                        </a:spcAft>
                      </a:pPr>
                      <a:r>
                        <a:rPr lang="en-US" sz="2400" dirty="0">
                          <a:effectLst/>
                          <a:latin typeface="Cambria (Antraštės)"/>
                        </a:rPr>
                        <a:t>I-II </a:t>
                      </a:r>
                      <a:r>
                        <a:rPr lang="en-US" sz="2400" dirty="0" err="1">
                          <a:effectLst/>
                          <a:latin typeface="Cambria (Antraštės)"/>
                        </a:rPr>
                        <a:t>gimnazijos</a:t>
                      </a:r>
                      <a:r>
                        <a:rPr lang="en-US" sz="2400" dirty="0">
                          <a:effectLst/>
                          <a:latin typeface="Cambria (Antraštės)"/>
                        </a:rPr>
                        <a:t> kl.</a:t>
                      </a:r>
                      <a:endParaRPr lang="lt-LT" sz="2400" dirty="0">
                        <a:effectLst/>
                        <a:latin typeface="Cambria (Antraštės)"/>
                        <a:ea typeface="Times New Roman"/>
                      </a:endParaRPr>
                    </a:p>
                  </a:txBody>
                  <a:tcPr marL="66313" marR="66313" marT="0" marB="0"/>
                </a:tc>
                <a:tc>
                  <a:txBody>
                    <a:bodyPr/>
                    <a:lstStyle/>
                    <a:p>
                      <a:pPr algn="ctr" hangingPunct="0">
                        <a:spcAft>
                          <a:spcPts val="0"/>
                        </a:spcAft>
                      </a:pPr>
                      <a:r>
                        <a:rPr lang="lt-LT" sz="2400" dirty="0" smtClean="0">
                          <a:effectLst/>
                          <a:latin typeface="Cambria (Antraštės)"/>
                          <a:ea typeface="Times New Roman"/>
                        </a:rPr>
                        <a:t>III-IV</a:t>
                      </a:r>
                      <a:r>
                        <a:rPr lang="lt-LT" sz="2400" baseline="0" dirty="0" smtClean="0">
                          <a:effectLst/>
                          <a:latin typeface="Cambria (Antraštės)"/>
                          <a:ea typeface="Times New Roman"/>
                        </a:rPr>
                        <a:t> gimnazijos </a:t>
                      </a:r>
                      <a:r>
                        <a:rPr lang="lt-LT" sz="2400" baseline="0" dirty="0" err="1" smtClean="0">
                          <a:effectLst/>
                          <a:latin typeface="Cambria (Antraštės)"/>
                          <a:ea typeface="Times New Roman"/>
                        </a:rPr>
                        <a:t>kl</a:t>
                      </a:r>
                      <a:r>
                        <a:rPr lang="lt-LT" sz="2400" baseline="0" dirty="0" smtClean="0">
                          <a:effectLst/>
                          <a:latin typeface="Cambria (Antraštės)"/>
                          <a:ea typeface="Times New Roman"/>
                        </a:rPr>
                        <a:t>.</a:t>
                      </a:r>
                      <a:endParaRPr lang="lt-LT" sz="2400" dirty="0">
                        <a:effectLst/>
                        <a:latin typeface="Cambria (Antraštės)"/>
                        <a:ea typeface="Times New Roman"/>
                      </a:endParaRPr>
                    </a:p>
                  </a:txBody>
                  <a:tcPr marL="66313" marR="66313" marT="0" marB="0"/>
                </a:tc>
              </a:tr>
              <a:tr h="925273">
                <a:tc>
                  <a:txBody>
                    <a:bodyPr/>
                    <a:lstStyle/>
                    <a:p>
                      <a:pPr algn="ctr" hangingPunct="0">
                        <a:spcAft>
                          <a:spcPts val="0"/>
                        </a:spcAft>
                      </a:pPr>
                      <a:r>
                        <a:rPr lang="lt-LT" sz="2400" dirty="0" smtClean="0">
                          <a:effectLst/>
                          <a:latin typeface="Cambria (Antraštės)"/>
                          <a:ea typeface="Times New Roman"/>
                        </a:rPr>
                        <a:t>5</a:t>
                      </a:r>
                      <a:r>
                        <a:rPr lang="en-US" sz="2400" dirty="0" smtClean="0">
                          <a:effectLst/>
                          <a:latin typeface="Cambria (Antraštės)"/>
                          <a:ea typeface="Times New Roman"/>
                        </a:rPr>
                        <a:t> </a:t>
                      </a:r>
                      <a:r>
                        <a:rPr lang="en-US" sz="2400" dirty="0">
                          <a:effectLst/>
                          <a:latin typeface="Cambria (Antraštės)"/>
                          <a:ea typeface="Times New Roman"/>
                        </a:rPr>
                        <a:t>/ </a:t>
                      </a:r>
                      <a:r>
                        <a:rPr lang="lt-LT" sz="2400" b="1" dirty="0" smtClean="0">
                          <a:solidFill>
                            <a:schemeClr val="tx1"/>
                          </a:solidFill>
                          <a:effectLst/>
                          <a:latin typeface="Cambria (Antraštės)"/>
                          <a:ea typeface="Times New Roman"/>
                        </a:rPr>
                        <a:t>16,6</a:t>
                      </a:r>
                      <a:r>
                        <a:rPr lang="en-US" sz="2400" b="1" dirty="0" smtClean="0">
                          <a:solidFill>
                            <a:schemeClr val="tx1"/>
                          </a:solidFill>
                          <a:effectLst/>
                          <a:latin typeface="Cambria (Antraštės)"/>
                          <a:ea typeface="Times New Roman"/>
                        </a:rPr>
                        <a:t> </a:t>
                      </a:r>
                      <a:r>
                        <a:rPr lang="en-US" sz="2400" dirty="0">
                          <a:effectLst/>
                          <a:latin typeface="Cambria (Antraštės)"/>
                          <a:ea typeface="Times New Roman"/>
                        </a:rPr>
                        <a:t>%</a:t>
                      </a:r>
                      <a:endParaRPr lang="lt-LT" sz="2400" dirty="0">
                        <a:effectLst/>
                        <a:latin typeface="Cambria (Antraštės)"/>
                        <a:ea typeface="Times New Roman"/>
                      </a:endParaRPr>
                    </a:p>
                  </a:txBody>
                  <a:tcPr marL="68580" marR="68580" marT="0" marB="0"/>
                </a:tc>
                <a:tc>
                  <a:txBody>
                    <a:bodyPr/>
                    <a:lstStyle/>
                    <a:p>
                      <a:pPr algn="ctr" hangingPunct="0">
                        <a:spcAft>
                          <a:spcPts val="0"/>
                        </a:spcAft>
                      </a:pPr>
                      <a:r>
                        <a:rPr lang="en-US" sz="2400" dirty="0" smtClean="0">
                          <a:effectLst/>
                          <a:latin typeface="Cambria (Antraštės)"/>
                          <a:ea typeface="Times New Roman"/>
                        </a:rPr>
                        <a:t>1</a:t>
                      </a:r>
                      <a:r>
                        <a:rPr lang="lt-LT" sz="2400" dirty="0" smtClean="0">
                          <a:effectLst/>
                          <a:latin typeface="Cambria (Antraštės)"/>
                          <a:ea typeface="Times New Roman"/>
                        </a:rPr>
                        <a:t>0</a:t>
                      </a:r>
                      <a:r>
                        <a:rPr lang="en-US" sz="2400" dirty="0" smtClean="0">
                          <a:effectLst/>
                          <a:latin typeface="Cambria (Antraštės)"/>
                          <a:ea typeface="Times New Roman"/>
                        </a:rPr>
                        <a:t> </a:t>
                      </a:r>
                      <a:r>
                        <a:rPr lang="en-US" sz="2400" dirty="0">
                          <a:effectLst/>
                          <a:latin typeface="Cambria (Antraštės)"/>
                          <a:ea typeface="Times New Roman"/>
                        </a:rPr>
                        <a:t>/ </a:t>
                      </a:r>
                      <a:r>
                        <a:rPr lang="lt-LT" sz="2400" b="1" dirty="0" smtClean="0">
                          <a:solidFill>
                            <a:schemeClr val="tx1"/>
                          </a:solidFill>
                          <a:effectLst/>
                          <a:latin typeface="Cambria (Antraštės)"/>
                          <a:ea typeface="Times New Roman"/>
                        </a:rPr>
                        <a:t>31,2</a:t>
                      </a:r>
                      <a:r>
                        <a:rPr lang="en-US" sz="2400" b="1" dirty="0" smtClean="0">
                          <a:solidFill>
                            <a:schemeClr val="tx1"/>
                          </a:solidFill>
                          <a:effectLst/>
                          <a:latin typeface="Cambria (Antraštės)"/>
                          <a:ea typeface="Times New Roman"/>
                        </a:rPr>
                        <a:t> </a:t>
                      </a:r>
                      <a:r>
                        <a:rPr lang="en-US" sz="2400" dirty="0">
                          <a:effectLst/>
                          <a:latin typeface="Cambria (Antraštės)"/>
                          <a:ea typeface="Times New Roman"/>
                        </a:rPr>
                        <a:t>%</a:t>
                      </a:r>
                      <a:endParaRPr lang="lt-LT" sz="2400" dirty="0">
                        <a:effectLst/>
                        <a:latin typeface="Cambria (Antraštės)"/>
                        <a:ea typeface="Times New Roman"/>
                      </a:endParaRPr>
                    </a:p>
                  </a:txBody>
                  <a:tcPr marL="68580" marR="68580" marT="0" marB="0"/>
                </a:tc>
                <a:tc>
                  <a:txBody>
                    <a:bodyPr/>
                    <a:lstStyle/>
                    <a:p>
                      <a:pPr marL="457200">
                        <a:spcAft>
                          <a:spcPts val="0"/>
                        </a:spcAft>
                      </a:pPr>
                      <a:r>
                        <a:rPr lang="lt-LT" sz="2400" dirty="0" smtClean="0">
                          <a:effectLst/>
                          <a:latin typeface="Cambria (Antraštės)"/>
                          <a:ea typeface="Times New Roman"/>
                        </a:rPr>
                        <a:t>3 </a:t>
                      </a:r>
                      <a:r>
                        <a:rPr lang="en-GB" sz="2400" dirty="0" smtClean="0">
                          <a:effectLst/>
                          <a:latin typeface="Cambria (Antraštės)"/>
                          <a:ea typeface="Times New Roman"/>
                        </a:rPr>
                        <a:t>/</a:t>
                      </a:r>
                      <a:r>
                        <a:rPr lang="lt-LT" sz="2400" dirty="0" smtClean="0">
                          <a:effectLst/>
                          <a:latin typeface="Cambria (Antraštės)"/>
                          <a:ea typeface="Times New Roman"/>
                        </a:rPr>
                        <a:t> </a:t>
                      </a:r>
                      <a:r>
                        <a:rPr lang="lt-LT" sz="2400" b="1" dirty="0" smtClean="0">
                          <a:solidFill>
                            <a:schemeClr val="tx1"/>
                          </a:solidFill>
                          <a:effectLst/>
                          <a:latin typeface="Cambria (Antraštės)"/>
                          <a:ea typeface="Times New Roman"/>
                        </a:rPr>
                        <a:t>11,1</a:t>
                      </a:r>
                      <a:r>
                        <a:rPr lang="en-GB" sz="2400" b="1" dirty="0" smtClean="0">
                          <a:effectLst/>
                          <a:latin typeface="Cambria (Antraštės)"/>
                          <a:ea typeface="Times New Roman"/>
                        </a:rPr>
                        <a:t> </a:t>
                      </a:r>
                      <a:r>
                        <a:rPr lang="en-GB" sz="2400" dirty="0">
                          <a:effectLst/>
                          <a:latin typeface="Cambria (Antraštės)"/>
                          <a:ea typeface="Times New Roman"/>
                        </a:rPr>
                        <a:t>%</a:t>
                      </a:r>
                      <a:endParaRPr lang="lt-LT" sz="2400" dirty="0">
                        <a:effectLst/>
                        <a:latin typeface="Cambria (Antraštės)"/>
                        <a:ea typeface="Times New Roman"/>
                      </a:endParaRPr>
                    </a:p>
                  </a:txBody>
                  <a:tcPr marL="68580" marR="68580" marT="0" marB="0"/>
                </a:tc>
                <a:tc>
                  <a:txBody>
                    <a:bodyPr/>
                    <a:lstStyle/>
                    <a:p>
                      <a:pPr marL="457200">
                        <a:spcAft>
                          <a:spcPts val="0"/>
                        </a:spcAft>
                      </a:pPr>
                      <a:r>
                        <a:rPr lang="lt-LT" sz="2400" dirty="0" smtClean="0">
                          <a:effectLst/>
                          <a:latin typeface="Cambria (Antraštės)"/>
                          <a:ea typeface="Times New Roman"/>
                        </a:rPr>
                        <a:t>7 / </a:t>
                      </a:r>
                      <a:r>
                        <a:rPr lang="lt-LT" sz="2400" b="1" dirty="0" smtClean="0">
                          <a:solidFill>
                            <a:schemeClr val="tx1"/>
                          </a:solidFill>
                          <a:effectLst/>
                          <a:latin typeface="Cambria (Antraštės)"/>
                          <a:ea typeface="Times New Roman"/>
                        </a:rPr>
                        <a:t>28</a:t>
                      </a:r>
                      <a:r>
                        <a:rPr lang="lt-LT" sz="2400" dirty="0" smtClean="0">
                          <a:solidFill>
                            <a:schemeClr val="tx1"/>
                          </a:solidFill>
                          <a:effectLst/>
                          <a:latin typeface="Cambria (Antraštės)"/>
                          <a:ea typeface="Times New Roman"/>
                        </a:rPr>
                        <a:t> </a:t>
                      </a:r>
                      <a:r>
                        <a:rPr lang="en-GB" sz="2400" dirty="0" smtClean="0">
                          <a:effectLst/>
                          <a:latin typeface="Cambria (Antraštės)"/>
                          <a:ea typeface="Times New Roman"/>
                        </a:rPr>
                        <a:t>%</a:t>
                      </a:r>
                      <a:endParaRPr lang="lt-LT" sz="2400" dirty="0">
                        <a:effectLst/>
                        <a:latin typeface="Cambria (Antraštės)"/>
                        <a:ea typeface="Times New Roman"/>
                      </a:endParaRPr>
                    </a:p>
                  </a:txBody>
                  <a:tcPr marL="68580" marR="68580" marT="0" marB="0"/>
                </a:tc>
              </a:tr>
            </a:tbl>
          </a:graphicData>
        </a:graphic>
      </p:graphicFrame>
    </p:spTree>
    <p:extLst>
      <p:ext uri="{BB962C8B-B14F-4D97-AF65-F5344CB8AC3E}">
        <p14:creationId xmlns:p14="http://schemas.microsoft.com/office/powerpoint/2010/main" val="3054516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pPr algn="ctr"/>
            <a:r>
              <a:rPr lang="lt-LT" sz="4000" dirty="0" smtClean="0"/>
              <a:t>1-4 klasių dalykai, kuriuos mokiniai mokosi tik aukštesniuoju lygiu</a:t>
            </a:r>
            <a:endParaRPr lang="lt-LT" sz="4000" dirty="0"/>
          </a:p>
        </p:txBody>
      </p:sp>
      <p:graphicFrame>
        <p:nvGraphicFramePr>
          <p:cNvPr id="6" name="Turinio vietos rezervavimo ženklas 5"/>
          <p:cNvGraphicFramePr>
            <a:graphicFrameLocks noGrp="1"/>
          </p:cNvGraphicFramePr>
          <p:nvPr>
            <p:ph idx="1"/>
          </p:nvPr>
        </p:nvGraphicFramePr>
        <p:xfrm>
          <a:off x="457200" y="1600200"/>
          <a:ext cx="7620000" cy="4800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687417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pPr algn="ctr"/>
            <a:r>
              <a:rPr lang="lt-LT" dirty="0" smtClean="0"/>
              <a:t>5-8 klasės</a:t>
            </a:r>
            <a:endParaRPr lang="lt-LT" dirty="0"/>
          </a:p>
        </p:txBody>
      </p:sp>
      <p:graphicFrame>
        <p:nvGraphicFramePr>
          <p:cNvPr id="6" name="Turinio vietos rezervavimo ženklas 5"/>
          <p:cNvGraphicFramePr>
            <a:graphicFrameLocks noGrp="1"/>
          </p:cNvGraphicFramePr>
          <p:nvPr>
            <p:ph idx="1"/>
            <p:extLst>
              <p:ext uri="{D42A27DB-BD31-4B8C-83A1-F6EECF244321}">
                <p14:modId xmlns:p14="http://schemas.microsoft.com/office/powerpoint/2010/main" val="3358961900"/>
              </p:ext>
            </p:extLst>
          </p:nvPr>
        </p:nvGraphicFramePr>
        <p:xfrm>
          <a:off x="457200" y="1600200"/>
          <a:ext cx="7620000" cy="4800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329101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pPr algn="ctr"/>
            <a:r>
              <a:rPr lang="lt-LT" dirty="0" smtClean="0"/>
              <a:t>I-II klasės</a:t>
            </a:r>
            <a:endParaRPr lang="lt-LT" dirty="0"/>
          </a:p>
        </p:txBody>
      </p:sp>
      <p:graphicFrame>
        <p:nvGraphicFramePr>
          <p:cNvPr id="6" name="Turinio vietos rezervavimo ženklas 5"/>
          <p:cNvGraphicFramePr>
            <a:graphicFrameLocks noGrp="1"/>
          </p:cNvGraphicFramePr>
          <p:nvPr>
            <p:ph idx="1"/>
          </p:nvPr>
        </p:nvGraphicFramePr>
        <p:xfrm>
          <a:off x="457200" y="1600200"/>
          <a:ext cx="7620000" cy="4800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511639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pPr algn="ctr"/>
            <a:r>
              <a:rPr lang="lt-LT" dirty="0" smtClean="0"/>
              <a:t>III-IV klasės</a:t>
            </a:r>
            <a:endParaRPr lang="lt-LT" dirty="0"/>
          </a:p>
        </p:txBody>
      </p:sp>
      <p:graphicFrame>
        <p:nvGraphicFramePr>
          <p:cNvPr id="5" name="Turinio vietos rezervavimo ženklas 4"/>
          <p:cNvGraphicFramePr>
            <a:graphicFrameLocks noGrp="1"/>
          </p:cNvGraphicFramePr>
          <p:nvPr>
            <p:ph idx="1"/>
          </p:nvPr>
        </p:nvGraphicFramePr>
        <p:xfrm>
          <a:off x="457200" y="1600200"/>
          <a:ext cx="7620000" cy="4800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39085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pPr algn="ctr"/>
            <a:r>
              <a:rPr lang="lt-LT" dirty="0" smtClean="0"/>
              <a:t>Darbotvarkė</a:t>
            </a:r>
            <a:endParaRPr lang="lt-LT" dirty="0"/>
          </a:p>
        </p:txBody>
      </p:sp>
      <p:sp>
        <p:nvSpPr>
          <p:cNvPr id="3" name="Turinio vietos rezervavimo ženklas 2"/>
          <p:cNvSpPr>
            <a:spLocks noGrp="1"/>
          </p:cNvSpPr>
          <p:nvPr>
            <p:ph idx="1"/>
          </p:nvPr>
        </p:nvSpPr>
        <p:spPr/>
        <p:txBody>
          <a:bodyPr/>
          <a:lstStyle/>
          <a:p>
            <a:pPr lvl="0" hangingPunct="0"/>
            <a:r>
              <a:rPr lang="lt-LT" dirty="0"/>
              <a:t>Nustatytų pedagogų kvalifikacijos tobulinimo prioritetų 2020 </a:t>
            </a:r>
            <a:r>
              <a:rPr lang="lt-LT" dirty="0" err="1"/>
              <a:t>m</a:t>
            </a:r>
            <a:r>
              <a:rPr lang="lt-LT" dirty="0"/>
              <a:t>. aptarimas.</a:t>
            </a:r>
          </a:p>
          <a:p>
            <a:pPr lvl="0" hangingPunct="0"/>
            <a:r>
              <a:rPr lang="lt-LT" dirty="0"/>
              <a:t>2019 </a:t>
            </a:r>
            <a:r>
              <a:rPr lang="lt-LT" dirty="0" err="1"/>
              <a:t>m</a:t>
            </a:r>
            <a:r>
              <a:rPr lang="lt-LT" dirty="0"/>
              <a:t>. veiklos plano įgyvendinimo analizė.</a:t>
            </a:r>
          </a:p>
          <a:p>
            <a:pPr lvl="0" hangingPunct="0"/>
            <a:r>
              <a:rPr lang="lt-LT" dirty="0"/>
              <a:t>Mokinių II-jo trimestro ugdymosi pažangos ir pasiekimų aptarimas.</a:t>
            </a:r>
          </a:p>
          <a:p>
            <a:pPr lvl="0" hangingPunct="0"/>
            <a:r>
              <a:rPr lang="lt-LT" dirty="0"/>
              <a:t>Pamokų lankomumo palyginamosios analizės pristatymas.</a:t>
            </a:r>
          </a:p>
          <a:p>
            <a:pPr lvl="0" hangingPunct="0"/>
            <a:r>
              <a:rPr lang="lt-LT" dirty="0"/>
              <a:t>Stebėtų pamokų </a:t>
            </a:r>
            <a:r>
              <a:rPr lang="lt-LT"/>
              <a:t>aptarimas </a:t>
            </a:r>
            <a:r>
              <a:rPr lang="lt-LT" smtClean="0"/>
              <a:t>aspektais</a:t>
            </a:r>
            <a:r>
              <a:rPr lang="lt-LT" dirty="0"/>
              <a:t>: </a:t>
            </a:r>
            <a:r>
              <a:rPr lang="lt-LT" dirty="0" err="1"/>
              <a:t>inovatyvių</a:t>
            </a:r>
            <a:r>
              <a:rPr lang="lt-LT" dirty="0"/>
              <a:t> metodų taikymas, mokinių bendradarbiavimas pamokoje;</a:t>
            </a:r>
          </a:p>
          <a:p>
            <a:r>
              <a:rPr lang="lt-LT" dirty="0"/>
              <a:t>Einamieji klausimai.</a:t>
            </a:r>
          </a:p>
        </p:txBody>
      </p:sp>
    </p:spTree>
    <p:extLst>
      <p:ext uri="{BB962C8B-B14F-4D97-AF65-F5344CB8AC3E}">
        <p14:creationId xmlns:p14="http://schemas.microsoft.com/office/powerpoint/2010/main" val="28462130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395536" y="332656"/>
            <a:ext cx="7620000" cy="1143000"/>
          </a:xfrm>
        </p:spPr>
        <p:txBody>
          <a:bodyPr>
            <a:noAutofit/>
          </a:bodyPr>
          <a:lstStyle/>
          <a:p>
            <a:pPr algn="ctr"/>
            <a:r>
              <a:rPr lang="lt-LT" sz="3200" dirty="0" smtClean="0"/>
              <a:t>II-</a:t>
            </a:r>
            <a:r>
              <a:rPr lang="lt-LT" sz="3200" dirty="0" err="1" smtClean="0"/>
              <a:t>ojo</a:t>
            </a:r>
            <a:r>
              <a:rPr lang="lt-LT" sz="3200" dirty="0" smtClean="0"/>
              <a:t> šių </a:t>
            </a:r>
            <a:r>
              <a:rPr lang="lt-LT" sz="3200" dirty="0" err="1"/>
              <a:t>m</a:t>
            </a:r>
            <a:r>
              <a:rPr lang="lt-LT" sz="3200" dirty="0" smtClean="0"/>
              <a:t>. </a:t>
            </a:r>
            <a:r>
              <a:rPr lang="lt-LT" sz="3200" dirty="0" err="1" smtClean="0"/>
              <a:t>m</a:t>
            </a:r>
            <a:r>
              <a:rPr lang="lt-LT" sz="3200" dirty="0" smtClean="0"/>
              <a:t>.  </a:t>
            </a:r>
            <a:r>
              <a:rPr lang="lt-LT" sz="3200" dirty="0"/>
              <a:t>i</a:t>
            </a:r>
            <a:r>
              <a:rPr lang="lt-LT" sz="3200" dirty="0" smtClean="0"/>
              <a:t>r I-</a:t>
            </a:r>
            <a:r>
              <a:rPr lang="lt-LT" sz="3200" dirty="0" err="1" smtClean="0"/>
              <a:t>ojo</a:t>
            </a:r>
            <a:r>
              <a:rPr lang="lt-LT" sz="3200" dirty="0" smtClean="0"/>
              <a:t> trimestrų 1-4 </a:t>
            </a:r>
            <a:r>
              <a:rPr lang="lt-LT" sz="3200" dirty="0" err="1" smtClean="0"/>
              <a:t>kl</a:t>
            </a:r>
            <a:r>
              <a:rPr lang="lt-LT" sz="3200" dirty="0" smtClean="0"/>
              <a:t>. mokinių pasiekimų pagal lygmenis palyginimas </a:t>
            </a:r>
            <a:endParaRPr lang="lt-LT" sz="3200" dirty="0"/>
          </a:p>
        </p:txBody>
      </p:sp>
      <p:graphicFrame>
        <p:nvGraphicFramePr>
          <p:cNvPr id="6" name="Turinio vietos rezervavimo ženklas 5"/>
          <p:cNvGraphicFramePr>
            <a:graphicFrameLocks noGrp="1"/>
          </p:cNvGraphicFramePr>
          <p:nvPr>
            <p:ph idx="1"/>
          </p:nvPr>
        </p:nvGraphicFramePr>
        <p:xfrm>
          <a:off x="457200" y="1600200"/>
          <a:ext cx="7620000" cy="4800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553879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pPr algn="ctr"/>
            <a:r>
              <a:rPr lang="lt-LT" dirty="0"/>
              <a:t>2</a:t>
            </a:r>
            <a:r>
              <a:rPr lang="lt-LT" dirty="0" smtClean="0"/>
              <a:t>- 4 klasių anglų kalbos pasiekimai</a:t>
            </a:r>
            <a:endParaRPr lang="lt-LT" dirty="0"/>
          </a:p>
        </p:txBody>
      </p:sp>
      <p:sp>
        <p:nvSpPr>
          <p:cNvPr id="3" name="Turinio vietos rezervavimo ženklas 2"/>
          <p:cNvSpPr>
            <a:spLocks noGrp="1"/>
          </p:cNvSpPr>
          <p:nvPr>
            <p:ph idx="1"/>
          </p:nvPr>
        </p:nvSpPr>
        <p:spPr/>
        <p:txBody>
          <a:bodyPr>
            <a:normAutofit fontScale="92500" lnSpcReduction="10000"/>
          </a:bodyPr>
          <a:lstStyle/>
          <a:p>
            <a:r>
              <a:rPr lang="lt-LT" sz="3600" dirty="0" smtClean="0"/>
              <a:t>Aukštesnįjį lygmenį pasiekė 13 mokinių, I trimestre buvo 5 mokiniai;</a:t>
            </a:r>
          </a:p>
          <a:p>
            <a:r>
              <a:rPr lang="lt-LT" sz="3600" dirty="0" smtClean="0"/>
              <a:t>Pagrindinį lygmenį pasiekė 6 mokiniai</a:t>
            </a:r>
            <a:r>
              <a:rPr lang="lt-LT" sz="3600" dirty="0"/>
              <a:t>, I trimestre buvo 8 </a:t>
            </a:r>
            <a:r>
              <a:rPr lang="lt-LT" sz="3600" dirty="0" smtClean="0"/>
              <a:t>mokiniai.</a:t>
            </a:r>
          </a:p>
          <a:p>
            <a:r>
              <a:rPr lang="lt-LT" sz="3600" dirty="0" smtClean="0"/>
              <a:t>Patenkinamą lygmenį pasiekė 4 mokiniai, </a:t>
            </a:r>
            <a:r>
              <a:rPr lang="lt-LT" sz="3600" dirty="0">
                <a:solidFill>
                  <a:srgbClr val="2F2B20"/>
                </a:solidFill>
              </a:rPr>
              <a:t>I trimestre buvo </a:t>
            </a:r>
            <a:r>
              <a:rPr lang="lt-LT" sz="3600" dirty="0" smtClean="0"/>
              <a:t>6 mokiniai.</a:t>
            </a:r>
          </a:p>
          <a:p>
            <a:endParaRPr lang="lt-LT" sz="3600" dirty="0"/>
          </a:p>
          <a:p>
            <a:r>
              <a:rPr lang="lt-LT" sz="3600" b="1" dirty="0" smtClean="0">
                <a:solidFill>
                  <a:srgbClr val="FF0000"/>
                </a:solidFill>
              </a:rPr>
              <a:t>Kaip ir I trimestre, dominuoja aukštesnysis lygmuo</a:t>
            </a:r>
            <a:endParaRPr lang="lt-LT" sz="3600" b="1" dirty="0">
              <a:solidFill>
                <a:srgbClr val="FF0000"/>
              </a:solidFill>
            </a:endParaRPr>
          </a:p>
        </p:txBody>
      </p:sp>
    </p:spTree>
    <p:extLst>
      <p:ext uri="{BB962C8B-B14F-4D97-AF65-F5344CB8AC3E}">
        <p14:creationId xmlns:p14="http://schemas.microsoft.com/office/powerpoint/2010/main" val="19199822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pPr algn="ctr"/>
            <a:r>
              <a:rPr lang="lt-LT" dirty="0" smtClean="0"/>
              <a:t>1-4 klasių lietuvių kalbos pasiekimai</a:t>
            </a:r>
            <a:endParaRPr lang="lt-LT" dirty="0"/>
          </a:p>
        </p:txBody>
      </p:sp>
      <p:sp>
        <p:nvSpPr>
          <p:cNvPr id="3" name="Turinio vietos rezervavimo ženklas 2"/>
          <p:cNvSpPr>
            <a:spLocks noGrp="1"/>
          </p:cNvSpPr>
          <p:nvPr>
            <p:ph idx="1"/>
          </p:nvPr>
        </p:nvSpPr>
        <p:spPr/>
        <p:txBody>
          <a:bodyPr>
            <a:normAutofit lnSpcReduction="10000"/>
          </a:bodyPr>
          <a:lstStyle/>
          <a:p>
            <a:r>
              <a:rPr lang="lt-LT" sz="3600" dirty="0"/>
              <a:t>Aukštesnįjį lygmenį </a:t>
            </a:r>
            <a:r>
              <a:rPr lang="lt-LT" sz="3600" dirty="0" smtClean="0"/>
              <a:t>pasiekė 11 mokinių, </a:t>
            </a:r>
            <a:r>
              <a:rPr lang="lt-LT" sz="3300" dirty="0">
                <a:solidFill>
                  <a:srgbClr val="2F2B20"/>
                </a:solidFill>
              </a:rPr>
              <a:t>I trimestre buvo </a:t>
            </a:r>
            <a:r>
              <a:rPr lang="lt-LT" sz="3600" dirty="0" smtClean="0"/>
              <a:t>21 mokinys;</a:t>
            </a:r>
            <a:endParaRPr lang="lt-LT" sz="3600" dirty="0"/>
          </a:p>
          <a:p>
            <a:r>
              <a:rPr lang="lt-LT" sz="3600" dirty="0"/>
              <a:t>Pagrindinį lygmenį </a:t>
            </a:r>
            <a:r>
              <a:rPr lang="lt-LT" sz="3600" dirty="0" smtClean="0"/>
              <a:t>kaip ir I trimestre pasiekė </a:t>
            </a:r>
            <a:r>
              <a:rPr lang="lt-LT" sz="3600" dirty="0"/>
              <a:t>9</a:t>
            </a:r>
            <a:r>
              <a:rPr lang="lt-LT" sz="3600" dirty="0" smtClean="0"/>
              <a:t> mokiniai;</a:t>
            </a:r>
            <a:endParaRPr lang="lt-LT" sz="3600" dirty="0"/>
          </a:p>
          <a:p>
            <a:r>
              <a:rPr lang="lt-LT" sz="3600" dirty="0"/>
              <a:t>Patenkinamą lygmenį pasiekė </a:t>
            </a:r>
            <a:r>
              <a:rPr lang="lt-LT" sz="3600" dirty="0" smtClean="0"/>
              <a:t>10 mokinių, </a:t>
            </a:r>
            <a:r>
              <a:rPr lang="lt-LT" sz="3600" dirty="0">
                <a:solidFill>
                  <a:srgbClr val="2F2B20"/>
                </a:solidFill>
              </a:rPr>
              <a:t>I trimestre buvo </a:t>
            </a:r>
            <a:r>
              <a:rPr lang="lt-LT" sz="3600" dirty="0" smtClean="0"/>
              <a:t>12 mokinių.</a:t>
            </a:r>
            <a:endParaRPr lang="lt-LT" sz="3600" dirty="0"/>
          </a:p>
          <a:p>
            <a:pPr lvl="0">
              <a:buClr>
                <a:srgbClr val="A9A57C"/>
              </a:buClr>
            </a:pPr>
            <a:r>
              <a:rPr lang="lt-LT" sz="3300" b="1" dirty="0">
                <a:solidFill>
                  <a:srgbClr val="FF0000"/>
                </a:solidFill>
              </a:rPr>
              <a:t>Dominuoja </a:t>
            </a:r>
            <a:r>
              <a:rPr lang="lt-LT" sz="3300" b="1" dirty="0" smtClean="0">
                <a:solidFill>
                  <a:srgbClr val="FF0000"/>
                </a:solidFill>
              </a:rPr>
              <a:t>patenkinamas lygmuo, </a:t>
            </a:r>
            <a:r>
              <a:rPr lang="lt-LT" sz="3300" b="1" dirty="0">
                <a:solidFill>
                  <a:srgbClr val="FF0000"/>
                </a:solidFill>
              </a:rPr>
              <a:t>I</a:t>
            </a:r>
            <a:r>
              <a:rPr lang="lt-LT" sz="3300" b="1" dirty="0">
                <a:solidFill>
                  <a:srgbClr val="2F2B20"/>
                </a:solidFill>
              </a:rPr>
              <a:t> </a:t>
            </a:r>
            <a:r>
              <a:rPr lang="lt-LT" sz="3300" b="1" dirty="0">
                <a:solidFill>
                  <a:srgbClr val="FF0000"/>
                </a:solidFill>
              </a:rPr>
              <a:t>trimestre </a:t>
            </a:r>
            <a:r>
              <a:rPr lang="lt-LT" sz="3300" b="1" dirty="0" smtClean="0">
                <a:solidFill>
                  <a:srgbClr val="FF0000"/>
                </a:solidFill>
              </a:rPr>
              <a:t>dominavo</a:t>
            </a:r>
            <a:r>
              <a:rPr lang="lt-LT" sz="3300" dirty="0" smtClean="0">
                <a:solidFill>
                  <a:srgbClr val="FF0000"/>
                </a:solidFill>
              </a:rPr>
              <a:t> </a:t>
            </a:r>
            <a:r>
              <a:rPr lang="lt-LT" sz="3300" b="1" dirty="0" smtClean="0">
                <a:solidFill>
                  <a:srgbClr val="FF0000"/>
                </a:solidFill>
              </a:rPr>
              <a:t>aukštesnysis lygmuo.</a:t>
            </a:r>
            <a:endParaRPr lang="lt-LT" sz="3300" b="1" dirty="0">
              <a:solidFill>
                <a:srgbClr val="FF0000"/>
              </a:solidFill>
            </a:endParaRPr>
          </a:p>
          <a:p>
            <a:endParaRPr lang="lt-LT" sz="3600" dirty="0" smtClean="0"/>
          </a:p>
        </p:txBody>
      </p:sp>
    </p:spTree>
    <p:extLst>
      <p:ext uri="{BB962C8B-B14F-4D97-AF65-F5344CB8AC3E}">
        <p14:creationId xmlns:p14="http://schemas.microsoft.com/office/powerpoint/2010/main" val="7782887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pPr algn="ctr"/>
            <a:r>
              <a:rPr lang="lt-LT" dirty="0"/>
              <a:t>1-4 klasių </a:t>
            </a:r>
            <a:r>
              <a:rPr lang="lt-LT" dirty="0" smtClean="0"/>
              <a:t>matematikos </a:t>
            </a:r>
            <a:r>
              <a:rPr lang="lt-LT" dirty="0"/>
              <a:t>pasiekimai</a:t>
            </a:r>
          </a:p>
        </p:txBody>
      </p:sp>
      <p:sp>
        <p:nvSpPr>
          <p:cNvPr id="3" name="Turinio vietos rezervavimo ženklas 2"/>
          <p:cNvSpPr>
            <a:spLocks noGrp="1"/>
          </p:cNvSpPr>
          <p:nvPr>
            <p:ph idx="1"/>
          </p:nvPr>
        </p:nvSpPr>
        <p:spPr/>
        <p:txBody>
          <a:bodyPr>
            <a:normAutofit fontScale="92500" lnSpcReduction="20000"/>
          </a:bodyPr>
          <a:lstStyle/>
          <a:p>
            <a:r>
              <a:rPr lang="lt-LT" sz="3600" dirty="0"/>
              <a:t>Aukštesnįjį lygmenį </a:t>
            </a:r>
            <a:r>
              <a:rPr lang="lt-LT" sz="3600" dirty="0" smtClean="0"/>
              <a:t>pasiekė 11 mokinių, </a:t>
            </a:r>
            <a:r>
              <a:rPr lang="lt-LT" sz="3600" dirty="0">
                <a:solidFill>
                  <a:srgbClr val="2F2B20"/>
                </a:solidFill>
              </a:rPr>
              <a:t>I trimestre buvo </a:t>
            </a:r>
            <a:r>
              <a:rPr lang="lt-LT" sz="3600" dirty="0" smtClean="0"/>
              <a:t>13 mokinių;</a:t>
            </a:r>
            <a:endParaRPr lang="lt-LT" sz="3600" dirty="0"/>
          </a:p>
          <a:p>
            <a:r>
              <a:rPr lang="lt-LT" sz="3600" dirty="0"/>
              <a:t>Pagrindinį lygmenį pasiekė </a:t>
            </a:r>
            <a:r>
              <a:rPr lang="lt-LT" sz="3600" dirty="0" smtClean="0"/>
              <a:t>11 mokinių, </a:t>
            </a:r>
            <a:r>
              <a:rPr lang="lt-LT" sz="3300" dirty="0">
                <a:solidFill>
                  <a:srgbClr val="2F2B20"/>
                </a:solidFill>
              </a:rPr>
              <a:t>I trimestre buvo </a:t>
            </a:r>
            <a:r>
              <a:rPr lang="lt-LT" sz="3600" dirty="0" smtClean="0"/>
              <a:t>10 mokinių;</a:t>
            </a:r>
            <a:endParaRPr lang="lt-LT" sz="3600" dirty="0"/>
          </a:p>
          <a:p>
            <a:r>
              <a:rPr lang="lt-LT" sz="3600" dirty="0"/>
              <a:t>Patenkinamą lygmenį pasiekė </a:t>
            </a:r>
            <a:r>
              <a:rPr lang="lt-LT" sz="3600" dirty="0" smtClean="0"/>
              <a:t>8 mokiniai, </a:t>
            </a:r>
            <a:r>
              <a:rPr lang="lt-LT" sz="3300" dirty="0" smtClean="0">
                <a:solidFill>
                  <a:srgbClr val="2F2B20"/>
                </a:solidFill>
              </a:rPr>
              <a:t>I </a:t>
            </a:r>
            <a:r>
              <a:rPr lang="lt-LT" sz="3300" dirty="0">
                <a:solidFill>
                  <a:srgbClr val="2F2B20"/>
                </a:solidFill>
              </a:rPr>
              <a:t>trimestre buvo </a:t>
            </a:r>
            <a:r>
              <a:rPr lang="lt-LT" sz="3600" dirty="0" smtClean="0"/>
              <a:t>10 mokinių.</a:t>
            </a:r>
            <a:endParaRPr lang="lt-LT" sz="3600" dirty="0"/>
          </a:p>
          <a:p>
            <a:endParaRPr lang="lt-LT" sz="3600" dirty="0" smtClean="0"/>
          </a:p>
          <a:p>
            <a:pPr lvl="0">
              <a:buClr>
                <a:srgbClr val="A9A57C"/>
              </a:buClr>
            </a:pPr>
            <a:r>
              <a:rPr lang="lt-LT" sz="3300" b="1" dirty="0">
                <a:solidFill>
                  <a:srgbClr val="FF0000"/>
                </a:solidFill>
              </a:rPr>
              <a:t>Dominuoja </a:t>
            </a:r>
            <a:r>
              <a:rPr lang="lt-LT" sz="3300" b="1" dirty="0" smtClean="0">
                <a:solidFill>
                  <a:srgbClr val="FF0000"/>
                </a:solidFill>
              </a:rPr>
              <a:t>tarp aukštesniojo ir pagrindinio lygmens, I trimestre dominavo aukštesnysis lygmuo.</a:t>
            </a:r>
            <a:endParaRPr lang="lt-LT" sz="3300" b="1" dirty="0">
              <a:solidFill>
                <a:srgbClr val="FF0000"/>
              </a:solidFill>
            </a:endParaRPr>
          </a:p>
          <a:p>
            <a:endParaRPr lang="lt-LT" dirty="0"/>
          </a:p>
        </p:txBody>
      </p:sp>
    </p:spTree>
    <p:extLst>
      <p:ext uri="{BB962C8B-B14F-4D97-AF65-F5344CB8AC3E}">
        <p14:creationId xmlns:p14="http://schemas.microsoft.com/office/powerpoint/2010/main" val="3952397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Autofit/>
          </a:bodyPr>
          <a:lstStyle/>
          <a:p>
            <a:pPr algn="ctr"/>
            <a:r>
              <a:rPr lang="lt-LT" sz="3600" dirty="0" smtClean="0"/>
              <a:t>II-</a:t>
            </a:r>
            <a:r>
              <a:rPr lang="lt-LT" sz="3600" dirty="0" err="1" smtClean="0"/>
              <a:t>ojo</a:t>
            </a:r>
            <a:r>
              <a:rPr lang="lt-LT" sz="3600" dirty="0" smtClean="0"/>
              <a:t>   </a:t>
            </a:r>
            <a:r>
              <a:rPr lang="lt-LT" sz="3600" dirty="0"/>
              <a:t>ir </a:t>
            </a:r>
            <a:r>
              <a:rPr lang="lt-LT" sz="3600" dirty="0" smtClean="0"/>
              <a:t>I-</a:t>
            </a:r>
            <a:r>
              <a:rPr lang="lt-LT" sz="3600" dirty="0" err="1" smtClean="0"/>
              <a:t>ojo</a:t>
            </a:r>
            <a:r>
              <a:rPr lang="lt-LT" sz="3600" dirty="0" smtClean="0"/>
              <a:t> trimestrų 5-8 </a:t>
            </a:r>
            <a:r>
              <a:rPr lang="lt-LT" sz="3600" dirty="0" err="1"/>
              <a:t>kl</a:t>
            </a:r>
            <a:r>
              <a:rPr lang="lt-LT" sz="3600" dirty="0"/>
              <a:t>. mokinių pasiekimų pagal lygmenis palyginimas </a:t>
            </a:r>
          </a:p>
        </p:txBody>
      </p:sp>
      <p:graphicFrame>
        <p:nvGraphicFramePr>
          <p:cNvPr id="6" name="Turinio vietos rezervavimo ženklas 5"/>
          <p:cNvGraphicFramePr>
            <a:graphicFrameLocks noGrp="1"/>
          </p:cNvGraphicFramePr>
          <p:nvPr>
            <p:ph idx="1"/>
            <p:extLst>
              <p:ext uri="{D42A27DB-BD31-4B8C-83A1-F6EECF244321}">
                <p14:modId xmlns:p14="http://schemas.microsoft.com/office/powerpoint/2010/main" val="2865356119"/>
              </p:ext>
            </p:extLst>
          </p:nvPr>
        </p:nvGraphicFramePr>
        <p:xfrm>
          <a:off x="457200" y="1600200"/>
          <a:ext cx="7620000" cy="4800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600728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pPr algn="ctr"/>
            <a:r>
              <a:rPr lang="lt-LT" dirty="0" smtClean="0"/>
              <a:t>5- 8 </a:t>
            </a:r>
            <a:r>
              <a:rPr lang="lt-LT" dirty="0"/>
              <a:t>klasių </a:t>
            </a:r>
            <a:r>
              <a:rPr lang="lt-LT" dirty="0" smtClean="0"/>
              <a:t>užsienio (anglų, rusų) kalbų </a:t>
            </a:r>
            <a:r>
              <a:rPr lang="lt-LT" dirty="0"/>
              <a:t>pasiekimai</a:t>
            </a:r>
          </a:p>
        </p:txBody>
      </p:sp>
      <p:sp>
        <p:nvSpPr>
          <p:cNvPr id="3" name="Turinio vietos rezervavimo ženklas 2"/>
          <p:cNvSpPr>
            <a:spLocks noGrp="1"/>
          </p:cNvSpPr>
          <p:nvPr>
            <p:ph idx="1"/>
          </p:nvPr>
        </p:nvSpPr>
        <p:spPr/>
        <p:txBody>
          <a:bodyPr>
            <a:normAutofit fontScale="85000" lnSpcReduction="20000"/>
          </a:bodyPr>
          <a:lstStyle/>
          <a:p>
            <a:r>
              <a:rPr lang="lt-LT" sz="3600" dirty="0"/>
              <a:t>Aukštesnįjį lygmenį pasiekė 7</a:t>
            </a:r>
            <a:r>
              <a:rPr lang="lt-LT" sz="3600" dirty="0" smtClean="0"/>
              <a:t> mokiniai, i trimestre 6 mokiniai (anglų – 2, rusų – 5)</a:t>
            </a:r>
            <a:endParaRPr lang="lt-LT" sz="3600" dirty="0"/>
          </a:p>
          <a:p>
            <a:pPr lvl="0">
              <a:buClr>
                <a:srgbClr val="A9A57C"/>
              </a:buClr>
            </a:pPr>
            <a:r>
              <a:rPr lang="lt-LT" sz="3600" dirty="0"/>
              <a:t>Pagrindinį lygmenį pasiekė </a:t>
            </a:r>
            <a:r>
              <a:rPr lang="lt-LT" sz="3600" dirty="0" smtClean="0"/>
              <a:t>34 mokiniai, I trimestre - 38 mokiniai. </a:t>
            </a:r>
            <a:r>
              <a:rPr lang="lt-LT" sz="3600" dirty="0">
                <a:solidFill>
                  <a:srgbClr val="2F2B20"/>
                </a:solidFill>
              </a:rPr>
              <a:t>(anglų – </a:t>
            </a:r>
            <a:r>
              <a:rPr lang="lt-LT" sz="3600" dirty="0" smtClean="0">
                <a:solidFill>
                  <a:srgbClr val="2F2B20"/>
                </a:solidFill>
              </a:rPr>
              <a:t>19, </a:t>
            </a:r>
            <a:r>
              <a:rPr lang="lt-LT" sz="3600" dirty="0">
                <a:solidFill>
                  <a:srgbClr val="2F2B20"/>
                </a:solidFill>
              </a:rPr>
              <a:t>rusų – </a:t>
            </a:r>
            <a:r>
              <a:rPr lang="lt-LT" sz="3600" dirty="0" smtClean="0">
                <a:solidFill>
                  <a:srgbClr val="2F2B20"/>
                </a:solidFill>
              </a:rPr>
              <a:t>15)</a:t>
            </a:r>
            <a:endParaRPr lang="lt-LT" sz="3600" dirty="0">
              <a:solidFill>
                <a:srgbClr val="2F2B20"/>
              </a:solidFill>
            </a:endParaRPr>
          </a:p>
          <a:p>
            <a:endParaRPr lang="lt-LT" sz="3600" dirty="0"/>
          </a:p>
          <a:p>
            <a:pPr lvl="0">
              <a:buClr>
                <a:srgbClr val="A9A57C"/>
              </a:buClr>
            </a:pPr>
            <a:r>
              <a:rPr lang="lt-LT" sz="3600" dirty="0"/>
              <a:t>Patenkinamą lygmenį pasiekė </a:t>
            </a:r>
            <a:r>
              <a:rPr lang="lt-LT" sz="3600" dirty="0" smtClean="0"/>
              <a:t>21 mokinys, I trimestre - 18 mokinių</a:t>
            </a:r>
            <a:r>
              <a:rPr lang="lt-LT" sz="2900" dirty="0" smtClean="0"/>
              <a:t>. </a:t>
            </a:r>
            <a:r>
              <a:rPr lang="lt-LT" sz="3400" dirty="0" smtClean="0">
                <a:solidFill>
                  <a:srgbClr val="2F2B20"/>
                </a:solidFill>
              </a:rPr>
              <a:t>(</a:t>
            </a:r>
            <a:r>
              <a:rPr lang="lt-LT" sz="3400" dirty="0">
                <a:solidFill>
                  <a:srgbClr val="2F2B20"/>
                </a:solidFill>
              </a:rPr>
              <a:t>anglų – </a:t>
            </a:r>
            <a:r>
              <a:rPr lang="lt-LT" sz="3400" dirty="0" smtClean="0">
                <a:solidFill>
                  <a:srgbClr val="2F2B20"/>
                </a:solidFill>
              </a:rPr>
              <a:t>10, </a:t>
            </a:r>
            <a:r>
              <a:rPr lang="lt-LT" sz="3400" dirty="0">
                <a:solidFill>
                  <a:srgbClr val="2F2B20"/>
                </a:solidFill>
              </a:rPr>
              <a:t>rusų </a:t>
            </a:r>
            <a:r>
              <a:rPr lang="lt-LT" sz="3400" dirty="0" smtClean="0">
                <a:solidFill>
                  <a:srgbClr val="2F2B20"/>
                </a:solidFill>
              </a:rPr>
              <a:t>–11)</a:t>
            </a:r>
            <a:endParaRPr lang="lt-LT" sz="3600" dirty="0" smtClean="0"/>
          </a:p>
          <a:p>
            <a:pPr marL="114300" indent="0">
              <a:buNone/>
            </a:pPr>
            <a:endParaRPr lang="lt-LT" sz="3600" dirty="0"/>
          </a:p>
          <a:p>
            <a:r>
              <a:rPr lang="lt-LT" sz="3600" b="1" dirty="0" smtClean="0">
                <a:solidFill>
                  <a:srgbClr val="FF0000"/>
                </a:solidFill>
              </a:rPr>
              <a:t>Kaip ir I trimestre dominuoja pagrindinis lygmuo. </a:t>
            </a:r>
            <a:endParaRPr lang="lt-LT" sz="3600" b="1" dirty="0">
              <a:solidFill>
                <a:srgbClr val="FF0000"/>
              </a:solidFill>
            </a:endParaRPr>
          </a:p>
          <a:p>
            <a:endParaRPr lang="lt-LT" dirty="0"/>
          </a:p>
        </p:txBody>
      </p:sp>
    </p:spTree>
    <p:extLst>
      <p:ext uri="{BB962C8B-B14F-4D97-AF65-F5344CB8AC3E}">
        <p14:creationId xmlns:p14="http://schemas.microsoft.com/office/powerpoint/2010/main" val="20704381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dirty="0"/>
              <a:t>5- 8 </a:t>
            </a:r>
            <a:r>
              <a:rPr lang="lt-LT" dirty="0" smtClean="0"/>
              <a:t>lietuvių kalbos pasiekimai</a:t>
            </a:r>
            <a:endParaRPr lang="lt-LT" dirty="0"/>
          </a:p>
        </p:txBody>
      </p:sp>
      <p:sp>
        <p:nvSpPr>
          <p:cNvPr id="3" name="Turinio vietos rezervavimo ženklas 2"/>
          <p:cNvSpPr>
            <a:spLocks noGrp="1"/>
          </p:cNvSpPr>
          <p:nvPr>
            <p:ph idx="1"/>
          </p:nvPr>
        </p:nvSpPr>
        <p:spPr/>
        <p:txBody>
          <a:bodyPr>
            <a:normAutofit/>
          </a:bodyPr>
          <a:lstStyle/>
          <a:p>
            <a:r>
              <a:rPr lang="lt-LT" sz="3600" dirty="0"/>
              <a:t>Aukštesnįjį lygmenį pasiekė </a:t>
            </a:r>
            <a:r>
              <a:rPr lang="lt-LT" sz="3600" dirty="0" smtClean="0"/>
              <a:t>4 mokiniai, I trimestre - 6 mokiniai;</a:t>
            </a:r>
            <a:endParaRPr lang="lt-LT" sz="3600" dirty="0"/>
          </a:p>
          <a:p>
            <a:r>
              <a:rPr lang="lt-LT" sz="3600" dirty="0"/>
              <a:t>Pagrindinį lygmenį pasiekė </a:t>
            </a:r>
            <a:r>
              <a:rPr lang="lt-LT" sz="3600" dirty="0" smtClean="0"/>
              <a:t>13 mokinių, I trimestre - 14 mokinių;</a:t>
            </a:r>
            <a:endParaRPr lang="lt-LT" sz="3600" dirty="0"/>
          </a:p>
          <a:p>
            <a:r>
              <a:rPr lang="lt-LT" sz="3600" dirty="0"/>
              <a:t>Patenkinamą lygmenį pasiekė </a:t>
            </a:r>
            <a:r>
              <a:rPr lang="lt-LT" sz="3600" dirty="0" smtClean="0"/>
              <a:t>14 mokinių, I trimestre - 10 mokinių.</a:t>
            </a:r>
            <a:endParaRPr lang="lt-LT" sz="3600" dirty="0"/>
          </a:p>
          <a:p>
            <a:r>
              <a:rPr lang="lt-LT" sz="2500" b="1" dirty="0">
                <a:solidFill>
                  <a:srgbClr val="FF0000"/>
                </a:solidFill>
              </a:rPr>
              <a:t>D</a:t>
            </a:r>
            <a:r>
              <a:rPr lang="lt-LT" sz="2500" b="1" dirty="0" smtClean="0">
                <a:solidFill>
                  <a:srgbClr val="FF0000"/>
                </a:solidFill>
              </a:rPr>
              <a:t>ominuoja patenkinamas lygmuo, I trimestre - pagrindinis </a:t>
            </a:r>
            <a:r>
              <a:rPr lang="lt-LT" sz="2500" b="1" dirty="0">
                <a:solidFill>
                  <a:srgbClr val="FF0000"/>
                </a:solidFill>
              </a:rPr>
              <a:t>lygmuo</a:t>
            </a:r>
            <a:endParaRPr lang="lt-LT" sz="3600" dirty="0" smtClean="0"/>
          </a:p>
        </p:txBody>
      </p:sp>
    </p:spTree>
    <p:extLst>
      <p:ext uri="{BB962C8B-B14F-4D97-AF65-F5344CB8AC3E}">
        <p14:creationId xmlns:p14="http://schemas.microsoft.com/office/powerpoint/2010/main" val="39130386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pPr algn="ctr"/>
            <a:r>
              <a:rPr lang="lt-LT" dirty="0" smtClean="0"/>
              <a:t>5-8 </a:t>
            </a:r>
            <a:r>
              <a:rPr lang="lt-LT" dirty="0"/>
              <a:t>klasių matematikos pasiekimai</a:t>
            </a:r>
          </a:p>
        </p:txBody>
      </p:sp>
      <p:sp>
        <p:nvSpPr>
          <p:cNvPr id="3" name="Turinio vietos rezervavimo ženklas 2"/>
          <p:cNvSpPr>
            <a:spLocks noGrp="1"/>
          </p:cNvSpPr>
          <p:nvPr>
            <p:ph idx="1"/>
          </p:nvPr>
        </p:nvSpPr>
        <p:spPr/>
        <p:txBody>
          <a:bodyPr>
            <a:normAutofit/>
          </a:bodyPr>
          <a:lstStyle/>
          <a:p>
            <a:r>
              <a:rPr lang="lt-LT" sz="3600" dirty="0"/>
              <a:t>Aukštesnįjį lygmenį </a:t>
            </a:r>
            <a:r>
              <a:rPr lang="lt-LT" sz="3600" dirty="0" smtClean="0"/>
              <a:t>pasiekė 0 mokinių, I trimestre - 1 mokinys;</a:t>
            </a:r>
            <a:endParaRPr lang="lt-LT" sz="3600" dirty="0"/>
          </a:p>
          <a:p>
            <a:r>
              <a:rPr lang="lt-LT" sz="3600" dirty="0"/>
              <a:t>Pagrindinį </a:t>
            </a:r>
            <a:r>
              <a:rPr lang="lt-LT" sz="3600" dirty="0" smtClean="0"/>
              <a:t>lygmenį pasiekė 18 mokinių, I trimestre - 22 </a:t>
            </a:r>
            <a:r>
              <a:rPr lang="lt-LT" sz="3600" dirty="0"/>
              <a:t>mokiniai</a:t>
            </a:r>
          </a:p>
          <a:p>
            <a:r>
              <a:rPr lang="lt-LT" sz="3600" dirty="0"/>
              <a:t>Patenkinamą lygmenį pasiekė </a:t>
            </a:r>
            <a:r>
              <a:rPr lang="lt-LT" sz="3600" dirty="0" smtClean="0"/>
              <a:t>12 mokinių, I trimestre - 8 mokiniai</a:t>
            </a:r>
            <a:endParaRPr lang="lt-LT" sz="3600" dirty="0"/>
          </a:p>
          <a:p>
            <a:r>
              <a:rPr lang="lt-LT" sz="2500" b="1" dirty="0" smtClean="0">
                <a:solidFill>
                  <a:srgbClr val="FF0000"/>
                </a:solidFill>
              </a:rPr>
              <a:t>Kaip </a:t>
            </a:r>
            <a:r>
              <a:rPr lang="lt-LT" sz="2500" b="1" dirty="0">
                <a:solidFill>
                  <a:srgbClr val="FF0000"/>
                </a:solidFill>
              </a:rPr>
              <a:t>ir </a:t>
            </a:r>
            <a:r>
              <a:rPr lang="lt-LT" sz="2500" b="1" dirty="0" smtClean="0">
                <a:solidFill>
                  <a:srgbClr val="FF0000"/>
                </a:solidFill>
              </a:rPr>
              <a:t>I trimestre </a:t>
            </a:r>
            <a:r>
              <a:rPr lang="lt-LT" sz="2500" b="1" dirty="0">
                <a:solidFill>
                  <a:srgbClr val="FF0000"/>
                </a:solidFill>
              </a:rPr>
              <a:t>dominuoja pagrindinis lygmuo</a:t>
            </a:r>
            <a:endParaRPr lang="lt-LT" sz="3600" dirty="0" smtClean="0"/>
          </a:p>
        </p:txBody>
      </p:sp>
    </p:spTree>
    <p:extLst>
      <p:ext uri="{BB962C8B-B14F-4D97-AF65-F5344CB8AC3E}">
        <p14:creationId xmlns:p14="http://schemas.microsoft.com/office/powerpoint/2010/main" val="39701122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395536" y="260648"/>
            <a:ext cx="7620000" cy="1143000"/>
          </a:xfrm>
        </p:spPr>
        <p:txBody>
          <a:bodyPr/>
          <a:lstStyle/>
          <a:p>
            <a:pPr algn="ctr"/>
            <a:r>
              <a:rPr lang="lt-LT" sz="3200" dirty="0" smtClean="0"/>
              <a:t>II-</a:t>
            </a:r>
            <a:r>
              <a:rPr lang="lt-LT" sz="3200" dirty="0" err="1" smtClean="0"/>
              <a:t>ojo</a:t>
            </a:r>
            <a:r>
              <a:rPr lang="lt-LT" sz="3200" dirty="0" smtClean="0"/>
              <a:t> </a:t>
            </a:r>
            <a:r>
              <a:rPr lang="lt-LT" sz="3200" dirty="0"/>
              <a:t>šių </a:t>
            </a:r>
            <a:r>
              <a:rPr lang="lt-LT" sz="3200" dirty="0" err="1"/>
              <a:t>m.m</a:t>
            </a:r>
            <a:r>
              <a:rPr lang="lt-LT" sz="3200" dirty="0"/>
              <a:t>.  ir </a:t>
            </a:r>
            <a:r>
              <a:rPr lang="lt-LT" sz="3200" dirty="0" smtClean="0"/>
              <a:t>I-</a:t>
            </a:r>
            <a:r>
              <a:rPr lang="lt-LT" sz="3200" dirty="0" err="1" smtClean="0"/>
              <a:t>ojo</a:t>
            </a:r>
            <a:r>
              <a:rPr lang="lt-LT" sz="3200" dirty="0" smtClean="0"/>
              <a:t> trimestrų I-II </a:t>
            </a:r>
            <a:r>
              <a:rPr lang="lt-LT" sz="3200" dirty="0" err="1"/>
              <a:t>kl</a:t>
            </a:r>
            <a:r>
              <a:rPr lang="lt-LT" sz="3200" dirty="0"/>
              <a:t>. mokinių pasiekimų pagal lygmenis palyginimas </a:t>
            </a:r>
          </a:p>
        </p:txBody>
      </p:sp>
      <p:graphicFrame>
        <p:nvGraphicFramePr>
          <p:cNvPr id="5" name="Turinio vietos rezervavimo ženklas 4"/>
          <p:cNvGraphicFramePr>
            <a:graphicFrameLocks noGrp="1"/>
          </p:cNvGraphicFramePr>
          <p:nvPr>
            <p:ph idx="1"/>
          </p:nvPr>
        </p:nvGraphicFramePr>
        <p:xfrm>
          <a:off x="457200" y="1600200"/>
          <a:ext cx="7620000" cy="4800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095688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pPr algn="ctr"/>
            <a:r>
              <a:rPr lang="lt-LT" dirty="0" smtClean="0"/>
              <a:t>I- II </a:t>
            </a:r>
            <a:r>
              <a:rPr lang="lt-LT" dirty="0"/>
              <a:t>klasių užsienio (</a:t>
            </a:r>
            <a:r>
              <a:rPr lang="lt-LT" dirty="0" smtClean="0"/>
              <a:t>anglų) </a:t>
            </a:r>
            <a:r>
              <a:rPr lang="lt-LT" dirty="0"/>
              <a:t>kalbų pasiekimai</a:t>
            </a:r>
          </a:p>
        </p:txBody>
      </p:sp>
      <p:sp>
        <p:nvSpPr>
          <p:cNvPr id="3" name="Turinio vietos rezervavimo ženklas 2"/>
          <p:cNvSpPr>
            <a:spLocks noGrp="1"/>
          </p:cNvSpPr>
          <p:nvPr>
            <p:ph idx="1"/>
          </p:nvPr>
        </p:nvSpPr>
        <p:spPr/>
        <p:txBody>
          <a:bodyPr>
            <a:normAutofit/>
          </a:bodyPr>
          <a:lstStyle/>
          <a:p>
            <a:r>
              <a:rPr lang="lt-LT" sz="3600" dirty="0"/>
              <a:t>Aukštesnįjį lygmenį pasiekė </a:t>
            </a:r>
            <a:r>
              <a:rPr lang="lt-LT" sz="3600" dirty="0" smtClean="0"/>
              <a:t>4 mokiniai, I trimestre - 5 mokiniai.</a:t>
            </a:r>
            <a:endParaRPr lang="lt-LT" sz="3600" dirty="0"/>
          </a:p>
          <a:p>
            <a:r>
              <a:rPr lang="lt-LT" sz="3600" dirty="0"/>
              <a:t>Pagrindinį lygmenį pasiekė </a:t>
            </a:r>
            <a:r>
              <a:rPr lang="lt-LT" sz="3600" dirty="0" smtClean="0"/>
              <a:t>15 mokinių, I trimestre – 14 mokinių.</a:t>
            </a:r>
            <a:endParaRPr lang="lt-LT" sz="3600" dirty="0"/>
          </a:p>
          <a:p>
            <a:r>
              <a:rPr lang="lt-LT" sz="3600" dirty="0"/>
              <a:t>Patenkinamą lygmenį pasiekė </a:t>
            </a:r>
            <a:r>
              <a:rPr lang="lt-LT" sz="3600" dirty="0" smtClean="0"/>
              <a:t>8 mokiniai, I trimestre 7 mokiniai.</a:t>
            </a:r>
          </a:p>
          <a:p>
            <a:pPr lvl="0">
              <a:buClr>
                <a:srgbClr val="A9A57C"/>
              </a:buClr>
            </a:pPr>
            <a:r>
              <a:rPr lang="lt-LT" sz="2500" b="1" dirty="0" smtClean="0">
                <a:solidFill>
                  <a:srgbClr val="FF0000"/>
                </a:solidFill>
              </a:rPr>
              <a:t>Kaip </a:t>
            </a:r>
            <a:r>
              <a:rPr lang="lt-LT" sz="2500" b="1" dirty="0">
                <a:solidFill>
                  <a:srgbClr val="FF0000"/>
                </a:solidFill>
              </a:rPr>
              <a:t>ir </a:t>
            </a:r>
            <a:r>
              <a:rPr lang="lt-LT" sz="2500" b="1" dirty="0" smtClean="0">
                <a:solidFill>
                  <a:srgbClr val="FF0000"/>
                </a:solidFill>
              </a:rPr>
              <a:t>I trimestre </a:t>
            </a:r>
            <a:r>
              <a:rPr lang="lt-LT" sz="2500" b="1" dirty="0">
                <a:solidFill>
                  <a:srgbClr val="FF0000"/>
                </a:solidFill>
              </a:rPr>
              <a:t>dominuoja pagrindinis </a:t>
            </a:r>
            <a:r>
              <a:rPr lang="lt-LT" sz="2500" b="1" dirty="0" smtClean="0">
                <a:solidFill>
                  <a:srgbClr val="FF0000"/>
                </a:solidFill>
              </a:rPr>
              <a:t>lygmuo.</a:t>
            </a:r>
            <a:r>
              <a:rPr lang="lt-LT" sz="2700" b="1" dirty="0" smtClean="0">
                <a:solidFill>
                  <a:srgbClr val="FF0000"/>
                </a:solidFill>
              </a:rPr>
              <a:t> </a:t>
            </a:r>
            <a:endParaRPr lang="lt-LT" sz="3600" dirty="0">
              <a:solidFill>
                <a:srgbClr val="2F2B20"/>
              </a:solidFill>
            </a:endParaRPr>
          </a:p>
          <a:p>
            <a:endParaRPr lang="lt-LT" sz="3600" dirty="0" smtClean="0"/>
          </a:p>
        </p:txBody>
      </p:sp>
    </p:spTree>
    <p:extLst>
      <p:ext uri="{BB962C8B-B14F-4D97-AF65-F5344CB8AC3E}">
        <p14:creationId xmlns:p14="http://schemas.microsoft.com/office/powerpoint/2010/main" val="1202819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pPr lvl="0" algn="ctr"/>
            <a:r>
              <a:rPr lang="lt-LT" sz="3200" dirty="0"/>
              <a:t>Nustatytų pedagogų kvalifikacijos tobulinimo prioritetų 2020 </a:t>
            </a:r>
            <a:r>
              <a:rPr lang="lt-LT" sz="3200" dirty="0" err="1"/>
              <a:t>m</a:t>
            </a:r>
            <a:r>
              <a:rPr lang="lt-LT" sz="3200" dirty="0"/>
              <a:t>. aptarimas.</a:t>
            </a:r>
            <a:br>
              <a:rPr lang="lt-LT" sz="3200" dirty="0"/>
            </a:br>
            <a:endParaRPr lang="lt-LT" sz="3200" dirty="0"/>
          </a:p>
        </p:txBody>
      </p:sp>
      <p:sp>
        <p:nvSpPr>
          <p:cNvPr id="3" name="Turinio vietos rezervavimo ženklas 2"/>
          <p:cNvSpPr>
            <a:spLocks noGrp="1"/>
          </p:cNvSpPr>
          <p:nvPr>
            <p:ph idx="1"/>
          </p:nvPr>
        </p:nvSpPr>
        <p:spPr/>
        <p:txBody>
          <a:bodyPr>
            <a:normAutofit/>
          </a:bodyPr>
          <a:lstStyle/>
          <a:p>
            <a:pPr marL="588645" algn="just">
              <a:spcAft>
                <a:spcPts val="0"/>
              </a:spcAft>
            </a:pPr>
            <a:r>
              <a:rPr lang="lt-LT" sz="2400" dirty="0" smtClean="0">
                <a:solidFill>
                  <a:srgbClr val="222222"/>
                </a:solidFill>
                <a:latin typeface="Times New Roman"/>
              </a:rPr>
              <a:t>Dėl </a:t>
            </a:r>
            <a:r>
              <a:rPr lang="lt-LT" sz="2400" dirty="0">
                <a:solidFill>
                  <a:srgbClr val="222222"/>
                </a:solidFill>
                <a:latin typeface="Times New Roman"/>
              </a:rPr>
              <a:t>nustatytų kvalifikacijos tobulinimo prioritetų.</a:t>
            </a:r>
          </a:p>
          <a:p>
            <a:pPr algn="just">
              <a:spcAft>
                <a:spcPts val="0"/>
              </a:spcAft>
            </a:pPr>
            <a:r>
              <a:rPr lang="lt-LT" sz="2400" dirty="0">
                <a:solidFill>
                  <a:srgbClr val="222222"/>
                </a:solidFill>
                <a:latin typeface="Times New Roman"/>
              </a:rPr>
              <a:t>Visų metodinių grupių pirmininkai kalba, kad reikia mokytis  </a:t>
            </a:r>
            <a:r>
              <a:rPr lang="lt-LT" sz="2400" dirty="0" smtClean="0">
                <a:solidFill>
                  <a:srgbClr val="222222"/>
                </a:solidFill>
                <a:latin typeface="Times New Roman"/>
              </a:rPr>
              <a:t>dirbti </a:t>
            </a:r>
            <a:r>
              <a:rPr lang="lt-LT" sz="2400" dirty="0" err="1" smtClean="0">
                <a:solidFill>
                  <a:srgbClr val="222222"/>
                </a:solidFill>
                <a:latin typeface="Times New Roman"/>
              </a:rPr>
              <a:t>Moodle</a:t>
            </a:r>
            <a:r>
              <a:rPr lang="lt-LT" sz="2400" dirty="0" smtClean="0">
                <a:solidFill>
                  <a:srgbClr val="222222"/>
                </a:solidFill>
                <a:latin typeface="Times New Roman"/>
              </a:rPr>
              <a:t> </a:t>
            </a:r>
            <a:r>
              <a:rPr lang="lt-LT" sz="2400" dirty="0">
                <a:solidFill>
                  <a:srgbClr val="222222"/>
                </a:solidFill>
                <a:latin typeface="Times New Roman"/>
              </a:rPr>
              <a:t>sistemoje ir rengtis darbui nuotoliniu </a:t>
            </a:r>
            <a:r>
              <a:rPr lang="lt-LT" sz="2400" dirty="0" smtClean="0">
                <a:solidFill>
                  <a:srgbClr val="222222"/>
                </a:solidFill>
                <a:latin typeface="Times New Roman"/>
              </a:rPr>
              <a:t>būdu</a:t>
            </a:r>
            <a:r>
              <a:rPr lang="lt-LT" sz="2400" dirty="0">
                <a:solidFill>
                  <a:srgbClr val="222222"/>
                </a:solidFill>
                <a:latin typeface="Times New Roman"/>
              </a:rPr>
              <a:t>;</a:t>
            </a:r>
            <a:endParaRPr lang="lt-LT" sz="2400" dirty="0" smtClean="0">
              <a:solidFill>
                <a:srgbClr val="222222"/>
              </a:solidFill>
              <a:latin typeface="Times New Roman"/>
            </a:endParaRPr>
          </a:p>
          <a:p>
            <a:pPr algn="just">
              <a:spcAft>
                <a:spcPts val="0"/>
              </a:spcAft>
            </a:pPr>
            <a:r>
              <a:rPr lang="en-GB" sz="2400" dirty="0" err="1">
                <a:solidFill>
                  <a:srgbClr val="222222"/>
                </a:solidFill>
                <a:latin typeface="Times New Roman"/>
              </a:rPr>
              <a:t>Aktyvūs</a:t>
            </a:r>
            <a:r>
              <a:rPr lang="en-GB" sz="2400" dirty="0">
                <a:solidFill>
                  <a:srgbClr val="222222"/>
                </a:solidFill>
                <a:latin typeface="Times New Roman"/>
              </a:rPr>
              <a:t> </a:t>
            </a:r>
            <a:r>
              <a:rPr lang="en-GB" sz="2400" dirty="0" err="1">
                <a:solidFill>
                  <a:srgbClr val="222222"/>
                </a:solidFill>
                <a:latin typeface="Times New Roman"/>
              </a:rPr>
              <a:t>ugdymo</a:t>
            </a:r>
            <a:r>
              <a:rPr lang="en-GB" sz="2400" dirty="0">
                <a:solidFill>
                  <a:srgbClr val="222222"/>
                </a:solidFill>
                <a:latin typeface="Times New Roman"/>
              </a:rPr>
              <a:t> </a:t>
            </a:r>
            <a:r>
              <a:rPr lang="en-GB" sz="2400" dirty="0" err="1">
                <a:solidFill>
                  <a:srgbClr val="222222"/>
                </a:solidFill>
                <a:latin typeface="Times New Roman"/>
              </a:rPr>
              <a:t>metodai</a:t>
            </a:r>
            <a:r>
              <a:rPr lang="en-GB" sz="2400" dirty="0">
                <a:solidFill>
                  <a:srgbClr val="222222"/>
                </a:solidFill>
                <a:latin typeface="Times New Roman"/>
              </a:rPr>
              <a:t> </a:t>
            </a:r>
            <a:r>
              <a:rPr lang="en-GB" sz="2400" dirty="0" err="1">
                <a:solidFill>
                  <a:srgbClr val="222222"/>
                </a:solidFill>
                <a:latin typeface="Times New Roman"/>
              </a:rPr>
              <a:t>ir</a:t>
            </a:r>
            <a:r>
              <a:rPr lang="en-GB" sz="2400" dirty="0">
                <a:solidFill>
                  <a:srgbClr val="222222"/>
                </a:solidFill>
                <a:latin typeface="Times New Roman"/>
              </a:rPr>
              <a:t> </a:t>
            </a:r>
            <a:r>
              <a:rPr lang="en-GB" sz="2400" dirty="0" err="1">
                <a:solidFill>
                  <a:srgbClr val="222222"/>
                </a:solidFill>
                <a:latin typeface="Times New Roman"/>
              </a:rPr>
              <a:t>ugdymo</a:t>
            </a:r>
            <a:r>
              <a:rPr lang="en-GB" sz="2400" dirty="0">
                <a:solidFill>
                  <a:srgbClr val="222222"/>
                </a:solidFill>
                <a:latin typeface="Times New Roman"/>
              </a:rPr>
              <a:t> </a:t>
            </a:r>
            <a:r>
              <a:rPr lang="en-GB" sz="2400" dirty="0" err="1">
                <a:solidFill>
                  <a:srgbClr val="222222"/>
                </a:solidFill>
                <a:latin typeface="Times New Roman"/>
              </a:rPr>
              <a:t>turinio</a:t>
            </a:r>
            <a:r>
              <a:rPr lang="en-GB" sz="2400" dirty="0">
                <a:solidFill>
                  <a:srgbClr val="222222"/>
                </a:solidFill>
                <a:latin typeface="Times New Roman"/>
              </a:rPr>
              <a:t> </a:t>
            </a:r>
            <a:r>
              <a:rPr lang="en-GB" sz="2400" dirty="0" err="1" smtClean="0">
                <a:solidFill>
                  <a:srgbClr val="222222"/>
                </a:solidFill>
                <a:latin typeface="Times New Roman"/>
              </a:rPr>
              <a:t>integravimas</a:t>
            </a:r>
            <a:r>
              <a:rPr lang="lt-LT" sz="2400" dirty="0" smtClean="0">
                <a:solidFill>
                  <a:srgbClr val="222222"/>
                </a:solidFill>
                <a:latin typeface="Times New Roman"/>
              </a:rPr>
              <a:t>;</a:t>
            </a:r>
          </a:p>
          <a:p>
            <a:pPr algn="just">
              <a:spcAft>
                <a:spcPts val="0"/>
              </a:spcAft>
            </a:pPr>
            <a:r>
              <a:rPr lang="lt-LT" sz="2400" dirty="0">
                <a:solidFill>
                  <a:srgbClr val="222222"/>
                </a:solidFill>
                <a:latin typeface="Arial"/>
              </a:rPr>
              <a:t>Darbas su </a:t>
            </a:r>
            <a:r>
              <a:rPr lang="lt-LT" sz="2400" dirty="0" err="1">
                <a:solidFill>
                  <a:srgbClr val="222222"/>
                </a:solidFill>
                <a:latin typeface="Arial"/>
              </a:rPr>
              <a:t>Moodle</a:t>
            </a:r>
            <a:r>
              <a:rPr lang="lt-LT" sz="2400" dirty="0">
                <a:solidFill>
                  <a:srgbClr val="222222"/>
                </a:solidFill>
                <a:latin typeface="Arial"/>
              </a:rPr>
              <a:t> ir </a:t>
            </a:r>
            <a:r>
              <a:rPr lang="lt-LT" sz="2400" dirty="0" err="1">
                <a:solidFill>
                  <a:srgbClr val="222222"/>
                </a:solidFill>
                <a:latin typeface="Arial"/>
              </a:rPr>
              <a:t>Zoom</a:t>
            </a:r>
            <a:r>
              <a:rPr lang="lt-LT" sz="2400" dirty="0">
                <a:solidFill>
                  <a:srgbClr val="222222"/>
                </a:solidFill>
                <a:latin typeface="Arial"/>
              </a:rPr>
              <a:t> sistemomis. </a:t>
            </a:r>
            <a:endParaRPr lang="lt-LT" dirty="0"/>
          </a:p>
        </p:txBody>
      </p:sp>
    </p:spTree>
    <p:extLst>
      <p:ext uri="{BB962C8B-B14F-4D97-AF65-F5344CB8AC3E}">
        <p14:creationId xmlns:p14="http://schemas.microsoft.com/office/powerpoint/2010/main" val="34690560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pPr algn="ctr"/>
            <a:r>
              <a:rPr lang="lt-LT" dirty="0">
                <a:solidFill>
                  <a:schemeClr val="tx1"/>
                </a:solidFill>
              </a:rPr>
              <a:t>I- II klasių užsienio </a:t>
            </a:r>
            <a:r>
              <a:rPr lang="lt-LT" dirty="0" smtClean="0">
                <a:solidFill>
                  <a:schemeClr val="tx1"/>
                </a:solidFill>
              </a:rPr>
              <a:t>(rusų</a:t>
            </a:r>
            <a:r>
              <a:rPr lang="lt-LT" dirty="0">
                <a:solidFill>
                  <a:schemeClr val="tx1"/>
                </a:solidFill>
              </a:rPr>
              <a:t>) kalbų pasiekimai</a:t>
            </a:r>
          </a:p>
        </p:txBody>
      </p:sp>
      <p:sp>
        <p:nvSpPr>
          <p:cNvPr id="3" name="Turinio vietos rezervavimo ženklas 2"/>
          <p:cNvSpPr>
            <a:spLocks noGrp="1"/>
          </p:cNvSpPr>
          <p:nvPr>
            <p:ph idx="1"/>
          </p:nvPr>
        </p:nvSpPr>
        <p:spPr/>
        <p:txBody>
          <a:bodyPr>
            <a:normAutofit/>
          </a:bodyPr>
          <a:lstStyle/>
          <a:p>
            <a:pPr lvl="0">
              <a:buClr>
                <a:srgbClr val="A9A57C"/>
              </a:buClr>
            </a:pPr>
            <a:r>
              <a:rPr lang="lt-LT" sz="3100" dirty="0">
                <a:solidFill>
                  <a:srgbClr val="2F2B20"/>
                </a:solidFill>
              </a:rPr>
              <a:t>Aukštesnįjį lygmenį pasiekė 4</a:t>
            </a:r>
            <a:r>
              <a:rPr lang="lt-LT" sz="3100" dirty="0" smtClean="0">
                <a:solidFill>
                  <a:srgbClr val="2F2B20"/>
                </a:solidFill>
              </a:rPr>
              <a:t> </a:t>
            </a:r>
            <a:r>
              <a:rPr lang="lt-LT" sz="3100" dirty="0">
                <a:solidFill>
                  <a:srgbClr val="2F2B20"/>
                </a:solidFill>
              </a:rPr>
              <a:t>mokiniai, </a:t>
            </a:r>
            <a:r>
              <a:rPr lang="lt-LT" sz="3100" dirty="0" smtClean="0">
                <a:solidFill>
                  <a:srgbClr val="2F2B20"/>
                </a:solidFill>
              </a:rPr>
              <a:t>I trimestre - </a:t>
            </a:r>
            <a:r>
              <a:rPr lang="lt-LT" sz="3100" dirty="0">
                <a:solidFill>
                  <a:srgbClr val="2F2B20"/>
                </a:solidFill>
              </a:rPr>
              <a:t>0 mokinių.</a:t>
            </a:r>
          </a:p>
          <a:p>
            <a:pPr lvl="0">
              <a:buClr>
                <a:srgbClr val="A9A57C"/>
              </a:buClr>
            </a:pPr>
            <a:r>
              <a:rPr lang="lt-LT" sz="3100" dirty="0">
                <a:solidFill>
                  <a:srgbClr val="2F2B20"/>
                </a:solidFill>
              </a:rPr>
              <a:t>Pagrindinį lygmenį pasiekė </a:t>
            </a:r>
            <a:r>
              <a:rPr lang="lt-LT" sz="3100" dirty="0" smtClean="0">
                <a:solidFill>
                  <a:srgbClr val="2F2B20"/>
                </a:solidFill>
              </a:rPr>
              <a:t>12 mokinių, I trimestre </a:t>
            </a:r>
            <a:r>
              <a:rPr lang="lt-LT" sz="3100" dirty="0">
                <a:solidFill>
                  <a:srgbClr val="2F2B20"/>
                </a:solidFill>
              </a:rPr>
              <a:t>– 17.</a:t>
            </a:r>
          </a:p>
          <a:p>
            <a:pPr lvl="0">
              <a:buClr>
                <a:srgbClr val="A9A57C"/>
              </a:buClr>
            </a:pPr>
            <a:r>
              <a:rPr lang="lt-LT" sz="3100" dirty="0">
                <a:solidFill>
                  <a:srgbClr val="2F2B20"/>
                </a:solidFill>
              </a:rPr>
              <a:t>Patenkinamą lygmenį pasiekė </a:t>
            </a:r>
            <a:r>
              <a:rPr lang="lt-LT" sz="3100" dirty="0" smtClean="0">
                <a:solidFill>
                  <a:srgbClr val="2F2B20"/>
                </a:solidFill>
              </a:rPr>
              <a:t>11, I trimestre  </a:t>
            </a:r>
            <a:r>
              <a:rPr lang="lt-LT" sz="3100" dirty="0">
                <a:solidFill>
                  <a:srgbClr val="2F2B20"/>
                </a:solidFill>
              </a:rPr>
              <a:t>8.</a:t>
            </a:r>
          </a:p>
          <a:p>
            <a:pPr lvl="0">
              <a:buClr>
                <a:srgbClr val="A9A57C"/>
              </a:buClr>
            </a:pPr>
            <a:r>
              <a:rPr lang="lt-LT" sz="2100" b="1" dirty="0" smtClean="0">
                <a:solidFill>
                  <a:srgbClr val="FF0000"/>
                </a:solidFill>
              </a:rPr>
              <a:t>Kaip </a:t>
            </a:r>
            <a:r>
              <a:rPr lang="lt-LT" sz="2100" b="1" dirty="0">
                <a:solidFill>
                  <a:srgbClr val="FF0000"/>
                </a:solidFill>
              </a:rPr>
              <a:t>ir </a:t>
            </a:r>
            <a:r>
              <a:rPr lang="lt-LT" sz="2100" b="1" dirty="0" smtClean="0">
                <a:solidFill>
                  <a:srgbClr val="FF0000"/>
                </a:solidFill>
              </a:rPr>
              <a:t>I trimestre </a:t>
            </a:r>
            <a:r>
              <a:rPr lang="lt-LT" sz="2100" b="1" dirty="0">
                <a:solidFill>
                  <a:srgbClr val="FF0000"/>
                </a:solidFill>
              </a:rPr>
              <a:t>dominuoja pagrindinis </a:t>
            </a:r>
            <a:r>
              <a:rPr lang="lt-LT" sz="2100" b="1" dirty="0" smtClean="0">
                <a:solidFill>
                  <a:srgbClr val="FF0000"/>
                </a:solidFill>
              </a:rPr>
              <a:t>lygmuo.</a:t>
            </a:r>
            <a:endParaRPr lang="lt-LT" dirty="0"/>
          </a:p>
        </p:txBody>
      </p:sp>
    </p:spTree>
    <p:extLst>
      <p:ext uri="{BB962C8B-B14F-4D97-AF65-F5344CB8AC3E}">
        <p14:creationId xmlns:p14="http://schemas.microsoft.com/office/powerpoint/2010/main" val="29479488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pPr algn="ctr"/>
            <a:r>
              <a:rPr lang="lt-LT" dirty="0"/>
              <a:t>I- </a:t>
            </a:r>
            <a:r>
              <a:rPr lang="lt-LT" dirty="0" smtClean="0"/>
              <a:t>II </a:t>
            </a:r>
            <a:r>
              <a:rPr lang="lt-LT" dirty="0"/>
              <a:t>klasių </a:t>
            </a:r>
            <a:r>
              <a:rPr lang="lt-LT" dirty="0" smtClean="0"/>
              <a:t>lietuvių kalbos </a:t>
            </a:r>
            <a:r>
              <a:rPr lang="lt-LT" dirty="0"/>
              <a:t>pasiekimai</a:t>
            </a:r>
          </a:p>
        </p:txBody>
      </p:sp>
      <p:sp>
        <p:nvSpPr>
          <p:cNvPr id="3" name="Turinio vietos rezervavimo ženklas 2"/>
          <p:cNvSpPr>
            <a:spLocks noGrp="1"/>
          </p:cNvSpPr>
          <p:nvPr>
            <p:ph idx="1"/>
          </p:nvPr>
        </p:nvSpPr>
        <p:spPr/>
        <p:txBody>
          <a:bodyPr>
            <a:normAutofit/>
          </a:bodyPr>
          <a:lstStyle/>
          <a:p>
            <a:r>
              <a:rPr lang="lt-LT" sz="3600" dirty="0"/>
              <a:t>Aukštesnįjį lygmenį pasiekė </a:t>
            </a:r>
            <a:r>
              <a:rPr lang="lt-LT" sz="3600" dirty="0" smtClean="0"/>
              <a:t>5 mokiniai, pernai - 4 </a:t>
            </a:r>
            <a:r>
              <a:rPr lang="lt-LT" sz="3600" dirty="0"/>
              <a:t>mokiniai</a:t>
            </a:r>
          </a:p>
          <a:p>
            <a:r>
              <a:rPr lang="lt-LT" sz="3600" dirty="0"/>
              <a:t>Pagrindinį lygmenį pasiekė </a:t>
            </a:r>
            <a:r>
              <a:rPr lang="lt-LT" sz="3600" dirty="0" smtClean="0"/>
              <a:t>12 mokinių, pernai - 18 mokinių</a:t>
            </a:r>
            <a:endParaRPr lang="lt-LT" sz="3600" dirty="0"/>
          </a:p>
          <a:p>
            <a:r>
              <a:rPr lang="lt-LT" sz="3600" dirty="0"/>
              <a:t>Patenkinamą lygmenį pasiekė </a:t>
            </a:r>
            <a:r>
              <a:rPr lang="lt-LT" sz="3600" dirty="0" smtClean="0"/>
              <a:t>9 mokiniai, pernai - 10 mokinių</a:t>
            </a:r>
            <a:endParaRPr lang="lt-LT" sz="3600" dirty="0"/>
          </a:p>
          <a:p>
            <a:pPr lvl="0">
              <a:buClr>
                <a:srgbClr val="A9A57C"/>
              </a:buClr>
            </a:pPr>
            <a:r>
              <a:rPr lang="lt-LT" sz="2500" b="1" dirty="0">
                <a:solidFill>
                  <a:srgbClr val="FF0000"/>
                </a:solidFill>
              </a:rPr>
              <a:t>Kaip ir pernai metais dominuoja pagrindinis lygmuo</a:t>
            </a:r>
            <a:endParaRPr lang="lt-LT" sz="3600" dirty="0">
              <a:solidFill>
                <a:srgbClr val="2F2B20"/>
              </a:solidFill>
            </a:endParaRPr>
          </a:p>
          <a:p>
            <a:endParaRPr lang="lt-LT" sz="3600" dirty="0" smtClean="0"/>
          </a:p>
        </p:txBody>
      </p:sp>
    </p:spTree>
    <p:extLst>
      <p:ext uri="{BB962C8B-B14F-4D97-AF65-F5344CB8AC3E}">
        <p14:creationId xmlns:p14="http://schemas.microsoft.com/office/powerpoint/2010/main" val="8816103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pPr algn="ctr"/>
            <a:r>
              <a:rPr lang="lt-LT" dirty="0"/>
              <a:t>I- </a:t>
            </a:r>
            <a:r>
              <a:rPr lang="lt-LT" dirty="0" smtClean="0"/>
              <a:t>II </a:t>
            </a:r>
            <a:r>
              <a:rPr lang="lt-LT" dirty="0"/>
              <a:t>klasių </a:t>
            </a:r>
            <a:r>
              <a:rPr lang="lt-LT" dirty="0" smtClean="0"/>
              <a:t>matematikos </a:t>
            </a:r>
            <a:r>
              <a:rPr lang="lt-LT" dirty="0"/>
              <a:t>pasiekimai</a:t>
            </a:r>
          </a:p>
        </p:txBody>
      </p:sp>
      <p:sp>
        <p:nvSpPr>
          <p:cNvPr id="3" name="Turinio vietos rezervavimo ženklas 2"/>
          <p:cNvSpPr>
            <a:spLocks noGrp="1"/>
          </p:cNvSpPr>
          <p:nvPr>
            <p:ph idx="1"/>
          </p:nvPr>
        </p:nvSpPr>
        <p:spPr/>
        <p:txBody>
          <a:bodyPr>
            <a:normAutofit/>
          </a:bodyPr>
          <a:lstStyle/>
          <a:p>
            <a:r>
              <a:rPr lang="lt-LT" sz="3600" dirty="0"/>
              <a:t>Aukštesnįjį lygmenį pasiekė </a:t>
            </a:r>
            <a:r>
              <a:rPr lang="lt-LT" sz="3600" dirty="0" smtClean="0"/>
              <a:t>1 mokinys, I trimestre 0 mokinių</a:t>
            </a:r>
            <a:endParaRPr lang="lt-LT" sz="3600" dirty="0"/>
          </a:p>
          <a:p>
            <a:r>
              <a:rPr lang="lt-LT" sz="3600" dirty="0"/>
              <a:t>Pagrindinį lygmenį pasiekė </a:t>
            </a:r>
            <a:r>
              <a:rPr lang="lt-LT" sz="3600" dirty="0" smtClean="0"/>
              <a:t>10 mokinių, I trimestre -12 mokinių</a:t>
            </a:r>
          </a:p>
          <a:p>
            <a:r>
              <a:rPr lang="lt-LT" sz="3600" dirty="0" smtClean="0"/>
              <a:t>Patenkinamą </a:t>
            </a:r>
            <a:r>
              <a:rPr lang="lt-LT" sz="3600" dirty="0"/>
              <a:t>lygmenį pasiekė </a:t>
            </a:r>
            <a:r>
              <a:rPr lang="lt-LT" sz="3600" dirty="0" smtClean="0"/>
              <a:t>16 mokinių, I trimestre - 14 mokinių</a:t>
            </a:r>
          </a:p>
          <a:p>
            <a:endParaRPr lang="lt-LT" sz="3600" dirty="0"/>
          </a:p>
          <a:p>
            <a:pPr lvl="0">
              <a:buClr>
                <a:srgbClr val="A9A57C"/>
              </a:buClr>
            </a:pPr>
            <a:r>
              <a:rPr lang="lt-LT" sz="2500" b="1" dirty="0">
                <a:solidFill>
                  <a:srgbClr val="FF0000"/>
                </a:solidFill>
              </a:rPr>
              <a:t>Kaip ir </a:t>
            </a:r>
            <a:r>
              <a:rPr lang="lt-LT" sz="2500" b="1" dirty="0" smtClean="0">
                <a:solidFill>
                  <a:srgbClr val="FF0000"/>
                </a:solidFill>
              </a:rPr>
              <a:t>I trimestre </a:t>
            </a:r>
            <a:r>
              <a:rPr lang="lt-LT" sz="2500" b="1" dirty="0">
                <a:solidFill>
                  <a:srgbClr val="FF0000"/>
                </a:solidFill>
              </a:rPr>
              <a:t>dominuoja </a:t>
            </a:r>
            <a:r>
              <a:rPr lang="lt-LT" sz="2500" b="1" dirty="0" smtClean="0">
                <a:solidFill>
                  <a:srgbClr val="FF0000"/>
                </a:solidFill>
              </a:rPr>
              <a:t>patenkinamas lygis</a:t>
            </a:r>
            <a:endParaRPr lang="lt-LT" sz="3600" dirty="0">
              <a:solidFill>
                <a:srgbClr val="2F2B20"/>
              </a:solidFill>
            </a:endParaRPr>
          </a:p>
          <a:p>
            <a:endParaRPr lang="lt-LT" dirty="0"/>
          </a:p>
        </p:txBody>
      </p:sp>
    </p:spTree>
    <p:extLst>
      <p:ext uri="{BB962C8B-B14F-4D97-AF65-F5344CB8AC3E}">
        <p14:creationId xmlns:p14="http://schemas.microsoft.com/office/powerpoint/2010/main" val="38376726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Autofit/>
          </a:bodyPr>
          <a:lstStyle/>
          <a:p>
            <a:pPr algn="ctr"/>
            <a:r>
              <a:rPr lang="lt-LT" sz="3600" dirty="0" smtClean="0"/>
              <a:t>II-</a:t>
            </a:r>
            <a:r>
              <a:rPr lang="lt-LT" sz="3600" dirty="0" err="1" smtClean="0"/>
              <a:t>ojo</a:t>
            </a:r>
            <a:r>
              <a:rPr lang="lt-LT" sz="3600" dirty="0" smtClean="0"/>
              <a:t> ir I-</a:t>
            </a:r>
            <a:r>
              <a:rPr lang="lt-LT" sz="3600" dirty="0" err="1" smtClean="0"/>
              <a:t>ojo</a:t>
            </a:r>
            <a:r>
              <a:rPr lang="lt-LT" sz="3600" dirty="0" smtClean="0"/>
              <a:t> trimestrų III-IV </a:t>
            </a:r>
            <a:r>
              <a:rPr lang="lt-LT" sz="3600" dirty="0" err="1"/>
              <a:t>kl</a:t>
            </a:r>
            <a:r>
              <a:rPr lang="lt-LT" sz="3600" dirty="0"/>
              <a:t>. mokinių pasiekimų pagal lygmenis palyginimas </a:t>
            </a:r>
          </a:p>
        </p:txBody>
      </p:sp>
      <p:graphicFrame>
        <p:nvGraphicFramePr>
          <p:cNvPr id="6" name="Turinio vietos rezervavimo ženklas 5"/>
          <p:cNvGraphicFramePr>
            <a:graphicFrameLocks noGrp="1"/>
          </p:cNvGraphicFramePr>
          <p:nvPr>
            <p:ph idx="1"/>
          </p:nvPr>
        </p:nvGraphicFramePr>
        <p:xfrm>
          <a:off x="457200" y="1600200"/>
          <a:ext cx="7620000" cy="4800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929638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pPr algn="ctr"/>
            <a:r>
              <a:rPr lang="lt-LT" dirty="0" smtClean="0"/>
              <a:t>III- IV </a:t>
            </a:r>
            <a:r>
              <a:rPr lang="lt-LT" dirty="0"/>
              <a:t>klasių užsienio (</a:t>
            </a:r>
            <a:r>
              <a:rPr lang="lt-LT" dirty="0" smtClean="0"/>
              <a:t>anglų) kalbos </a:t>
            </a:r>
            <a:r>
              <a:rPr lang="lt-LT" dirty="0"/>
              <a:t>pasiekimai</a:t>
            </a:r>
          </a:p>
        </p:txBody>
      </p:sp>
      <p:sp>
        <p:nvSpPr>
          <p:cNvPr id="3" name="Turinio vietos rezervavimo ženklas 2"/>
          <p:cNvSpPr>
            <a:spLocks noGrp="1"/>
          </p:cNvSpPr>
          <p:nvPr>
            <p:ph idx="1"/>
          </p:nvPr>
        </p:nvSpPr>
        <p:spPr/>
        <p:txBody>
          <a:bodyPr>
            <a:normAutofit lnSpcReduction="10000"/>
          </a:bodyPr>
          <a:lstStyle/>
          <a:p>
            <a:r>
              <a:rPr lang="lt-LT" sz="3600" dirty="0"/>
              <a:t>Aukštesnįjį </a:t>
            </a:r>
            <a:r>
              <a:rPr lang="lt-LT" sz="3600" dirty="0" smtClean="0"/>
              <a:t>lygį </a:t>
            </a:r>
            <a:r>
              <a:rPr lang="lt-LT" sz="3600" dirty="0"/>
              <a:t>pasiekė </a:t>
            </a:r>
            <a:r>
              <a:rPr lang="lt-LT" sz="3600" dirty="0" smtClean="0"/>
              <a:t> 1 mokinys, I trimestre - 0 mokinių</a:t>
            </a:r>
            <a:endParaRPr lang="lt-LT" sz="3600" dirty="0"/>
          </a:p>
          <a:p>
            <a:r>
              <a:rPr lang="lt-LT" sz="3600" dirty="0"/>
              <a:t>Pagrindinį lygmenį pasiekė </a:t>
            </a:r>
            <a:r>
              <a:rPr lang="lt-LT" sz="3600" dirty="0" smtClean="0"/>
              <a:t> 11 mokinių, I trimestre - 17 mokinių</a:t>
            </a:r>
            <a:endParaRPr lang="lt-LT" sz="3600" dirty="0"/>
          </a:p>
          <a:p>
            <a:r>
              <a:rPr lang="lt-LT" sz="3600" dirty="0"/>
              <a:t>Patenkinamą lygmenį pasiekė </a:t>
            </a:r>
            <a:r>
              <a:rPr lang="lt-LT" sz="3600" dirty="0" smtClean="0"/>
              <a:t> 13 mokinių, I trimestre -9 mokiniai.</a:t>
            </a:r>
          </a:p>
          <a:p>
            <a:endParaRPr lang="lt-LT" sz="3600" dirty="0"/>
          </a:p>
          <a:p>
            <a:r>
              <a:rPr lang="lt-LT" sz="2500" b="1" dirty="0" smtClean="0">
                <a:solidFill>
                  <a:srgbClr val="FF0000"/>
                </a:solidFill>
              </a:rPr>
              <a:t>Dominuoja patenkinamas lygmuo, I trimestre - </a:t>
            </a:r>
            <a:r>
              <a:rPr lang="lt-LT" sz="2500" b="1" dirty="0">
                <a:solidFill>
                  <a:srgbClr val="FF0000"/>
                </a:solidFill>
              </a:rPr>
              <a:t>pagrindinis </a:t>
            </a:r>
            <a:r>
              <a:rPr lang="lt-LT" sz="2500" b="1" dirty="0" smtClean="0">
                <a:solidFill>
                  <a:srgbClr val="FF0000"/>
                </a:solidFill>
              </a:rPr>
              <a:t>lygmuo</a:t>
            </a:r>
            <a:endParaRPr lang="lt-LT" dirty="0"/>
          </a:p>
        </p:txBody>
      </p:sp>
    </p:spTree>
    <p:extLst>
      <p:ext uri="{BB962C8B-B14F-4D97-AF65-F5344CB8AC3E}">
        <p14:creationId xmlns:p14="http://schemas.microsoft.com/office/powerpoint/2010/main" val="14844822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dirty="0" smtClean="0"/>
              <a:t>III- IV </a:t>
            </a:r>
            <a:r>
              <a:rPr lang="lt-LT" dirty="0"/>
              <a:t>klasių lietuvių kalbos pasiekimai</a:t>
            </a:r>
          </a:p>
        </p:txBody>
      </p:sp>
      <p:sp>
        <p:nvSpPr>
          <p:cNvPr id="3" name="Turinio vietos rezervavimo ženklas 2"/>
          <p:cNvSpPr>
            <a:spLocks noGrp="1"/>
          </p:cNvSpPr>
          <p:nvPr>
            <p:ph idx="1"/>
          </p:nvPr>
        </p:nvSpPr>
        <p:spPr/>
        <p:txBody>
          <a:bodyPr>
            <a:normAutofit fontScale="92500" lnSpcReduction="10000"/>
          </a:bodyPr>
          <a:lstStyle/>
          <a:p>
            <a:r>
              <a:rPr lang="lt-LT" sz="3600" dirty="0"/>
              <a:t>Aukštesnįjį lygmenį pasiekė  </a:t>
            </a:r>
            <a:r>
              <a:rPr lang="lt-LT" sz="3600" dirty="0" smtClean="0"/>
              <a:t>2 mokiniai, I trimestre - 0 mokinių</a:t>
            </a:r>
            <a:endParaRPr lang="lt-LT" sz="3600" dirty="0"/>
          </a:p>
          <a:p>
            <a:r>
              <a:rPr lang="lt-LT" sz="3600" dirty="0"/>
              <a:t>Pagrindinį lygmenį pasiekė  </a:t>
            </a:r>
            <a:r>
              <a:rPr lang="lt-LT" sz="3600" dirty="0" smtClean="0"/>
              <a:t>11 mokinių, I trimestre - 13 mokinių</a:t>
            </a:r>
            <a:endParaRPr lang="lt-LT" sz="3600" dirty="0"/>
          </a:p>
          <a:p>
            <a:r>
              <a:rPr lang="lt-LT" sz="3600" dirty="0"/>
              <a:t>Patenkinamą lygmenį pasiekė  </a:t>
            </a:r>
            <a:r>
              <a:rPr lang="lt-LT" sz="3600" dirty="0" smtClean="0"/>
              <a:t>12 </a:t>
            </a:r>
            <a:r>
              <a:rPr lang="lt-LT" sz="3300" dirty="0" smtClean="0"/>
              <a:t>mokinių</a:t>
            </a:r>
            <a:r>
              <a:rPr lang="lt-LT" sz="3600" dirty="0" smtClean="0"/>
              <a:t>, I trimestre - 14 mokinių</a:t>
            </a:r>
          </a:p>
          <a:p>
            <a:pPr marL="114300" indent="0">
              <a:buNone/>
            </a:pPr>
            <a:endParaRPr lang="lt-LT" sz="3600" dirty="0" smtClean="0"/>
          </a:p>
          <a:p>
            <a:r>
              <a:rPr lang="lt-LT" sz="3600" b="1" dirty="0" smtClean="0">
                <a:solidFill>
                  <a:srgbClr val="FF0000"/>
                </a:solidFill>
              </a:rPr>
              <a:t>Kaip ir I trimestre dominuoja patenkinamas lygis</a:t>
            </a:r>
            <a:endParaRPr lang="lt-LT" sz="3600" b="1" dirty="0">
              <a:solidFill>
                <a:srgbClr val="FF0000"/>
              </a:solidFill>
            </a:endParaRPr>
          </a:p>
          <a:p>
            <a:endParaRPr lang="lt-LT" dirty="0"/>
          </a:p>
        </p:txBody>
      </p:sp>
    </p:spTree>
    <p:extLst>
      <p:ext uri="{BB962C8B-B14F-4D97-AF65-F5344CB8AC3E}">
        <p14:creationId xmlns:p14="http://schemas.microsoft.com/office/powerpoint/2010/main" val="7799228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pPr algn="ctr"/>
            <a:r>
              <a:rPr lang="lt-LT" dirty="0"/>
              <a:t>III- </a:t>
            </a:r>
            <a:r>
              <a:rPr lang="lt-LT" dirty="0" smtClean="0"/>
              <a:t>IV </a:t>
            </a:r>
            <a:r>
              <a:rPr lang="lt-LT" dirty="0"/>
              <a:t>klasių </a:t>
            </a:r>
            <a:r>
              <a:rPr lang="lt-LT" dirty="0" smtClean="0"/>
              <a:t>matematikos  </a:t>
            </a:r>
            <a:r>
              <a:rPr lang="lt-LT" dirty="0"/>
              <a:t>pasiekimai</a:t>
            </a:r>
          </a:p>
        </p:txBody>
      </p:sp>
      <p:sp>
        <p:nvSpPr>
          <p:cNvPr id="3" name="Turinio vietos rezervavimo ženklas 2"/>
          <p:cNvSpPr>
            <a:spLocks noGrp="1"/>
          </p:cNvSpPr>
          <p:nvPr>
            <p:ph idx="1"/>
          </p:nvPr>
        </p:nvSpPr>
        <p:spPr/>
        <p:txBody>
          <a:bodyPr>
            <a:normAutofit lnSpcReduction="10000"/>
          </a:bodyPr>
          <a:lstStyle/>
          <a:p>
            <a:r>
              <a:rPr lang="lt-LT" sz="3200" dirty="0"/>
              <a:t>Aukštesnįjį lygmenį pasiekė  </a:t>
            </a:r>
            <a:r>
              <a:rPr lang="lt-LT" sz="3200" dirty="0" smtClean="0"/>
              <a:t>0 mokinių, I trimestre - 1</a:t>
            </a:r>
            <a:endParaRPr lang="lt-LT" sz="3200" dirty="0"/>
          </a:p>
          <a:p>
            <a:r>
              <a:rPr lang="lt-LT" sz="3200" dirty="0"/>
              <a:t>Pagrindinį lygmenį </a:t>
            </a:r>
            <a:r>
              <a:rPr lang="lt-LT" sz="3200" dirty="0">
                <a:solidFill>
                  <a:srgbClr val="2F2B20"/>
                </a:solidFill>
              </a:rPr>
              <a:t>kaip ir I trimestre </a:t>
            </a:r>
            <a:r>
              <a:rPr lang="lt-LT" sz="3200" dirty="0" smtClean="0"/>
              <a:t>pasiekė  10 mokinių</a:t>
            </a:r>
            <a:endParaRPr lang="lt-LT" sz="3200" dirty="0"/>
          </a:p>
          <a:p>
            <a:r>
              <a:rPr lang="lt-LT" sz="3200" dirty="0"/>
              <a:t>Patenkinamą lygmenį </a:t>
            </a:r>
            <a:r>
              <a:rPr lang="lt-LT" sz="3200" dirty="0" smtClean="0"/>
              <a:t>kaip ir I trimestre pasiekė  15 mokinių</a:t>
            </a:r>
            <a:endParaRPr lang="lt-LT" sz="3200" dirty="0"/>
          </a:p>
          <a:p>
            <a:endParaRPr lang="lt-LT" sz="3200" dirty="0">
              <a:solidFill>
                <a:srgbClr val="FF0000"/>
              </a:solidFill>
            </a:endParaRPr>
          </a:p>
          <a:p>
            <a:r>
              <a:rPr lang="lt-LT" sz="3200" b="1" dirty="0" smtClean="0">
                <a:solidFill>
                  <a:srgbClr val="FF0000"/>
                </a:solidFill>
              </a:rPr>
              <a:t>Kaip ir </a:t>
            </a:r>
            <a:r>
              <a:rPr lang="lt-LT" sz="3200" b="1" smtClean="0">
                <a:solidFill>
                  <a:srgbClr val="FF0000"/>
                </a:solidFill>
              </a:rPr>
              <a:t>I trimestre dominuoja </a:t>
            </a:r>
            <a:r>
              <a:rPr lang="lt-LT" sz="3200" b="1" dirty="0" smtClean="0">
                <a:solidFill>
                  <a:srgbClr val="FF0000"/>
                </a:solidFill>
              </a:rPr>
              <a:t>patenkinamas lygis</a:t>
            </a:r>
            <a:endParaRPr lang="lt-LT" sz="3200" b="1" dirty="0">
              <a:solidFill>
                <a:srgbClr val="FF0000"/>
              </a:solidFill>
            </a:endParaRPr>
          </a:p>
          <a:p>
            <a:endParaRPr lang="lt-LT" dirty="0"/>
          </a:p>
        </p:txBody>
      </p:sp>
    </p:spTree>
    <p:extLst>
      <p:ext uri="{BB962C8B-B14F-4D97-AF65-F5344CB8AC3E}">
        <p14:creationId xmlns:p14="http://schemas.microsoft.com/office/powerpoint/2010/main" val="20252809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dirty="0" smtClean="0"/>
              <a:t>I-</a:t>
            </a:r>
            <a:r>
              <a:rPr lang="lt-LT" dirty="0" err="1" smtClean="0"/>
              <a:t>ojo</a:t>
            </a:r>
            <a:r>
              <a:rPr lang="lt-LT" dirty="0" smtClean="0"/>
              <a:t> trimestro klasių vidurkiai</a:t>
            </a:r>
            <a:endParaRPr lang="lt-LT" dirty="0"/>
          </a:p>
        </p:txBody>
      </p:sp>
      <p:sp>
        <p:nvSpPr>
          <p:cNvPr id="3" name="Turinio vietos rezervavimo ženklas 2"/>
          <p:cNvSpPr>
            <a:spLocks noGrp="1"/>
          </p:cNvSpPr>
          <p:nvPr>
            <p:ph idx="1"/>
          </p:nvPr>
        </p:nvSpPr>
        <p:spPr/>
        <p:txBody>
          <a:bodyPr>
            <a:normAutofit fontScale="85000" lnSpcReduction="20000"/>
          </a:bodyPr>
          <a:lstStyle/>
          <a:p>
            <a:r>
              <a:rPr lang="lt-LT" dirty="0" smtClean="0">
                <a:solidFill>
                  <a:srgbClr val="00B050"/>
                </a:solidFill>
              </a:rPr>
              <a:t>5 klasė – 8,04</a:t>
            </a:r>
            <a:r>
              <a:rPr lang="lt-LT" dirty="0" smtClean="0"/>
              <a:t>. Aukščiausias vidurkis Dailė – 10,00;</a:t>
            </a:r>
          </a:p>
          <a:p>
            <a:r>
              <a:rPr lang="lt-LT" dirty="0" smtClean="0"/>
              <a:t>                          Žemiausias vidurkis Matematika – 5,80.</a:t>
            </a:r>
          </a:p>
          <a:p>
            <a:pPr lvl="0">
              <a:buClr>
                <a:srgbClr val="A9A57C"/>
              </a:buClr>
            </a:pPr>
            <a:r>
              <a:rPr lang="lt-LT" dirty="0" smtClean="0"/>
              <a:t>6 klasė – 7,79</a:t>
            </a:r>
            <a:r>
              <a:rPr lang="lt-LT" dirty="0" smtClean="0">
                <a:solidFill>
                  <a:srgbClr val="2F2B20"/>
                </a:solidFill>
              </a:rPr>
              <a:t>. Aukščiausias vidurkis IT – 9,75;</a:t>
            </a:r>
          </a:p>
          <a:p>
            <a:pPr lvl="0">
              <a:buClr>
                <a:srgbClr val="A9A57C"/>
              </a:buClr>
            </a:pPr>
            <a:r>
              <a:rPr lang="lt-LT" dirty="0" smtClean="0">
                <a:solidFill>
                  <a:srgbClr val="2F2B20"/>
                </a:solidFill>
              </a:rPr>
              <a:t>                          Žemiausias vidurkis Matematika – 6,25.</a:t>
            </a:r>
          </a:p>
          <a:p>
            <a:pPr lvl="0">
              <a:buClr>
                <a:srgbClr val="A9A57C"/>
              </a:buClr>
            </a:pPr>
            <a:r>
              <a:rPr lang="lt-LT" dirty="0" smtClean="0">
                <a:solidFill>
                  <a:srgbClr val="2F2B20"/>
                </a:solidFill>
              </a:rPr>
              <a:t>7 klasė – 7,66. Aukščiausias vidurkis IT – 9,92;</a:t>
            </a:r>
          </a:p>
          <a:p>
            <a:pPr lvl="0">
              <a:buClr>
                <a:srgbClr val="A9A57C"/>
              </a:buClr>
            </a:pPr>
            <a:r>
              <a:rPr lang="lt-LT" dirty="0" smtClean="0">
                <a:solidFill>
                  <a:srgbClr val="2F2B20"/>
                </a:solidFill>
              </a:rPr>
              <a:t>                          Žemiausias vidurkis Lietuvių kalba – 5,58.</a:t>
            </a:r>
          </a:p>
          <a:p>
            <a:pPr lvl="0">
              <a:buClr>
                <a:srgbClr val="A9A57C"/>
              </a:buClr>
            </a:pPr>
            <a:r>
              <a:rPr lang="lt-LT" dirty="0" smtClean="0">
                <a:solidFill>
                  <a:srgbClr val="2F2B20"/>
                </a:solidFill>
              </a:rPr>
              <a:t>8 klasė – 7,22. Aukščiausias vidurkis Fizinis ugdymas – 9,10;</a:t>
            </a:r>
          </a:p>
          <a:p>
            <a:pPr lvl="0">
              <a:buClr>
                <a:srgbClr val="A9A57C"/>
              </a:buClr>
            </a:pPr>
            <a:r>
              <a:rPr lang="lt-LT" dirty="0" smtClean="0">
                <a:solidFill>
                  <a:srgbClr val="2F2B20"/>
                </a:solidFill>
              </a:rPr>
              <a:t>                          Žemiausias vidurkis Matematika – 5,30.</a:t>
            </a:r>
          </a:p>
          <a:p>
            <a:pPr lvl="0">
              <a:buClr>
                <a:srgbClr val="A9A57C"/>
              </a:buClr>
            </a:pPr>
            <a:r>
              <a:rPr lang="lt-LT" dirty="0" err="1" smtClean="0"/>
              <a:t>Ig</a:t>
            </a:r>
            <a:r>
              <a:rPr lang="lt-LT" dirty="0" smtClean="0"/>
              <a:t> klasė – 6,80</a:t>
            </a:r>
            <a:r>
              <a:rPr lang="lt-LT" dirty="0" smtClean="0">
                <a:solidFill>
                  <a:srgbClr val="2F2B20"/>
                </a:solidFill>
              </a:rPr>
              <a:t>. Aukščiausias vidurkis dailė – 9,15;</a:t>
            </a:r>
          </a:p>
          <a:p>
            <a:pPr lvl="0">
              <a:buClr>
                <a:srgbClr val="A9A57C"/>
              </a:buClr>
            </a:pPr>
            <a:r>
              <a:rPr lang="lt-LT" dirty="0" smtClean="0">
                <a:solidFill>
                  <a:srgbClr val="2F2B20"/>
                </a:solidFill>
              </a:rPr>
              <a:t>                           Žemiausias vidurkis matematika – 5,00.</a:t>
            </a:r>
          </a:p>
          <a:p>
            <a:pPr lvl="0">
              <a:buClr>
                <a:srgbClr val="A9A57C"/>
              </a:buClr>
            </a:pPr>
            <a:r>
              <a:rPr lang="lt-LT" dirty="0" err="1" smtClean="0">
                <a:solidFill>
                  <a:srgbClr val="2F2B20"/>
                </a:solidFill>
              </a:rPr>
              <a:t>IIg</a:t>
            </a:r>
            <a:r>
              <a:rPr lang="lt-LT" dirty="0" smtClean="0">
                <a:solidFill>
                  <a:srgbClr val="2F2B20"/>
                </a:solidFill>
              </a:rPr>
              <a:t> klasė – 7,59. Aukščiausias vidurkis Fizinis ugdymas – 9,57;</a:t>
            </a:r>
          </a:p>
          <a:p>
            <a:pPr lvl="0">
              <a:buClr>
                <a:srgbClr val="A9A57C"/>
              </a:buClr>
            </a:pPr>
            <a:r>
              <a:rPr lang="lt-LT" dirty="0" smtClean="0">
                <a:solidFill>
                  <a:srgbClr val="2F2B20"/>
                </a:solidFill>
              </a:rPr>
              <a:t>                           Žemiausias vidurkis Matematika – 5,57.</a:t>
            </a:r>
          </a:p>
          <a:p>
            <a:pPr lvl="0">
              <a:buClr>
                <a:srgbClr val="A9A57C"/>
              </a:buClr>
            </a:pPr>
            <a:r>
              <a:rPr lang="lt-LT" dirty="0" err="1" smtClean="0">
                <a:solidFill>
                  <a:srgbClr val="2F2B20"/>
                </a:solidFill>
              </a:rPr>
              <a:t>IIIg</a:t>
            </a:r>
            <a:r>
              <a:rPr lang="lt-LT" dirty="0" smtClean="0">
                <a:solidFill>
                  <a:srgbClr val="2F2B20"/>
                </a:solidFill>
              </a:rPr>
              <a:t> klasė – 6,78. Aukščiausias vidurkis Turizmas ir mityba – 9,60</a:t>
            </a:r>
          </a:p>
          <a:p>
            <a:pPr lvl="0">
              <a:buClr>
                <a:srgbClr val="A9A57C"/>
              </a:buClr>
            </a:pPr>
            <a:r>
              <a:rPr lang="lt-LT" dirty="0" smtClean="0">
                <a:solidFill>
                  <a:srgbClr val="2F2B20"/>
                </a:solidFill>
              </a:rPr>
              <a:t>                              Žemiausias vidurkis anglų kalba, geografija – 5,00</a:t>
            </a:r>
          </a:p>
          <a:p>
            <a:pPr lvl="0">
              <a:buClr>
                <a:srgbClr val="A9A57C"/>
              </a:buClr>
            </a:pPr>
            <a:r>
              <a:rPr lang="lt-LT" dirty="0" err="1" smtClean="0">
                <a:solidFill>
                  <a:srgbClr val="FF0000"/>
                </a:solidFill>
              </a:rPr>
              <a:t>IVg</a:t>
            </a:r>
            <a:r>
              <a:rPr lang="lt-LT" dirty="0" smtClean="0">
                <a:solidFill>
                  <a:srgbClr val="FF0000"/>
                </a:solidFill>
              </a:rPr>
              <a:t> klasė</a:t>
            </a:r>
            <a:r>
              <a:rPr lang="lt-LT" sz="2500" dirty="0" smtClean="0">
                <a:solidFill>
                  <a:srgbClr val="FF0000"/>
                </a:solidFill>
              </a:rPr>
              <a:t> </a:t>
            </a:r>
            <a:r>
              <a:rPr lang="lt-LT" sz="2500" dirty="0">
                <a:solidFill>
                  <a:srgbClr val="FF0000"/>
                </a:solidFill>
              </a:rPr>
              <a:t>– </a:t>
            </a:r>
            <a:r>
              <a:rPr lang="lt-LT" sz="2500" dirty="0" smtClean="0">
                <a:solidFill>
                  <a:srgbClr val="FF0000"/>
                </a:solidFill>
              </a:rPr>
              <a:t>6,70</a:t>
            </a:r>
            <a:r>
              <a:rPr lang="lt-LT" sz="2500" dirty="0" smtClean="0">
                <a:solidFill>
                  <a:srgbClr val="2F2B20"/>
                </a:solidFill>
              </a:rPr>
              <a:t>. </a:t>
            </a:r>
            <a:r>
              <a:rPr lang="lt-LT" sz="2500" dirty="0">
                <a:solidFill>
                  <a:srgbClr val="2F2B20"/>
                </a:solidFill>
              </a:rPr>
              <a:t>Aukščiausias vidurkis Turizmas ir mityba – </a:t>
            </a:r>
            <a:r>
              <a:rPr lang="lt-LT" sz="2500" dirty="0" smtClean="0">
                <a:solidFill>
                  <a:srgbClr val="2F2B20"/>
                </a:solidFill>
              </a:rPr>
              <a:t>9,57</a:t>
            </a:r>
            <a:endParaRPr lang="lt-LT" sz="2500" dirty="0">
              <a:solidFill>
                <a:srgbClr val="2F2B20"/>
              </a:solidFill>
            </a:endParaRPr>
          </a:p>
          <a:p>
            <a:pPr lvl="0">
              <a:buClr>
                <a:srgbClr val="A9A57C"/>
              </a:buClr>
            </a:pPr>
            <a:r>
              <a:rPr lang="lt-LT" sz="2500" dirty="0">
                <a:solidFill>
                  <a:srgbClr val="2F2B20"/>
                </a:solidFill>
              </a:rPr>
              <a:t>                            </a:t>
            </a:r>
            <a:r>
              <a:rPr lang="lt-LT" sz="2500" dirty="0" smtClean="0">
                <a:solidFill>
                  <a:srgbClr val="2F2B20"/>
                </a:solidFill>
              </a:rPr>
              <a:t>Žemiausias </a:t>
            </a:r>
            <a:r>
              <a:rPr lang="lt-LT" sz="2500" dirty="0">
                <a:solidFill>
                  <a:srgbClr val="2F2B20"/>
                </a:solidFill>
              </a:rPr>
              <a:t>vidurkis </a:t>
            </a:r>
            <a:r>
              <a:rPr lang="lt-LT" sz="2500" dirty="0" smtClean="0">
                <a:solidFill>
                  <a:srgbClr val="2F2B20"/>
                </a:solidFill>
              </a:rPr>
              <a:t>matematika </a:t>
            </a:r>
            <a:r>
              <a:rPr lang="lt-LT" sz="2500" dirty="0">
                <a:solidFill>
                  <a:srgbClr val="2F2B20"/>
                </a:solidFill>
              </a:rPr>
              <a:t>– </a:t>
            </a:r>
            <a:r>
              <a:rPr lang="lt-LT" sz="2500" dirty="0" smtClean="0">
                <a:solidFill>
                  <a:srgbClr val="2F2B20"/>
                </a:solidFill>
              </a:rPr>
              <a:t>5,06</a:t>
            </a:r>
            <a:endParaRPr lang="lt-LT" sz="2500" dirty="0">
              <a:solidFill>
                <a:srgbClr val="2F2B20"/>
              </a:solidFill>
            </a:endParaRPr>
          </a:p>
          <a:p>
            <a:pPr lvl="0">
              <a:buClr>
                <a:srgbClr val="A9A57C"/>
              </a:buClr>
            </a:pPr>
            <a:endParaRPr lang="lt-LT" dirty="0" smtClean="0">
              <a:solidFill>
                <a:srgbClr val="2F2B20"/>
              </a:solidFill>
            </a:endParaRPr>
          </a:p>
          <a:p>
            <a:pPr lvl="0">
              <a:buClr>
                <a:srgbClr val="A9A57C"/>
              </a:buClr>
            </a:pPr>
            <a:endParaRPr lang="lt-LT" dirty="0" smtClean="0">
              <a:solidFill>
                <a:srgbClr val="2F2B20"/>
              </a:solidFill>
            </a:endParaRPr>
          </a:p>
          <a:p>
            <a:pPr lvl="0">
              <a:buClr>
                <a:srgbClr val="A9A57C"/>
              </a:buClr>
            </a:pPr>
            <a:endParaRPr lang="lt-LT" dirty="0" smtClean="0">
              <a:solidFill>
                <a:srgbClr val="2F2B20"/>
              </a:solidFill>
            </a:endParaRPr>
          </a:p>
          <a:p>
            <a:pPr lvl="0">
              <a:buClr>
                <a:srgbClr val="A9A57C"/>
              </a:buClr>
            </a:pPr>
            <a:endParaRPr lang="lt-LT" dirty="0" smtClean="0">
              <a:solidFill>
                <a:srgbClr val="2F2B20"/>
              </a:solidFill>
            </a:endParaRPr>
          </a:p>
          <a:p>
            <a:pPr lvl="0">
              <a:buClr>
                <a:srgbClr val="A9A57C"/>
              </a:buClr>
            </a:pPr>
            <a:endParaRPr lang="lt-LT" dirty="0" smtClean="0">
              <a:solidFill>
                <a:srgbClr val="2F2B20"/>
              </a:solidFill>
            </a:endParaRPr>
          </a:p>
          <a:p>
            <a:pPr lvl="0">
              <a:buClr>
                <a:srgbClr val="A9A57C"/>
              </a:buClr>
            </a:pPr>
            <a:endParaRPr lang="lt-LT" dirty="0" smtClean="0">
              <a:solidFill>
                <a:srgbClr val="2F2B20"/>
              </a:solidFill>
            </a:endParaRPr>
          </a:p>
          <a:p>
            <a:pPr lvl="0">
              <a:buClr>
                <a:srgbClr val="A9A57C"/>
              </a:buClr>
            </a:pPr>
            <a:endParaRPr lang="lt-LT" dirty="0" smtClean="0">
              <a:solidFill>
                <a:srgbClr val="2F2B20"/>
              </a:solidFill>
            </a:endParaRPr>
          </a:p>
          <a:p>
            <a:endParaRPr lang="lt-LT" dirty="0"/>
          </a:p>
        </p:txBody>
      </p:sp>
    </p:spTree>
    <p:extLst>
      <p:ext uri="{BB962C8B-B14F-4D97-AF65-F5344CB8AC3E}">
        <p14:creationId xmlns:p14="http://schemas.microsoft.com/office/powerpoint/2010/main" val="17949767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95536" y="188640"/>
            <a:ext cx="8229600" cy="558899"/>
          </a:xfrm>
        </p:spPr>
        <p:txBody>
          <a:bodyPr>
            <a:noAutofit/>
          </a:bodyPr>
          <a:lstStyle/>
          <a:p>
            <a:pPr algn="ctr"/>
            <a:r>
              <a:rPr lang="lt-LT" sz="2800" dirty="0" smtClean="0">
                <a:latin typeface="Calibri (Antraštės)"/>
              </a:rPr>
              <a:t>I-</a:t>
            </a:r>
            <a:r>
              <a:rPr lang="lt-LT" sz="2800" dirty="0" err="1" smtClean="0">
                <a:latin typeface="Calibri (Antraštės)"/>
              </a:rPr>
              <a:t>ojo</a:t>
            </a:r>
            <a:r>
              <a:rPr lang="lt-LT" sz="2800" dirty="0" smtClean="0">
                <a:latin typeface="Calibri (Antraštės)"/>
              </a:rPr>
              <a:t> trimestro klasių pažangumas</a:t>
            </a:r>
            <a:endParaRPr lang="lt-LT" sz="4000" dirty="0" smtClean="0">
              <a:latin typeface="Calibri (Antraštės)"/>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40438242"/>
              </p:ext>
            </p:extLst>
          </p:nvPr>
        </p:nvGraphicFramePr>
        <p:xfrm>
          <a:off x="395536" y="692696"/>
          <a:ext cx="7704856" cy="5832645"/>
        </p:xfrm>
        <a:graphic>
          <a:graphicData uri="http://schemas.openxmlformats.org/drawingml/2006/table">
            <a:tbl>
              <a:tblPr>
                <a:tableStyleId>{69CF1AB2-1976-4502-BF36-3FF5EA218861}</a:tableStyleId>
              </a:tblPr>
              <a:tblGrid>
                <a:gridCol w="3852428"/>
                <a:gridCol w="3852428"/>
              </a:tblGrid>
              <a:tr h="38884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u="none" strike="noStrike" cap="none" normalizeH="0" baseline="0" dirty="0" smtClean="0">
                          <a:ln>
                            <a:noFill/>
                          </a:ln>
                          <a:effectLst>
                            <a:outerShdw blurRad="38100" dist="38100" dir="2700000" algn="tl">
                              <a:srgbClr val="000000">
                                <a:alpha val="43137"/>
                              </a:srgbClr>
                            </a:outerShdw>
                          </a:effectLst>
                        </a:rPr>
                        <a:t>Klasė</a:t>
                      </a:r>
                      <a:endParaRPr kumimoji="0" lang="lt-LT" sz="2000" b="1" i="0" u="none" strike="noStrike" cap="none" normalizeH="0" baseline="0" dirty="0" smtClean="0">
                        <a:ln>
                          <a:noFill/>
                        </a:ln>
                        <a:solidFill>
                          <a:srgbClr val="002060"/>
                        </a:solidFill>
                        <a:effectLst>
                          <a:outerShdw blurRad="38100" dist="38100" dir="2700000" algn="tl">
                            <a:srgbClr val="000000">
                              <a:alpha val="43137"/>
                            </a:srgbClr>
                          </a:outerShdw>
                        </a:effectLst>
                        <a:latin typeface="+mj-lt"/>
                        <a:cs typeface="Times New Roman" pitchFamily="18"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u="none" strike="noStrike" cap="none" normalizeH="0" baseline="0" dirty="0" smtClean="0">
                          <a:ln>
                            <a:noFill/>
                          </a:ln>
                          <a:effectLst>
                            <a:outerShdw blurRad="38100" dist="38100" dir="2700000" algn="tl">
                              <a:srgbClr val="000000">
                                <a:alpha val="43137"/>
                              </a:srgbClr>
                            </a:outerShdw>
                          </a:effectLst>
                        </a:rPr>
                        <a:t>I trimestras</a:t>
                      </a:r>
                      <a:endParaRPr kumimoji="0" lang="lt-LT" sz="2000" b="1" i="0" u="none" strike="noStrike" cap="none" normalizeH="0" baseline="0" dirty="0" smtClean="0">
                        <a:ln>
                          <a:noFill/>
                        </a:ln>
                        <a:solidFill>
                          <a:srgbClr val="002060"/>
                        </a:solidFill>
                        <a:effectLst>
                          <a:outerShdw blurRad="38100" dist="38100" dir="2700000" algn="tl">
                            <a:srgbClr val="000000">
                              <a:alpha val="43137"/>
                            </a:srgbClr>
                          </a:outerShdw>
                        </a:effectLst>
                        <a:latin typeface="+mj-lt"/>
                        <a:cs typeface="Times New Roman" pitchFamily="18" charset="0"/>
                      </a:endParaRPr>
                    </a:p>
                  </a:txBody>
                  <a:tcPr marL="68580" marR="68580" marT="0" marB="0" horzOverflow="overflow"/>
                </a:tc>
              </a:tr>
              <a:tr h="38884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1" u="none" strike="noStrike" cap="none" normalizeH="0" baseline="0" dirty="0" smtClean="0">
                          <a:ln>
                            <a:noFill/>
                          </a:ln>
                          <a:effectLst/>
                        </a:rPr>
                        <a:t>1</a:t>
                      </a:r>
                      <a:endParaRPr kumimoji="0" lang="lt-LT" sz="2000" b="1" i="0" u="none" strike="noStrike" cap="none" normalizeH="0" baseline="0" dirty="0" smtClean="0">
                        <a:ln>
                          <a:noFill/>
                        </a:ln>
                        <a:solidFill>
                          <a:srgbClr val="000000"/>
                        </a:solidFill>
                        <a:effectLst/>
                        <a:latin typeface="+mj-lt"/>
                        <a:cs typeface="Times New Roman" pitchFamily="18"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u="none" strike="noStrike" cap="none" normalizeH="0" baseline="0" dirty="0" smtClean="0">
                          <a:ln>
                            <a:noFill/>
                          </a:ln>
                          <a:solidFill>
                            <a:schemeClr val="tx1"/>
                          </a:solidFill>
                          <a:effectLst/>
                        </a:rPr>
                        <a:t>100 </a:t>
                      </a:r>
                      <a:r>
                        <a:rPr kumimoji="0" lang="lt-LT" sz="2000" u="none" strike="noStrike" cap="none" normalizeH="0" baseline="0" dirty="0" err="1" smtClean="0">
                          <a:ln>
                            <a:noFill/>
                          </a:ln>
                          <a:solidFill>
                            <a:schemeClr val="tx1"/>
                          </a:solidFill>
                          <a:effectLst/>
                        </a:rPr>
                        <a:t>proc</a:t>
                      </a:r>
                      <a:r>
                        <a:rPr kumimoji="0" lang="lt-LT" sz="2000" u="none" strike="noStrike" cap="none" normalizeH="0" baseline="0" dirty="0" smtClean="0">
                          <a:ln>
                            <a:noFill/>
                          </a:ln>
                          <a:solidFill>
                            <a:schemeClr val="tx1"/>
                          </a:solidFill>
                          <a:effectLst/>
                        </a:rPr>
                        <a:t>.</a:t>
                      </a:r>
                      <a:endParaRPr kumimoji="0" lang="lt-LT" sz="2000" b="1" i="0" u="none" strike="noStrike" cap="none" normalizeH="0" baseline="0" dirty="0" smtClean="0">
                        <a:ln>
                          <a:noFill/>
                        </a:ln>
                        <a:solidFill>
                          <a:schemeClr val="tx1"/>
                        </a:solidFill>
                        <a:effectLst/>
                        <a:latin typeface="+mj-lt"/>
                        <a:cs typeface="Times New Roman" pitchFamily="18" charset="0"/>
                      </a:endParaRPr>
                    </a:p>
                  </a:txBody>
                  <a:tcPr marL="68580" marR="68580" marT="0" marB="0" horzOverflow="overflow"/>
                </a:tc>
              </a:tr>
              <a:tr h="38884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1" u="none" strike="noStrike" cap="none" normalizeH="0" baseline="0" dirty="0" smtClean="0">
                          <a:ln>
                            <a:noFill/>
                          </a:ln>
                          <a:effectLst/>
                        </a:rPr>
                        <a:t>2</a:t>
                      </a:r>
                      <a:endParaRPr kumimoji="0" lang="lt-LT" sz="2000" b="1" i="0" u="none" strike="noStrike" cap="none" normalizeH="0" baseline="0" dirty="0" smtClean="0">
                        <a:ln>
                          <a:noFill/>
                        </a:ln>
                        <a:solidFill>
                          <a:srgbClr val="000000"/>
                        </a:solidFill>
                        <a:effectLst/>
                        <a:latin typeface="+mj-lt"/>
                        <a:cs typeface="Times New Roman" pitchFamily="18"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u="none" strike="noStrike" cap="none" normalizeH="0" baseline="0" dirty="0" smtClean="0">
                          <a:ln>
                            <a:noFill/>
                          </a:ln>
                          <a:solidFill>
                            <a:schemeClr val="tx1"/>
                          </a:solidFill>
                          <a:effectLst/>
                        </a:rPr>
                        <a:t>100 </a:t>
                      </a:r>
                      <a:r>
                        <a:rPr kumimoji="0" lang="lt-LT" sz="2000" u="none" strike="noStrike" cap="none" normalizeH="0" baseline="0" dirty="0" err="1" smtClean="0">
                          <a:ln>
                            <a:noFill/>
                          </a:ln>
                          <a:solidFill>
                            <a:schemeClr val="tx1"/>
                          </a:solidFill>
                          <a:effectLst/>
                        </a:rPr>
                        <a:t>proc</a:t>
                      </a:r>
                      <a:r>
                        <a:rPr kumimoji="0" lang="lt-LT" sz="2000" u="none" strike="noStrike" cap="none" normalizeH="0" baseline="0" dirty="0" smtClean="0">
                          <a:ln>
                            <a:noFill/>
                          </a:ln>
                          <a:solidFill>
                            <a:schemeClr val="tx1"/>
                          </a:solidFill>
                          <a:effectLst/>
                        </a:rPr>
                        <a:t>.</a:t>
                      </a:r>
                      <a:endParaRPr kumimoji="0" lang="lt-LT" sz="2000" b="1" i="0" u="none" strike="noStrike" cap="none" normalizeH="0" baseline="0" dirty="0" smtClean="0">
                        <a:ln>
                          <a:noFill/>
                        </a:ln>
                        <a:solidFill>
                          <a:schemeClr val="tx1"/>
                        </a:solidFill>
                        <a:effectLst/>
                        <a:latin typeface="+mj-lt"/>
                        <a:cs typeface="Times New Roman" pitchFamily="18" charset="0"/>
                      </a:endParaRPr>
                    </a:p>
                  </a:txBody>
                  <a:tcPr marL="68580" marR="68580" marT="0" marB="0" horzOverflow="overflow"/>
                </a:tc>
              </a:tr>
              <a:tr h="38884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1" u="none" strike="noStrike" cap="none" normalizeH="0" baseline="0" dirty="0" smtClean="0">
                          <a:ln>
                            <a:noFill/>
                          </a:ln>
                          <a:effectLst/>
                        </a:rPr>
                        <a:t>3</a:t>
                      </a:r>
                      <a:endParaRPr kumimoji="0" lang="lt-LT" sz="2000" b="1" i="0" u="none" strike="noStrike" cap="none" normalizeH="0" baseline="0" dirty="0" smtClean="0">
                        <a:ln>
                          <a:noFill/>
                        </a:ln>
                        <a:solidFill>
                          <a:srgbClr val="000000"/>
                        </a:solidFill>
                        <a:effectLst/>
                        <a:latin typeface="+mj-lt"/>
                        <a:cs typeface="Times New Roman" pitchFamily="18"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u="none" strike="noStrike" cap="none" normalizeH="0" baseline="0" dirty="0" smtClean="0">
                          <a:ln>
                            <a:noFill/>
                          </a:ln>
                          <a:solidFill>
                            <a:schemeClr val="tx1"/>
                          </a:solidFill>
                          <a:effectLst/>
                        </a:rPr>
                        <a:t>100 </a:t>
                      </a:r>
                      <a:r>
                        <a:rPr kumimoji="0" lang="lt-LT" sz="2000" u="none" strike="noStrike" cap="none" normalizeH="0" baseline="0" dirty="0" err="1" smtClean="0">
                          <a:ln>
                            <a:noFill/>
                          </a:ln>
                          <a:solidFill>
                            <a:schemeClr val="tx1"/>
                          </a:solidFill>
                          <a:effectLst/>
                        </a:rPr>
                        <a:t>proc</a:t>
                      </a:r>
                      <a:r>
                        <a:rPr kumimoji="0" lang="lt-LT" sz="2000" u="none" strike="noStrike" cap="none" normalizeH="0" baseline="0" dirty="0" smtClean="0">
                          <a:ln>
                            <a:noFill/>
                          </a:ln>
                          <a:solidFill>
                            <a:schemeClr val="tx1"/>
                          </a:solidFill>
                          <a:effectLst/>
                        </a:rPr>
                        <a:t>.</a:t>
                      </a:r>
                      <a:endParaRPr kumimoji="0" lang="lt-LT" sz="2000" b="1" i="0" u="none" strike="noStrike" cap="none" normalizeH="0" baseline="0" dirty="0" smtClean="0">
                        <a:ln>
                          <a:noFill/>
                        </a:ln>
                        <a:solidFill>
                          <a:schemeClr val="tx1"/>
                        </a:solidFill>
                        <a:effectLst/>
                        <a:latin typeface="+mj-lt"/>
                        <a:cs typeface="Times New Roman" pitchFamily="18" charset="0"/>
                      </a:endParaRPr>
                    </a:p>
                  </a:txBody>
                  <a:tcPr marL="68580" marR="68580" marT="0" marB="0" horzOverflow="overflow"/>
                </a:tc>
              </a:tr>
              <a:tr h="38884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1" u="none" strike="noStrike" cap="none" normalizeH="0" baseline="0" dirty="0" smtClean="0">
                          <a:ln>
                            <a:noFill/>
                          </a:ln>
                          <a:effectLst/>
                        </a:rPr>
                        <a:t>4</a:t>
                      </a:r>
                      <a:endParaRPr kumimoji="0" lang="lt-LT" sz="2000" b="1" i="0" u="none" strike="noStrike" cap="none" normalizeH="0" baseline="0" dirty="0" smtClean="0">
                        <a:ln>
                          <a:noFill/>
                        </a:ln>
                        <a:solidFill>
                          <a:srgbClr val="000000"/>
                        </a:solidFill>
                        <a:effectLst/>
                        <a:latin typeface="+mj-lt"/>
                        <a:cs typeface="Times New Roman" pitchFamily="18"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u="none" strike="noStrike" cap="none" normalizeH="0" baseline="0" dirty="0" smtClean="0">
                          <a:ln>
                            <a:noFill/>
                          </a:ln>
                          <a:solidFill>
                            <a:schemeClr val="tx1"/>
                          </a:solidFill>
                          <a:effectLst/>
                        </a:rPr>
                        <a:t>100 </a:t>
                      </a:r>
                      <a:r>
                        <a:rPr kumimoji="0" lang="lt-LT" sz="2000" u="none" strike="noStrike" cap="none" normalizeH="0" baseline="0" dirty="0" err="1" smtClean="0">
                          <a:ln>
                            <a:noFill/>
                          </a:ln>
                          <a:solidFill>
                            <a:schemeClr val="tx1"/>
                          </a:solidFill>
                          <a:effectLst/>
                        </a:rPr>
                        <a:t>proc</a:t>
                      </a:r>
                      <a:r>
                        <a:rPr kumimoji="0" lang="lt-LT" sz="2000" u="none" strike="noStrike" cap="none" normalizeH="0" baseline="0" dirty="0" smtClean="0">
                          <a:ln>
                            <a:noFill/>
                          </a:ln>
                          <a:solidFill>
                            <a:schemeClr val="tx1"/>
                          </a:solidFill>
                          <a:effectLst/>
                        </a:rPr>
                        <a:t>.</a:t>
                      </a:r>
                      <a:endParaRPr kumimoji="0" lang="lt-LT" sz="2000" b="1" i="0" u="none" strike="noStrike" cap="none" normalizeH="0" baseline="0" dirty="0" smtClean="0">
                        <a:ln>
                          <a:noFill/>
                        </a:ln>
                        <a:solidFill>
                          <a:schemeClr val="tx1"/>
                        </a:solidFill>
                        <a:effectLst/>
                        <a:latin typeface="+mj-lt"/>
                        <a:cs typeface="Times New Roman" pitchFamily="18" charset="0"/>
                      </a:endParaRPr>
                    </a:p>
                  </a:txBody>
                  <a:tcPr marL="68580" marR="68580" marT="0" marB="0" horzOverflow="overflow"/>
                </a:tc>
              </a:tr>
              <a:tr h="38884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1" u="none" strike="noStrike" cap="none" normalizeH="0" baseline="0" dirty="0" smtClean="0">
                          <a:ln>
                            <a:noFill/>
                          </a:ln>
                          <a:effectLst/>
                        </a:rPr>
                        <a:t>5</a:t>
                      </a:r>
                      <a:endParaRPr kumimoji="0" lang="lt-LT" sz="2000" b="1" i="0" u="none" strike="noStrike" cap="none" normalizeH="0" baseline="0" dirty="0" smtClean="0">
                        <a:ln>
                          <a:noFill/>
                        </a:ln>
                        <a:solidFill>
                          <a:srgbClr val="000000"/>
                        </a:solidFill>
                        <a:effectLst/>
                        <a:latin typeface="+mj-lt"/>
                        <a:cs typeface="Times New Roman" pitchFamily="18"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u="none" strike="noStrike" cap="none" normalizeH="0" baseline="0" dirty="0" smtClean="0">
                          <a:ln>
                            <a:noFill/>
                          </a:ln>
                          <a:solidFill>
                            <a:schemeClr val="tx1"/>
                          </a:solidFill>
                          <a:effectLst/>
                        </a:rPr>
                        <a:t>100 </a:t>
                      </a:r>
                      <a:r>
                        <a:rPr kumimoji="0" lang="lt-LT" sz="2000" u="none" strike="noStrike" cap="none" normalizeH="0" baseline="0" dirty="0" err="1" smtClean="0">
                          <a:ln>
                            <a:noFill/>
                          </a:ln>
                          <a:solidFill>
                            <a:schemeClr val="tx1"/>
                          </a:solidFill>
                          <a:effectLst/>
                        </a:rPr>
                        <a:t>proc</a:t>
                      </a:r>
                      <a:r>
                        <a:rPr kumimoji="0" lang="lt-LT" sz="2000" u="none" strike="noStrike" cap="none" normalizeH="0" baseline="0" dirty="0" smtClean="0">
                          <a:ln>
                            <a:noFill/>
                          </a:ln>
                          <a:solidFill>
                            <a:schemeClr val="tx1"/>
                          </a:solidFill>
                          <a:effectLst/>
                        </a:rPr>
                        <a:t>.</a:t>
                      </a:r>
                      <a:endParaRPr kumimoji="0" lang="lt-LT" sz="2000" b="1" i="0" u="none" strike="noStrike" cap="none" normalizeH="0" baseline="0" dirty="0" smtClean="0">
                        <a:ln>
                          <a:noFill/>
                        </a:ln>
                        <a:solidFill>
                          <a:schemeClr val="tx1"/>
                        </a:solidFill>
                        <a:effectLst/>
                        <a:latin typeface="+mj-lt"/>
                        <a:cs typeface="Times New Roman" pitchFamily="18" charset="0"/>
                      </a:endParaRPr>
                    </a:p>
                  </a:txBody>
                  <a:tcPr marL="68580" marR="68580" marT="0" marB="0" horzOverflow="overflow"/>
                </a:tc>
              </a:tr>
              <a:tr h="38884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1" u="none" strike="noStrike" cap="none" normalizeH="0" baseline="0" dirty="0" smtClean="0">
                          <a:ln>
                            <a:noFill/>
                          </a:ln>
                          <a:effectLst/>
                        </a:rPr>
                        <a:t>6</a:t>
                      </a:r>
                      <a:endParaRPr kumimoji="0" lang="lt-LT" sz="2000" b="1" i="0" u="none" strike="noStrike" cap="none" normalizeH="0" baseline="0" dirty="0" smtClean="0">
                        <a:ln>
                          <a:noFill/>
                        </a:ln>
                        <a:solidFill>
                          <a:srgbClr val="000000"/>
                        </a:solidFill>
                        <a:effectLst/>
                        <a:latin typeface="+mj-lt"/>
                        <a:cs typeface="Times New Roman" pitchFamily="18"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u="none" strike="noStrike" cap="none" normalizeH="0" baseline="0" dirty="0" smtClean="0">
                          <a:ln>
                            <a:noFill/>
                          </a:ln>
                          <a:solidFill>
                            <a:schemeClr val="tx1"/>
                          </a:solidFill>
                          <a:effectLst/>
                        </a:rPr>
                        <a:t>100 </a:t>
                      </a:r>
                      <a:r>
                        <a:rPr kumimoji="0" lang="lt-LT" sz="2000" u="none" strike="noStrike" cap="none" normalizeH="0" baseline="0" dirty="0" err="1" smtClean="0">
                          <a:ln>
                            <a:noFill/>
                          </a:ln>
                          <a:solidFill>
                            <a:schemeClr val="tx1"/>
                          </a:solidFill>
                          <a:effectLst/>
                        </a:rPr>
                        <a:t>proc</a:t>
                      </a:r>
                      <a:r>
                        <a:rPr kumimoji="0" lang="lt-LT" sz="2000" u="none" strike="noStrike" cap="none" normalizeH="0" baseline="0" dirty="0" smtClean="0">
                          <a:ln>
                            <a:noFill/>
                          </a:ln>
                          <a:solidFill>
                            <a:schemeClr val="tx1"/>
                          </a:solidFill>
                          <a:effectLst/>
                        </a:rPr>
                        <a:t>.</a:t>
                      </a:r>
                      <a:endParaRPr kumimoji="0" lang="lt-LT" sz="2000" b="1" i="0" u="none" strike="noStrike" cap="none" normalizeH="0" baseline="0" dirty="0" smtClean="0">
                        <a:ln>
                          <a:noFill/>
                        </a:ln>
                        <a:solidFill>
                          <a:schemeClr val="tx1"/>
                        </a:solidFill>
                        <a:effectLst/>
                        <a:latin typeface="+mj-lt"/>
                        <a:cs typeface="Times New Roman" pitchFamily="18" charset="0"/>
                      </a:endParaRPr>
                    </a:p>
                  </a:txBody>
                  <a:tcPr marL="68580" marR="68580" marT="0" marB="0" horzOverflow="overflow"/>
                </a:tc>
              </a:tr>
              <a:tr h="38884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1" u="none" strike="noStrike" cap="none" normalizeH="0" baseline="0" dirty="0" smtClean="0">
                          <a:ln>
                            <a:noFill/>
                          </a:ln>
                          <a:effectLst/>
                        </a:rPr>
                        <a:t>7</a:t>
                      </a:r>
                      <a:endParaRPr kumimoji="0" lang="lt-LT" sz="2000" b="1" i="0" u="none" strike="noStrike" cap="none" normalizeH="0" baseline="0" dirty="0" smtClean="0">
                        <a:ln>
                          <a:noFill/>
                        </a:ln>
                        <a:solidFill>
                          <a:srgbClr val="000000"/>
                        </a:solidFill>
                        <a:effectLst/>
                        <a:latin typeface="+mj-lt"/>
                        <a:cs typeface="Times New Roman" pitchFamily="18"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u="none" strike="noStrike" cap="none" normalizeH="0" baseline="0" dirty="0" smtClean="0">
                          <a:ln>
                            <a:noFill/>
                          </a:ln>
                          <a:solidFill>
                            <a:schemeClr val="tx1"/>
                          </a:solidFill>
                          <a:effectLst/>
                        </a:rPr>
                        <a:t>92,31 </a:t>
                      </a:r>
                      <a:r>
                        <a:rPr kumimoji="0" lang="lt-LT" sz="2000" u="none" strike="noStrike" cap="none" normalizeH="0" baseline="0" dirty="0" err="1" smtClean="0">
                          <a:ln>
                            <a:noFill/>
                          </a:ln>
                          <a:solidFill>
                            <a:schemeClr val="tx1"/>
                          </a:solidFill>
                          <a:effectLst/>
                        </a:rPr>
                        <a:t>proc</a:t>
                      </a:r>
                      <a:r>
                        <a:rPr kumimoji="0" lang="lt-LT" sz="2000" u="none" strike="noStrike" cap="none" normalizeH="0" baseline="0" dirty="0" smtClean="0">
                          <a:ln>
                            <a:noFill/>
                          </a:ln>
                          <a:solidFill>
                            <a:schemeClr val="tx1"/>
                          </a:solidFill>
                          <a:effectLst/>
                        </a:rPr>
                        <a:t>.</a:t>
                      </a:r>
                      <a:endParaRPr kumimoji="0" lang="lt-LT" sz="2000" b="1" i="0" u="none" strike="noStrike" cap="none" normalizeH="0" baseline="0" dirty="0" smtClean="0">
                        <a:ln>
                          <a:noFill/>
                        </a:ln>
                        <a:solidFill>
                          <a:schemeClr val="tx1"/>
                        </a:solidFill>
                        <a:effectLst/>
                        <a:latin typeface="+mj-lt"/>
                        <a:cs typeface="Times New Roman" pitchFamily="18" charset="0"/>
                      </a:endParaRPr>
                    </a:p>
                  </a:txBody>
                  <a:tcPr marL="68580" marR="68580" marT="0" marB="0" horzOverflow="overflow"/>
                </a:tc>
              </a:tr>
              <a:tr h="38884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1" u="none" strike="noStrike" cap="none" normalizeH="0" baseline="0" dirty="0" smtClean="0">
                          <a:ln>
                            <a:noFill/>
                          </a:ln>
                          <a:effectLst/>
                        </a:rPr>
                        <a:t>8</a:t>
                      </a:r>
                      <a:endParaRPr kumimoji="0" lang="lt-LT" sz="2000" b="1" i="0" u="none" strike="noStrike" cap="none" normalizeH="0" baseline="0" dirty="0" smtClean="0">
                        <a:ln>
                          <a:noFill/>
                        </a:ln>
                        <a:solidFill>
                          <a:srgbClr val="000000"/>
                        </a:solidFill>
                        <a:effectLst/>
                        <a:latin typeface="+mj-lt"/>
                        <a:cs typeface="Times New Roman" pitchFamily="18"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defRPr/>
                      </a:pPr>
                      <a:r>
                        <a:rPr kumimoji="0" lang="lt-LT" sz="2000" u="none" strike="noStrike" cap="none" normalizeH="0" baseline="0" dirty="0" smtClean="0">
                          <a:ln>
                            <a:noFill/>
                          </a:ln>
                          <a:solidFill>
                            <a:schemeClr val="tx1"/>
                          </a:solidFill>
                          <a:effectLst/>
                        </a:rPr>
                        <a:t>100 </a:t>
                      </a:r>
                      <a:r>
                        <a:rPr kumimoji="0" lang="lt-LT" sz="2000" u="none" strike="noStrike" cap="none" normalizeH="0" baseline="0" dirty="0" err="1" smtClean="0">
                          <a:ln>
                            <a:noFill/>
                          </a:ln>
                          <a:solidFill>
                            <a:schemeClr val="tx1"/>
                          </a:solidFill>
                          <a:effectLst/>
                        </a:rPr>
                        <a:t>proc</a:t>
                      </a:r>
                      <a:r>
                        <a:rPr kumimoji="0" lang="lt-LT" sz="2000" u="none" strike="noStrike" cap="none" normalizeH="0" baseline="0" dirty="0" smtClean="0">
                          <a:ln>
                            <a:noFill/>
                          </a:ln>
                          <a:solidFill>
                            <a:schemeClr val="tx1"/>
                          </a:solidFill>
                          <a:effectLst/>
                        </a:rPr>
                        <a:t>.</a:t>
                      </a:r>
                      <a:endParaRPr kumimoji="0" lang="lt-LT" sz="2000" b="1" i="0" u="none" strike="noStrike" cap="none" normalizeH="0" baseline="0" dirty="0" smtClean="0">
                        <a:ln>
                          <a:noFill/>
                        </a:ln>
                        <a:solidFill>
                          <a:schemeClr val="tx1"/>
                        </a:solidFill>
                        <a:effectLst/>
                        <a:latin typeface="+mj-lt"/>
                        <a:cs typeface="Times New Roman" pitchFamily="18" charset="0"/>
                      </a:endParaRPr>
                    </a:p>
                  </a:txBody>
                  <a:tcPr marL="68580" marR="68580" marT="0" marB="0" horzOverflow="overflow"/>
                </a:tc>
              </a:tr>
              <a:tr h="38884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1" u="none" strike="noStrike" cap="none" normalizeH="0" baseline="0" dirty="0" smtClean="0">
                          <a:ln>
                            <a:noFill/>
                          </a:ln>
                          <a:effectLst/>
                        </a:rPr>
                        <a:t>I</a:t>
                      </a:r>
                      <a:endParaRPr kumimoji="0" lang="lt-LT" sz="2000" b="1" i="0" u="none" strike="noStrike" cap="none" normalizeH="0" baseline="0" dirty="0" smtClean="0">
                        <a:ln>
                          <a:noFill/>
                        </a:ln>
                        <a:solidFill>
                          <a:srgbClr val="000000"/>
                        </a:solidFill>
                        <a:effectLst/>
                        <a:latin typeface="+mj-lt"/>
                        <a:cs typeface="Times New Roman" pitchFamily="18"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u="none" strike="noStrike" cap="none" normalizeH="0" baseline="0" dirty="0" smtClean="0">
                          <a:ln>
                            <a:noFill/>
                          </a:ln>
                          <a:solidFill>
                            <a:schemeClr val="tx1"/>
                          </a:solidFill>
                          <a:effectLst/>
                        </a:rPr>
                        <a:t>92,31 </a:t>
                      </a:r>
                      <a:r>
                        <a:rPr kumimoji="0" lang="lt-LT" sz="2000" u="none" strike="noStrike" cap="none" normalizeH="0" baseline="0" dirty="0" err="1" smtClean="0">
                          <a:ln>
                            <a:noFill/>
                          </a:ln>
                          <a:solidFill>
                            <a:schemeClr val="tx1"/>
                          </a:solidFill>
                          <a:effectLst/>
                        </a:rPr>
                        <a:t>proc</a:t>
                      </a:r>
                      <a:r>
                        <a:rPr kumimoji="0" lang="lt-LT" sz="2000" u="none" strike="noStrike" cap="none" normalizeH="0" baseline="0" dirty="0" smtClean="0">
                          <a:ln>
                            <a:noFill/>
                          </a:ln>
                          <a:solidFill>
                            <a:schemeClr val="tx1"/>
                          </a:solidFill>
                          <a:effectLst/>
                        </a:rPr>
                        <a:t>.</a:t>
                      </a:r>
                      <a:endParaRPr kumimoji="0" lang="lt-LT" sz="2000" b="1" i="0" u="none" strike="noStrike" cap="none" normalizeH="0" baseline="0" dirty="0" smtClean="0">
                        <a:ln>
                          <a:noFill/>
                        </a:ln>
                        <a:solidFill>
                          <a:schemeClr val="tx1"/>
                        </a:solidFill>
                        <a:effectLst/>
                        <a:latin typeface="+mj-lt"/>
                        <a:cs typeface="Times New Roman" pitchFamily="18" charset="0"/>
                      </a:endParaRPr>
                    </a:p>
                  </a:txBody>
                  <a:tcPr marL="68580" marR="68580" marT="0" marB="0" horzOverflow="overflow"/>
                </a:tc>
              </a:tr>
              <a:tr h="38884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1" u="none" strike="noStrike" cap="none" normalizeH="0" baseline="0" dirty="0" smtClean="0">
                          <a:ln>
                            <a:noFill/>
                          </a:ln>
                          <a:effectLst/>
                        </a:rPr>
                        <a:t>II</a:t>
                      </a:r>
                      <a:endParaRPr kumimoji="0" lang="lt-LT" sz="2000" b="1" i="0" u="none" strike="noStrike" cap="none" normalizeH="0" baseline="0" dirty="0" smtClean="0">
                        <a:ln>
                          <a:noFill/>
                        </a:ln>
                        <a:solidFill>
                          <a:srgbClr val="000000"/>
                        </a:solidFill>
                        <a:effectLst/>
                        <a:latin typeface="+mj-lt"/>
                        <a:cs typeface="Times New Roman" pitchFamily="18"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defRPr/>
                      </a:pPr>
                      <a:r>
                        <a:rPr kumimoji="0" lang="lt-LT" sz="2000" u="none" strike="noStrike" cap="none" normalizeH="0" baseline="0" dirty="0" smtClean="0">
                          <a:ln>
                            <a:noFill/>
                          </a:ln>
                          <a:solidFill>
                            <a:schemeClr val="tx1"/>
                          </a:solidFill>
                          <a:effectLst/>
                        </a:rPr>
                        <a:t>100 </a:t>
                      </a:r>
                      <a:r>
                        <a:rPr kumimoji="0" lang="lt-LT" sz="2000" u="none" strike="noStrike" cap="none" normalizeH="0" baseline="0" dirty="0" err="1" smtClean="0">
                          <a:ln>
                            <a:noFill/>
                          </a:ln>
                          <a:solidFill>
                            <a:schemeClr val="tx1"/>
                          </a:solidFill>
                          <a:effectLst/>
                        </a:rPr>
                        <a:t>proc</a:t>
                      </a:r>
                      <a:r>
                        <a:rPr kumimoji="0" lang="lt-LT" sz="2000" u="none" strike="noStrike" cap="none" normalizeH="0" baseline="0" dirty="0" smtClean="0">
                          <a:ln>
                            <a:noFill/>
                          </a:ln>
                          <a:solidFill>
                            <a:schemeClr val="tx1"/>
                          </a:solidFill>
                          <a:effectLst/>
                        </a:rPr>
                        <a:t>.</a:t>
                      </a:r>
                      <a:endParaRPr kumimoji="0" lang="lt-LT" sz="2000" b="1" i="0" u="none" strike="noStrike" cap="none" normalizeH="0" baseline="0" dirty="0" smtClean="0">
                        <a:ln>
                          <a:noFill/>
                        </a:ln>
                        <a:solidFill>
                          <a:schemeClr val="tx1"/>
                        </a:solidFill>
                        <a:effectLst/>
                        <a:latin typeface="+mj-lt"/>
                        <a:cs typeface="Times New Roman" pitchFamily="18" charset="0"/>
                      </a:endParaRPr>
                    </a:p>
                  </a:txBody>
                  <a:tcPr marL="68580" marR="68580" marT="0" marB="0" horzOverflow="overflow"/>
                </a:tc>
              </a:tr>
              <a:tr h="38884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1" i="0" u="none" strike="noStrike" cap="none" normalizeH="0" baseline="0" dirty="0" smtClean="0">
                          <a:ln>
                            <a:noFill/>
                          </a:ln>
                          <a:solidFill>
                            <a:srgbClr val="000000"/>
                          </a:solidFill>
                          <a:effectLst/>
                          <a:latin typeface="+mj-lt"/>
                          <a:cs typeface="Times New Roman" pitchFamily="18" charset="0"/>
                        </a:rPr>
                        <a:t>III </a:t>
                      </a: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defRPr/>
                      </a:pPr>
                      <a:r>
                        <a:rPr kumimoji="0" lang="lt-LT" sz="2000" b="0" i="0" u="none" strike="noStrike" cap="none" normalizeH="0" baseline="0" dirty="0" smtClean="0">
                          <a:ln>
                            <a:noFill/>
                          </a:ln>
                          <a:solidFill>
                            <a:schemeClr val="tx1"/>
                          </a:solidFill>
                          <a:effectLst/>
                          <a:latin typeface="+mj-lt"/>
                          <a:cs typeface="Times New Roman" pitchFamily="18" charset="0"/>
                        </a:rPr>
                        <a:t>88,89 </a:t>
                      </a:r>
                      <a:r>
                        <a:rPr kumimoji="0" lang="lt-LT" sz="2000" b="0" i="0" u="none" strike="noStrike" cap="none" normalizeH="0" baseline="0" dirty="0" err="1" smtClean="0">
                          <a:ln>
                            <a:noFill/>
                          </a:ln>
                          <a:solidFill>
                            <a:schemeClr val="tx1"/>
                          </a:solidFill>
                          <a:effectLst/>
                          <a:latin typeface="+mj-lt"/>
                          <a:cs typeface="Times New Roman" pitchFamily="18" charset="0"/>
                        </a:rPr>
                        <a:t>proc</a:t>
                      </a:r>
                      <a:r>
                        <a:rPr kumimoji="0" lang="lt-LT" sz="2000" b="0" i="0" u="none" strike="noStrike" cap="none" normalizeH="0" baseline="0" dirty="0" smtClean="0">
                          <a:ln>
                            <a:noFill/>
                          </a:ln>
                          <a:solidFill>
                            <a:schemeClr val="tx1"/>
                          </a:solidFill>
                          <a:effectLst/>
                          <a:latin typeface="+mj-lt"/>
                          <a:cs typeface="Times New Roman" pitchFamily="18" charset="0"/>
                        </a:rPr>
                        <a:t>.</a:t>
                      </a:r>
                    </a:p>
                  </a:txBody>
                  <a:tcPr marL="68580" marR="68580" marT="0" marB="0" horzOverflow="overflow"/>
                </a:tc>
              </a:tr>
              <a:tr h="38884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1" u="none" strike="noStrike" cap="none" normalizeH="0" baseline="0" dirty="0" smtClean="0">
                          <a:ln>
                            <a:noFill/>
                          </a:ln>
                          <a:effectLst/>
                        </a:rPr>
                        <a:t>IV</a:t>
                      </a:r>
                      <a:endParaRPr kumimoji="0" lang="lt-LT" sz="2000" b="1" i="0" u="none" strike="noStrike" cap="none" normalizeH="0" baseline="0" dirty="0" smtClean="0">
                        <a:ln>
                          <a:noFill/>
                        </a:ln>
                        <a:solidFill>
                          <a:srgbClr val="000000"/>
                        </a:solidFill>
                        <a:effectLst/>
                        <a:latin typeface="+mj-lt"/>
                        <a:cs typeface="Times New Roman" pitchFamily="18"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u="none" strike="noStrike" cap="none" normalizeH="0" baseline="0" dirty="0" smtClean="0">
                          <a:ln>
                            <a:noFill/>
                          </a:ln>
                          <a:solidFill>
                            <a:schemeClr val="tx1"/>
                          </a:solidFill>
                          <a:effectLst/>
                        </a:rPr>
                        <a:t>100 </a:t>
                      </a:r>
                      <a:r>
                        <a:rPr kumimoji="0" lang="lt-LT" sz="2000" u="none" strike="noStrike" cap="none" normalizeH="0" baseline="0" dirty="0" err="1" smtClean="0">
                          <a:ln>
                            <a:noFill/>
                          </a:ln>
                          <a:solidFill>
                            <a:schemeClr val="tx1"/>
                          </a:solidFill>
                          <a:effectLst/>
                        </a:rPr>
                        <a:t>proc</a:t>
                      </a:r>
                      <a:r>
                        <a:rPr kumimoji="0" lang="lt-LT" sz="2000" u="none" strike="noStrike" cap="none" normalizeH="0" baseline="0" dirty="0" smtClean="0">
                          <a:ln>
                            <a:noFill/>
                          </a:ln>
                          <a:solidFill>
                            <a:schemeClr val="tx1"/>
                          </a:solidFill>
                          <a:effectLst/>
                        </a:rPr>
                        <a:t>.</a:t>
                      </a:r>
                      <a:endParaRPr kumimoji="0" lang="lt-LT" sz="2000" b="1" i="0" u="none" strike="noStrike" cap="none" normalizeH="0" baseline="0" dirty="0" smtClean="0">
                        <a:ln>
                          <a:noFill/>
                        </a:ln>
                        <a:solidFill>
                          <a:schemeClr val="tx1"/>
                        </a:solidFill>
                        <a:effectLst/>
                        <a:latin typeface="+mj-lt"/>
                        <a:cs typeface="Times New Roman" pitchFamily="18" charset="0"/>
                      </a:endParaRPr>
                    </a:p>
                  </a:txBody>
                  <a:tcPr marL="68580" marR="68580" marT="0" marB="0" horzOverflow="overflow"/>
                </a:tc>
              </a:tr>
              <a:tr h="38884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lt-LT" sz="2000" b="1" i="0" u="none" strike="noStrike" cap="none" normalizeH="0" baseline="0" dirty="0" smtClean="0">
                        <a:ln>
                          <a:noFill/>
                        </a:ln>
                        <a:solidFill>
                          <a:srgbClr val="000000"/>
                        </a:solidFill>
                        <a:effectLst/>
                        <a:latin typeface="+mj-lt"/>
                        <a:cs typeface="Times New Roman" pitchFamily="18"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defRPr/>
                      </a:pPr>
                      <a:endParaRPr kumimoji="0" lang="lt-LT" sz="2000" b="1" i="0" u="none" strike="noStrike" cap="none" normalizeH="0" baseline="0" dirty="0" smtClean="0">
                        <a:ln>
                          <a:noFill/>
                        </a:ln>
                        <a:solidFill>
                          <a:srgbClr val="FF0000"/>
                        </a:solidFill>
                        <a:effectLst/>
                        <a:latin typeface="+mj-lt"/>
                        <a:cs typeface="Times New Roman" pitchFamily="18" charset="0"/>
                      </a:endParaRPr>
                    </a:p>
                  </a:txBody>
                  <a:tcPr marL="68580" marR="68580" marT="0" marB="0" horzOverflow="overflow"/>
                </a:tc>
              </a:tr>
              <a:tr h="38884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1" u="none" strike="noStrike" cap="none" normalizeH="0" baseline="0" dirty="0" smtClean="0">
                          <a:ln>
                            <a:noFill/>
                          </a:ln>
                          <a:effectLst>
                            <a:outerShdw blurRad="38100" dist="38100" dir="2700000" algn="tl">
                              <a:srgbClr val="000000">
                                <a:alpha val="43137"/>
                              </a:srgbClr>
                            </a:outerShdw>
                          </a:effectLst>
                        </a:rPr>
                        <a:t>Vidutinis </a:t>
                      </a:r>
                      <a:r>
                        <a:rPr kumimoji="0" lang="lt-LT" sz="2000" b="1" u="none" strike="noStrike" cap="none" normalizeH="0" baseline="0" dirty="0" err="1" smtClean="0">
                          <a:ln>
                            <a:noFill/>
                          </a:ln>
                          <a:effectLst>
                            <a:outerShdw blurRad="38100" dist="38100" dir="2700000" algn="tl">
                              <a:srgbClr val="000000">
                                <a:alpha val="43137"/>
                              </a:srgbClr>
                            </a:outerShdw>
                          </a:effectLst>
                        </a:rPr>
                        <a:t>kl</a:t>
                      </a:r>
                      <a:r>
                        <a:rPr kumimoji="0" lang="lt-LT" sz="2000" b="1" u="none" strike="noStrike" cap="none" normalizeH="0" baseline="0" dirty="0" smtClean="0">
                          <a:ln>
                            <a:noFill/>
                          </a:ln>
                          <a:effectLst>
                            <a:outerShdw blurRad="38100" dist="38100" dir="2700000" algn="tl">
                              <a:srgbClr val="000000">
                                <a:alpha val="43137"/>
                              </a:srgbClr>
                            </a:outerShdw>
                          </a:effectLst>
                        </a:rPr>
                        <a:t>. pažangumas:</a:t>
                      </a:r>
                      <a:endParaRPr kumimoji="0" lang="lt-LT" sz="2000" b="1" i="0" u="none" strike="noStrike" cap="none" normalizeH="0" baseline="0" dirty="0" smtClean="0">
                        <a:ln>
                          <a:noFill/>
                        </a:ln>
                        <a:solidFill>
                          <a:srgbClr val="FF0000"/>
                        </a:solidFill>
                        <a:effectLst>
                          <a:outerShdw blurRad="38100" dist="38100" dir="2700000" algn="tl">
                            <a:srgbClr val="000000">
                              <a:alpha val="43137"/>
                            </a:srgbClr>
                          </a:outerShdw>
                        </a:effectLst>
                        <a:latin typeface="+mj-lt"/>
                        <a:cs typeface="Times New Roman" pitchFamily="18"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1" u="none" strike="noStrike" cap="none" normalizeH="0" baseline="0" dirty="0" smtClean="0">
                          <a:ln>
                            <a:noFill/>
                          </a:ln>
                          <a:solidFill>
                            <a:srgbClr val="FF0000"/>
                          </a:solidFill>
                          <a:effectLst>
                            <a:outerShdw blurRad="38100" dist="38100" dir="2700000" algn="tl">
                              <a:srgbClr val="000000">
                                <a:alpha val="43137"/>
                              </a:srgbClr>
                            </a:outerShdw>
                          </a:effectLst>
                        </a:rPr>
                        <a:t>97,79, I trimestre - 100 </a:t>
                      </a:r>
                      <a:r>
                        <a:rPr kumimoji="0" lang="lt-LT" sz="2000" b="1" u="none" strike="noStrike" cap="none" normalizeH="0" baseline="0" dirty="0" err="1" smtClean="0">
                          <a:ln>
                            <a:noFill/>
                          </a:ln>
                          <a:solidFill>
                            <a:srgbClr val="FF0000"/>
                          </a:solidFill>
                          <a:effectLst>
                            <a:outerShdw blurRad="38100" dist="38100" dir="2700000" algn="tl">
                              <a:srgbClr val="000000">
                                <a:alpha val="43137"/>
                              </a:srgbClr>
                            </a:outerShdw>
                          </a:effectLst>
                        </a:rPr>
                        <a:t>proc</a:t>
                      </a:r>
                      <a:r>
                        <a:rPr kumimoji="0" lang="lt-LT" sz="2000" b="1" u="none" strike="noStrike" cap="none" normalizeH="0" baseline="0" dirty="0" smtClean="0">
                          <a:ln>
                            <a:noFill/>
                          </a:ln>
                          <a:solidFill>
                            <a:srgbClr val="FF0000"/>
                          </a:solidFill>
                          <a:effectLst>
                            <a:outerShdw blurRad="38100" dist="38100" dir="2700000" algn="tl">
                              <a:srgbClr val="000000">
                                <a:alpha val="43137"/>
                              </a:srgbClr>
                            </a:outerShdw>
                          </a:effectLst>
                        </a:rPr>
                        <a:t>.</a:t>
                      </a:r>
                      <a:endParaRPr kumimoji="0" lang="lt-LT" sz="2000" b="1" i="0" u="none" strike="noStrike" cap="none" normalizeH="0" baseline="0" dirty="0" smtClean="0">
                        <a:ln>
                          <a:noFill/>
                        </a:ln>
                        <a:solidFill>
                          <a:srgbClr val="FF0000"/>
                        </a:solidFill>
                        <a:effectLst>
                          <a:outerShdw blurRad="38100" dist="38100" dir="2700000" algn="tl">
                            <a:srgbClr val="000000">
                              <a:alpha val="43137"/>
                            </a:srgbClr>
                          </a:outerShdw>
                        </a:effectLst>
                        <a:latin typeface="+mj-lt"/>
                        <a:cs typeface="Times New Roman" pitchFamily="18" charset="0"/>
                      </a:endParaRPr>
                    </a:p>
                  </a:txBody>
                  <a:tcPr marL="68580" marR="68580" marT="0" marB="0" horzOverflow="overflow"/>
                </a:tc>
              </a:tr>
            </a:tbl>
          </a:graphicData>
        </a:graphic>
      </p:graphicFrame>
    </p:spTree>
    <p:extLst>
      <p:ext uri="{BB962C8B-B14F-4D97-AF65-F5344CB8AC3E}">
        <p14:creationId xmlns:p14="http://schemas.microsoft.com/office/powerpoint/2010/main" val="63265126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fontScale="90000"/>
          </a:bodyPr>
          <a:lstStyle/>
          <a:p>
            <a:pPr algn="ctr"/>
            <a:r>
              <a:rPr lang="lt-LT" dirty="0" smtClean="0"/>
              <a:t>Nepraleido nei vienos pamokos</a:t>
            </a:r>
            <a:r>
              <a:rPr lang="en-GB" dirty="0" smtClean="0"/>
              <a:t>!</a:t>
            </a:r>
            <a:r>
              <a:rPr lang="lt-LT" dirty="0"/>
              <a:t> </a:t>
            </a:r>
            <a:r>
              <a:rPr lang="en-GB" dirty="0" smtClean="0"/>
              <a:t/>
            </a:r>
            <a:br>
              <a:rPr lang="en-GB" dirty="0" smtClean="0"/>
            </a:br>
            <a:r>
              <a:rPr lang="lt-LT" dirty="0" smtClean="0"/>
              <a:t>1-IVg </a:t>
            </a:r>
            <a:r>
              <a:rPr lang="lt-LT" dirty="0" err="1" smtClean="0"/>
              <a:t>kl</a:t>
            </a:r>
            <a:r>
              <a:rPr lang="lt-LT" dirty="0" smtClean="0"/>
              <a:t>.</a:t>
            </a:r>
            <a:endParaRPr lang="lt-LT" dirty="0"/>
          </a:p>
        </p:txBody>
      </p:sp>
      <p:sp>
        <p:nvSpPr>
          <p:cNvPr id="3" name="Turinio vietos rezervavimo ženklas 2"/>
          <p:cNvSpPr>
            <a:spLocks noGrp="1"/>
          </p:cNvSpPr>
          <p:nvPr>
            <p:ph sz="half" idx="1"/>
          </p:nvPr>
        </p:nvSpPr>
        <p:spPr>
          <a:xfrm>
            <a:off x="395536" y="1412776"/>
            <a:ext cx="3657600" cy="5022336"/>
          </a:xfrm>
        </p:spPr>
        <p:txBody>
          <a:bodyPr>
            <a:noAutofit/>
          </a:bodyPr>
          <a:lstStyle/>
          <a:p>
            <a:pPr marL="0" indent="0">
              <a:buNone/>
            </a:pPr>
            <a:endParaRPr lang="lt-LT" sz="2200" b="1" dirty="0" smtClean="0">
              <a:solidFill>
                <a:srgbClr val="FF0000"/>
              </a:solidFill>
            </a:endParaRPr>
          </a:p>
          <a:p>
            <a:pPr marL="0" indent="0">
              <a:buNone/>
            </a:pPr>
            <a:r>
              <a:rPr lang="lt-LT" sz="2200" b="1" dirty="0" smtClean="0">
                <a:solidFill>
                  <a:srgbClr val="FF0000"/>
                </a:solidFill>
              </a:rPr>
              <a:t>2 </a:t>
            </a:r>
            <a:r>
              <a:rPr lang="lt-LT" sz="2200" b="1" dirty="0" smtClean="0">
                <a:solidFill>
                  <a:srgbClr val="FF0000"/>
                </a:solidFill>
              </a:rPr>
              <a:t>klasė</a:t>
            </a:r>
          </a:p>
          <a:p>
            <a:pPr marL="0" indent="0">
              <a:buNone/>
            </a:pPr>
            <a:r>
              <a:rPr lang="lt-LT" sz="2200" dirty="0" smtClean="0"/>
              <a:t>Saliamonas Vakaris</a:t>
            </a:r>
          </a:p>
          <a:p>
            <a:pPr marL="0" indent="0">
              <a:buNone/>
            </a:pPr>
            <a:r>
              <a:rPr lang="lt-LT" sz="2200" b="1" dirty="0" smtClean="0">
                <a:solidFill>
                  <a:srgbClr val="FF0000"/>
                </a:solidFill>
              </a:rPr>
              <a:t>3 </a:t>
            </a:r>
            <a:r>
              <a:rPr lang="lt-LT" sz="2200" b="1" dirty="0">
                <a:solidFill>
                  <a:srgbClr val="FF0000"/>
                </a:solidFill>
              </a:rPr>
              <a:t>klasė</a:t>
            </a:r>
          </a:p>
          <a:p>
            <a:pPr marL="0" indent="0">
              <a:buNone/>
            </a:pPr>
            <a:r>
              <a:rPr lang="lt-LT" sz="2200" dirty="0"/>
              <a:t>Navickaitė Adelė</a:t>
            </a:r>
          </a:p>
          <a:p>
            <a:pPr marL="0" lvl="0" indent="0">
              <a:buClr>
                <a:srgbClr val="A9A57C"/>
              </a:buClr>
              <a:buNone/>
            </a:pPr>
            <a:r>
              <a:rPr lang="lt-LT" sz="2400" b="1" dirty="0">
                <a:solidFill>
                  <a:srgbClr val="FF0000"/>
                </a:solidFill>
              </a:rPr>
              <a:t>7 klasė</a:t>
            </a:r>
          </a:p>
          <a:p>
            <a:pPr marL="0" lvl="0" indent="0">
              <a:buClr>
                <a:srgbClr val="A9A57C"/>
              </a:buClr>
              <a:buNone/>
            </a:pPr>
            <a:r>
              <a:rPr lang="lt-LT" sz="2400" dirty="0">
                <a:solidFill>
                  <a:srgbClr val="2F2B20"/>
                </a:solidFill>
              </a:rPr>
              <a:t>Matulevičiūtė </a:t>
            </a:r>
            <a:r>
              <a:rPr lang="lt-LT" sz="2400" dirty="0" smtClean="0">
                <a:solidFill>
                  <a:srgbClr val="2F2B20"/>
                </a:solidFill>
              </a:rPr>
              <a:t>Neringa</a:t>
            </a:r>
          </a:p>
          <a:p>
            <a:pPr marL="0" lvl="0" indent="0">
              <a:buClr>
                <a:srgbClr val="A9A57C"/>
              </a:buClr>
              <a:buNone/>
            </a:pPr>
            <a:r>
              <a:rPr lang="lt-LT" sz="2400" b="1" dirty="0">
                <a:solidFill>
                  <a:srgbClr val="FF0000"/>
                </a:solidFill>
              </a:rPr>
              <a:t>8 klasė</a:t>
            </a:r>
          </a:p>
          <a:p>
            <a:pPr marL="0" lvl="0" indent="0">
              <a:buClr>
                <a:srgbClr val="A9A57C"/>
              </a:buClr>
              <a:buNone/>
            </a:pPr>
            <a:r>
              <a:rPr lang="lt-LT" sz="2400" dirty="0">
                <a:solidFill>
                  <a:srgbClr val="2F2B20"/>
                </a:solidFill>
              </a:rPr>
              <a:t>Biras Tomas</a:t>
            </a:r>
          </a:p>
          <a:p>
            <a:pPr marL="0" lvl="0" indent="0">
              <a:buClr>
                <a:srgbClr val="A9A57C"/>
              </a:buClr>
              <a:buNone/>
            </a:pPr>
            <a:endParaRPr lang="lt-LT" sz="2400" dirty="0">
              <a:solidFill>
                <a:srgbClr val="2F2B20"/>
              </a:solidFill>
            </a:endParaRPr>
          </a:p>
          <a:p>
            <a:pPr marL="0" indent="0">
              <a:buNone/>
            </a:pPr>
            <a:endParaRPr lang="lt-LT" sz="2200" dirty="0" smtClean="0"/>
          </a:p>
        </p:txBody>
      </p:sp>
      <p:sp>
        <p:nvSpPr>
          <p:cNvPr id="4" name="Turinio vietos rezervavimo ženklas 3"/>
          <p:cNvSpPr>
            <a:spLocks noGrp="1"/>
          </p:cNvSpPr>
          <p:nvPr>
            <p:ph sz="half" idx="2"/>
          </p:nvPr>
        </p:nvSpPr>
        <p:spPr>
          <a:xfrm>
            <a:off x="4427984" y="1556792"/>
            <a:ext cx="3657600" cy="5112568"/>
          </a:xfrm>
        </p:spPr>
        <p:txBody>
          <a:bodyPr>
            <a:normAutofit/>
          </a:bodyPr>
          <a:lstStyle/>
          <a:p>
            <a:pPr marL="0" lvl="0" indent="0">
              <a:buClr>
                <a:srgbClr val="A9A57C"/>
              </a:buClr>
              <a:buNone/>
            </a:pPr>
            <a:endParaRPr lang="lt-LT" sz="2400" b="1" dirty="0" smtClean="0">
              <a:solidFill>
                <a:srgbClr val="FF0000"/>
              </a:solidFill>
            </a:endParaRPr>
          </a:p>
          <a:p>
            <a:pPr marL="0" lvl="0" indent="0">
              <a:buClr>
                <a:srgbClr val="A9A57C"/>
              </a:buClr>
              <a:buNone/>
            </a:pPr>
            <a:r>
              <a:rPr lang="lt-LT" sz="2400" b="1" dirty="0" err="1" smtClean="0">
                <a:solidFill>
                  <a:srgbClr val="FF0000"/>
                </a:solidFill>
              </a:rPr>
              <a:t>IIg</a:t>
            </a:r>
            <a:r>
              <a:rPr lang="lt-LT" sz="2400" b="1" dirty="0" smtClean="0">
                <a:solidFill>
                  <a:srgbClr val="FF0000"/>
                </a:solidFill>
              </a:rPr>
              <a:t> </a:t>
            </a:r>
            <a:r>
              <a:rPr lang="lt-LT" sz="2400" b="1" dirty="0">
                <a:solidFill>
                  <a:srgbClr val="FF0000"/>
                </a:solidFill>
              </a:rPr>
              <a:t>klasė</a:t>
            </a:r>
          </a:p>
          <a:p>
            <a:pPr marL="0" lvl="0" indent="0">
              <a:buClr>
                <a:srgbClr val="A9A57C"/>
              </a:buClr>
              <a:buNone/>
            </a:pPr>
            <a:r>
              <a:rPr lang="lt-LT" sz="2400" dirty="0" err="1">
                <a:solidFill>
                  <a:srgbClr val="2F2B20"/>
                </a:solidFill>
              </a:rPr>
              <a:t>Čečys</a:t>
            </a:r>
            <a:r>
              <a:rPr lang="lt-LT" sz="2400" dirty="0">
                <a:solidFill>
                  <a:srgbClr val="2F2B20"/>
                </a:solidFill>
              </a:rPr>
              <a:t> Laurynas,</a:t>
            </a:r>
          </a:p>
          <a:p>
            <a:pPr marL="0" lvl="0" indent="0">
              <a:buClr>
                <a:srgbClr val="A9A57C"/>
              </a:buClr>
              <a:buNone/>
            </a:pPr>
            <a:r>
              <a:rPr lang="lt-LT" sz="2400" dirty="0" err="1">
                <a:solidFill>
                  <a:srgbClr val="2F2B20"/>
                </a:solidFill>
              </a:rPr>
              <a:t>Palskytė</a:t>
            </a:r>
            <a:r>
              <a:rPr lang="lt-LT" sz="2400" dirty="0">
                <a:solidFill>
                  <a:srgbClr val="2F2B20"/>
                </a:solidFill>
              </a:rPr>
              <a:t> Agnė, </a:t>
            </a:r>
          </a:p>
          <a:p>
            <a:pPr marL="0" lvl="0" indent="0">
              <a:buClr>
                <a:srgbClr val="A9A57C"/>
              </a:buClr>
              <a:buNone/>
            </a:pPr>
            <a:r>
              <a:rPr lang="lt-LT" sz="2400" dirty="0">
                <a:solidFill>
                  <a:srgbClr val="2F2B20"/>
                </a:solidFill>
              </a:rPr>
              <a:t>Pečiulytė Živilė,</a:t>
            </a:r>
          </a:p>
          <a:p>
            <a:pPr marL="0" lvl="0" indent="0">
              <a:buClr>
                <a:srgbClr val="A9A57C"/>
              </a:buClr>
              <a:buNone/>
            </a:pPr>
            <a:r>
              <a:rPr lang="lt-LT" sz="2400" dirty="0">
                <a:solidFill>
                  <a:srgbClr val="2F2B20"/>
                </a:solidFill>
              </a:rPr>
              <a:t>Sabutis </a:t>
            </a:r>
            <a:r>
              <a:rPr lang="lt-LT" sz="2400" dirty="0" smtClean="0">
                <a:solidFill>
                  <a:srgbClr val="2F2B20"/>
                </a:solidFill>
              </a:rPr>
              <a:t>Aivaras</a:t>
            </a:r>
          </a:p>
          <a:p>
            <a:pPr marL="0" indent="0">
              <a:buNone/>
            </a:pPr>
            <a:r>
              <a:rPr lang="lt-LT" sz="2400" b="1" dirty="0" err="1">
                <a:solidFill>
                  <a:srgbClr val="FF0000"/>
                </a:solidFill>
              </a:rPr>
              <a:t>IVg</a:t>
            </a:r>
            <a:r>
              <a:rPr lang="lt-LT" sz="2400" b="1" dirty="0">
                <a:solidFill>
                  <a:srgbClr val="FF0000"/>
                </a:solidFill>
              </a:rPr>
              <a:t> klasė</a:t>
            </a:r>
          </a:p>
          <a:p>
            <a:pPr marL="0" indent="0">
              <a:buNone/>
            </a:pPr>
            <a:r>
              <a:rPr lang="lt-LT" sz="2400" dirty="0" err="1"/>
              <a:t>Laucys</a:t>
            </a:r>
            <a:r>
              <a:rPr lang="lt-LT" sz="2400" dirty="0"/>
              <a:t> Donatas,</a:t>
            </a:r>
          </a:p>
          <a:p>
            <a:pPr marL="0" indent="0">
              <a:buNone/>
            </a:pPr>
            <a:r>
              <a:rPr lang="lt-LT" sz="2400" dirty="0" err="1"/>
              <a:t>Laucys</a:t>
            </a:r>
            <a:r>
              <a:rPr lang="lt-LT" sz="2400" dirty="0"/>
              <a:t> Lukas</a:t>
            </a:r>
          </a:p>
          <a:p>
            <a:pPr marL="0" lvl="0" indent="0">
              <a:buClr>
                <a:srgbClr val="A9A57C"/>
              </a:buClr>
              <a:buNone/>
            </a:pPr>
            <a:endParaRPr lang="lt-LT" sz="2400" dirty="0">
              <a:solidFill>
                <a:srgbClr val="2F2B20"/>
              </a:solidFill>
            </a:endParaRPr>
          </a:p>
          <a:p>
            <a:pPr marL="0" indent="0">
              <a:buNone/>
            </a:pPr>
            <a:endParaRPr lang="lt-LT" sz="2200" dirty="0"/>
          </a:p>
        </p:txBody>
      </p:sp>
    </p:spTree>
    <p:extLst>
      <p:ext uri="{BB962C8B-B14F-4D97-AF65-F5344CB8AC3E}">
        <p14:creationId xmlns:p14="http://schemas.microsoft.com/office/powerpoint/2010/main" val="3844157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pPr lvl="0" algn="ctr"/>
            <a:r>
              <a:rPr lang="lt-LT" sz="4000" dirty="0" smtClean="0"/>
              <a:t/>
            </a:r>
            <a:br>
              <a:rPr lang="lt-LT" sz="4000" dirty="0" smtClean="0"/>
            </a:br>
            <a:r>
              <a:rPr lang="lt-LT" sz="4000" dirty="0" smtClean="0"/>
              <a:t>2019 </a:t>
            </a:r>
            <a:r>
              <a:rPr lang="lt-LT" sz="4000" dirty="0" err="1"/>
              <a:t>m</a:t>
            </a:r>
            <a:r>
              <a:rPr lang="lt-LT" sz="4000" dirty="0"/>
              <a:t>. veiklos plano įgyvendinimo </a:t>
            </a:r>
            <a:r>
              <a:rPr lang="lt-LT" sz="4000" dirty="0" smtClean="0"/>
              <a:t>analizė (1).</a:t>
            </a:r>
            <a:r>
              <a:rPr lang="lt-LT" dirty="0"/>
              <a:t/>
            </a:r>
            <a:br>
              <a:rPr lang="lt-LT" dirty="0"/>
            </a:br>
            <a:endParaRPr lang="lt-LT" dirty="0"/>
          </a:p>
        </p:txBody>
      </p:sp>
      <p:sp>
        <p:nvSpPr>
          <p:cNvPr id="3" name="Turinio vietos rezervavimo ženklas 2"/>
          <p:cNvSpPr>
            <a:spLocks noGrp="1"/>
          </p:cNvSpPr>
          <p:nvPr>
            <p:ph idx="1"/>
          </p:nvPr>
        </p:nvSpPr>
        <p:spPr/>
        <p:txBody>
          <a:bodyPr/>
          <a:lstStyle/>
          <a:p>
            <a:r>
              <a:rPr lang="lt-LT" b="1" dirty="0"/>
              <a:t>2019 </a:t>
            </a:r>
            <a:r>
              <a:rPr lang="lt-LT" b="1" dirty="0" err="1"/>
              <a:t>m</a:t>
            </a:r>
            <a:r>
              <a:rPr lang="lt-LT" b="1" dirty="0"/>
              <a:t>. gimnazija siekė įgyvendinti </a:t>
            </a:r>
            <a:r>
              <a:rPr lang="lt-LT" dirty="0"/>
              <a:t>tokius 2019–2021 </a:t>
            </a:r>
            <a:r>
              <a:rPr lang="lt-LT" dirty="0" err="1"/>
              <a:t>m</a:t>
            </a:r>
            <a:r>
              <a:rPr lang="lt-LT" dirty="0"/>
              <a:t>. strateginiame plane numatytus tikslus ir vykdė 2019 metų veiklos plane numatytas veiklas:</a:t>
            </a:r>
          </a:p>
          <a:p>
            <a:pPr marL="114300" lvl="0" indent="0">
              <a:buNone/>
            </a:pPr>
            <a:r>
              <a:rPr lang="lt-LT" dirty="0" smtClean="0"/>
              <a:t>1. Gerinti </a:t>
            </a:r>
            <a:r>
              <a:rPr lang="lt-LT" dirty="0"/>
              <a:t>mokinių </a:t>
            </a:r>
            <a:r>
              <a:rPr lang="lt-LT" dirty="0" err="1"/>
              <a:t>ugdymo(si</a:t>
            </a:r>
            <a:r>
              <a:rPr lang="lt-LT" dirty="0"/>
              <a:t>) kokybę, užtikrinti galimybę kiekvienam mokiniui stebėti savo išmokimą, patirti mokymosi sėkmę ir nuolat siekti pažangos. </a:t>
            </a:r>
          </a:p>
          <a:p>
            <a:pPr marL="114300" lvl="0" indent="0">
              <a:buNone/>
            </a:pPr>
            <a:r>
              <a:rPr lang="lt-LT" dirty="0" smtClean="0"/>
              <a:t>2. Sudaryti </a:t>
            </a:r>
            <a:r>
              <a:rPr lang="lt-LT" dirty="0"/>
              <a:t>vienodas galimybes kiekvienam mokiniui gauti jo poreikius atitinkančią </a:t>
            </a:r>
            <a:r>
              <a:rPr lang="lt-LT" dirty="0" err="1"/>
              <a:t>ugdymo(si</a:t>
            </a:r>
            <a:r>
              <a:rPr lang="lt-LT" dirty="0"/>
              <a:t>) pagalbą ir brandinti mokymosi visą gyvenimą nuostatą</a:t>
            </a:r>
            <a:r>
              <a:rPr lang="lt-LT" dirty="0" smtClean="0"/>
              <a:t>.</a:t>
            </a:r>
          </a:p>
          <a:p>
            <a:pPr marL="114300" lvl="0" indent="0">
              <a:buNone/>
            </a:pPr>
            <a:r>
              <a:rPr lang="lt-LT" b="1" dirty="0" smtClean="0"/>
              <a:t>   2019 </a:t>
            </a:r>
            <a:r>
              <a:rPr lang="lt-LT" b="1" dirty="0"/>
              <a:t>metų veiklos prioritetai</a:t>
            </a:r>
            <a:r>
              <a:rPr lang="lt-LT" b="1" dirty="0" smtClean="0"/>
              <a:t>:</a:t>
            </a:r>
          </a:p>
          <a:p>
            <a:pPr lvl="0"/>
            <a:r>
              <a:rPr lang="lt-LT" dirty="0"/>
              <a:t>Mokymosi pagalbos stiprinimas įvairių gebėjimų mokiniams.</a:t>
            </a:r>
          </a:p>
          <a:p>
            <a:pPr lvl="0"/>
            <a:r>
              <a:rPr lang="lt-LT" dirty="0"/>
              <a:t>Pozityvios emocinės aplinkos kūrimas.</a:t>
            </a:r>
          </a:p>
          <a:p>
            <a:pPr marL="114300" lvl="0" indent="0">
              <a:buNone/>
            </a:pPr>
            <a:endParaRPr lang="lt-LT" b="1" dirty="0"/>
          </a:p>
          <a:p>
            <a:endParaRPr lang="lt-LT" dirty="0"/>
          </a:p>
        </p:txBody>
      </p:sp>
    </p:spTree>
    <p:extLst>
      <p:ext uri="{BB962C8B-B14F-4D97-AF65-F5344CB8AC3E}">
        <p14:creationId xmlns:p14="http://schemas.microsoft.com/office/powerpoint/2010/main" val="4088309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77813"/>
            <a:ext cx="8229600" cy="712787"/>
          </a:xfrm>
        </p:spPr>
        <p:txBody>
          <a:bodyPr>
            <a:noAutofit/>
          </a:bodyPr>
          <a:lstStyle/>
          <a:p>
            <a:pPr algn="ctr"/>
            <a:r>
              <a:rPr lang="lt-LT" sz="3200" dirty="0" smtClean="0">
                <a:latin typeface="Calibri (Antraštės)"/>
              </a:rPr>
              <a:t>I-</a:t>
            </a:r>
            <a:r>
              <a:rPr lang="lt-LT" sz="3200" dirty="0" err="1" smtClean="0">
                <a:latin typeface="Calibri (Antraštės)"/>
              </a:rPr>
              <a:t>ojo</a:t>
            </a:r>
            <a:r>
              <a:rPr lang="lt-LT" sz="3200" dirty="0" smtClean="0">
                <a:latin typeface="Calibri (Antraštės)"/>
              </a:rPr>
              <a:t> trimestro pamokų lankomumas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6661022"/>
              </p:ext>
            </p:extLst>
          </p:nvPr>
        </p:nvGraphicFramePr>
        <p:xfrm>
          <a:off x="611560" y="1124746"/>
          <a:ext cx="7848872" cy="5678703"/>
        </p:xfrm>
        <a:graphic>
          <a:graphicData uri="http://schemas.openxmlformats.org/drawingml/2006/table">
            <a:tbl>
              <a:tblPr>
                <a:tableStyleId>{69CF1AB2-1976-4502-BF36-3FF5EA218861}</a:tableStyleId>
              </a:tblPr>
              <a:tblGrid>
                <a:gridCol w="2617074"/>
                <a:gridCol w="2614724"/>
                <a:gridCol w="2617074"/>
              </a:tblGrid>
              <a:tr h="36402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1" u="none" strike="noStrike" cap="none" normalizeH="0" baseline="0" dirty="0" smtClean="0">
                          <a:ln>
                            <a:noFill/>
                          </a:ln>
                          <a:effectLst/>
                          <a:latin typeface="+mn-lt"/>
                        </a:rPr>
                        <a:t>Klasė</a:t>
                      </a:r>
                      <a:endParaRPr kumimoji="0" lang="lt-LT" sz="2000" b="1" i="0" u="none" strike="noStrike" cap="none" normalizeH="0" baseline="0" dirty="0" smtClean="0">
                        <a:ln>
                          <a:noFill/>
                        </a:ln>
                        <a:solidFill>
                          <a:srgbClr val="002060"/>
                        </a:solidFill>
                        <a:effectLst/>
                        <a:latin typeface="+mn-lt"/>
                        <a:cs typeface="Times New Roman" pitchFamily="18"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1" u="none" strike="noStrike" cap="none" normalizeH="0" baseline="0" dirty="0" smtClean="0">
                          <a:ln>
                            <a:noFill/>
                          </a:ln>
                          <a:effectLst/>
                          <a:latin typeface="+mn-lt"/>
                        </a:rPr>
                        <a:t>Praleista iš viso</a:t>
                      </a:r>
                      <a:endParaRPr kumimoji="0" lang="lt-LT" sz="2000" b="1" i="0" u="none" strike="noStrike" cap="none" normalizeH="0" baseline="0" dirty="0" smtClean="0">
                        <a:ln>
                          <a:noFill/>
                        </a:ln>
                        <a:solidFill>
                          <a:srgbClr val="002060"/>
                        </a:solidFill>
                        <a:effectLst/>
                        <a:latin typeface="+mn-lt"/>
                        <a:cs typeface="Times New Roman" pitchFamily="18"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1" u="none" strike="noStrike" cap="none" normalizeH="0" baseline="0" dirty="0" smtClean="0">
                          <a:ln>
                            <a:noFill/>
                          </a:ln>
                          <a:effectLst/>
                          <a:latin typeface="+mn-lt"/>
                        </a:rPr>
                        <a:t>Iš jų nepateisinta</a:t>
                      </a:r>
                      <a:endParaRPr kumimoji="0" lang="lt-LT" sz="2000" b="1" i="0" u="none" strike="noStrike" cap="none" normalizeH="0" baseline="0" dirty="0" smtClean="0">
                        <a:ln>
                          <a:noFill/>
                        </a:ln>
                        <a:solidFill>
                          <a:srgbClr val="FF0000"/>
                        </a:solidFill>
                        <a:effectLst/>
                        <a:latin typeface="+mn-lt"/>
                        <a:cs typeface="Times New Roman" pitchFamily="18" charset="0"/>
                      </a:endParaRPr>
                    </a:p>
                  </a:txBody>
                  <a:tcPr marL="68580" marR="68580" marT="0" marB="0" horzOverflow="overflow"/>
                </a:tc>
              </a:tr>
              <a:tr h="36402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0" i="0" u="none" strike="noStrike" cap="none" normalizeH="0" baseline="0" dirty="0" smtClean="0">
                          <a:ln>
                            <a:noFill/>
                          </a:ln>
                          <a:solidFill>
                            <a:schemeClr val="dk1"/>
                          </a:solidFill>
                          <a:effectLst/>
                          <a:latin typeface="+mn-lt"/>
                          <a:cs typeface="+mn-cs"/>
                        </a:rPr>
                        <a:t>1</a:t>
                      </a:r>
                      <a:endParaRPr kumimoji="0" lang="lt-LT" sz="2000" b="0" i="0" u="none" strike="noStrike" cap="none" normalizeH="0" baseline="0" dirty="0" smtClean="0">
                        <a:ln>
                          <a:noFill/>
                        </a:ln>
                        <a:solidFill>
                          <a:srgbClr val="002060"/>
                        </a:solidFill>
                        <a:effectLst/>
                        <a:latin typeface="+mn-lt"/>
                        <a:cs typeface="Times New Roman" pitchFamily="18"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0" i="0" u="none" strike="noStrike" cap="none" normalizeH="0" baseline="0" dirty="0" smtClean="0">
                          <a:ln>
                            <a:noFill/>
                          </a:ln>
                          <a:solidFill>
                            <a:schemeClr val="tx1"/>
                          </a:solidFill>
                          <a:effectLst/>
                          <a:latin typeface="+mn-lt"/>
                          <a:cs typeface="+mn-cs"/>
                        </a:rPr>
                        <a:t>233</a:t>
                      </a:r>
                      <a:endParaRPr kumimoji="0" lang="lt-LT" sz="20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0" u="none" strike="noStrike" cap="none" normalizeH="0" baseline="0" dirty="0" smtClean="0">
                          <a:ln>
                            <a:noFill/>
                          </a:ln>
                          <a:solidFill>
                            <a:schemeClr val="tx1"/>
                          </a:solidFill>
                          <a:effectLst/>
                          <a:latin typeface="+mn-lt"/>
                        </a:rPr>
                        <a:t>0</a:t>
                      </a:r>
                      <a:endParaRPr kumimoji="0" lang="lt-LT" sz="20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tc>
              </a:tr>
              <a:tr h="36402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0" i="0" u="none" strike="noStrike" cap="none" normalizeH="0" baseline="0" dirty="0" smtClean="0">
                          <a:ln>
                            <a:noFill/>
                          </a:ln>
                          <a:solidFill>
                            <a:schemeClr val="tx1"/>
                          </a:solidFill>
                          <a:effectLst/>
                          <a:latin typeface="+mn-lt"/>
                          <a:cs typeface="+mn-cs"/>
                        </a:rPr>
                        <a:t>2</a:t>
                      </a:r>
                      <a:endParaRPr kumimoji="0" lang="lt-LT" sz="20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0" i="0" u="none" strike="noStrike" cap="none" normalizeH="0" baseline="0" dirty="0" smtClean="0">
                          <a:ln>
                            <a:noFill/>
                          </a:ln>
                          <a:solidFill>
                            <a:schemeClr val="tx1"/>
                          </a:solidFill>
                          <a:effectLst/>
                          <a:latin typeface="+mn-lt"/>
                          <a:cs typeface="+mn-cs"/>
                        </a:rPr>
                        <a:t>51</a:t>
                      </a:r>
                      <a:endParaRPr kumimoji="0" lang="lt-LT" sz="20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0" u="none" strike="noStrike" cap="none" normalizeH="0" baseline="0" dirty="0" smtClean="0">
                          <a:ln>
                            <a:noFill/>
                          </a:ln>
                          <a:solidFill>
                            <a:schemeClr val="tx1"/>
                          </a:solidFill>
                          <a:effectLst/>
                          <a:latin typeface="+mn-lt"/>
                        </a:rPr>
                        <a:t>0</a:t>
                      </a:r>
                      <a:endParaRPr kumimoji="0" lang="lt-LT" sz="20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tc>
              </a:tr>
              <a:tr h="36402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0" u="none" strike="noStrike" cap="none" normalizeH="0" baseline="0" dirty="0" smtClean="0">
                          <a:ln>
                            <a:noFill/>
                          </a:ln>
                          <a:solidFill>
                            <a:srgbClr val="FF0000"/>
                          </a:solidFill>
                          <a:effectLst/>
                          <a:latin typeface="+mn-lt"/>
                        </a:rPr>
                        <a:t>3</a:t>
                      </a:r>
                      <a:endParaRPr kumimoji="0" lang="lt-LT" sz="2000" b="0" i="0" u="none" strike="noStrike" cap="none" normalizeH="0" baseline="0" dirty="0" smtClean="0">
                        <a:ln>
                          <a:noFill/>
                        </a:ln>
                        <a:solidFill>
                          <a:srgbClr val="FF0000"/>
                        </a:solidFill>
                        <a:effectLst/>
                        <a:latin typeface="+mn-lt"/>
                        <a:cs typeface="Times New Roman" pitchFamily="18"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0" i="0" u="none" strike="noStrike" cap="none" normalizeH="0" baseline="0" dirty="0" smtClean="0">
                          <a:ln>
                            <a:noFill/>
                          </a:ln>
                          <a:solidFill>
                            <a:srgbClr val="FF0000"/>
                          </a:solidFill>
                          <a:effectLst/>
                          <a:latin typeface="+mn-lt"/>
                          <a:cs typeface="+mn-cs"/>
                        </a:rPr>
                        <a:t>280</a:t>
                      </a:r>
                      <a:endParaRPr kumimoji="0" lang="lt-LT" sz="2000" b="0" i="0" u="none" strike="noStrike" cap="none" normalizeH="0" baseline="0" dirty="0" smtClean="0">
                        <a:ln>
                          <a:noFill/>
                        </a:ln>
                        <a:solidFill>
                          <a:srgbClr val="FF0000"/>
                        </a:solidFill>
                        <a:effectLst/>
                        <a:latin typeface="+mn-lt"/>
                        <a:cs typeface="Times New Roman" pitchFamily="18"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0" u="none" strike="noStrike" cap="none" normalizeH="0" baseline="0" dirty="0" smtClean="0">
                          <a:ln>
                            <a:noFill/>
                          </a:ln>
                          <a:solidFill>
                            <a:srgbClr val="FF0000"/>
                          </a:solidFill>
                          <a:effectLst/>
                          <a:latin typeface="+mn-lt"/>
                        </a:rPr>
                        <a:t>0</a:t>
                      </a:r>
                      <a:endParaRPr kumimoji="0" lang="lt-LT" sz="2000" b="0" i="0" u="none" strike="noStrike" cap="none" normalizeH="0" baseline="0" dirty="0" smtClean="0">
                        <a:ln>
                          <a:noFill/>
                        </a:ln>
                        <a:solidFill>
                          <a:srgbClr val="FF0000"/>
                        </a:solidFill>
                        <a:effectLst/>
                        <a:latin typeface="+mn-lt"/>
                        <a:cs typeface="Times New Roman" pitchFamily="18" charset="0"/>
                      </a:endParaRPr>
                    </a:p>
                  </a:txBody>
                  <a:tcPr marL="68580" marR="68580" marT="0" marB="0" horzOverflow="overflow"/>
                </a:tc>
              </a:tr>
              <a:tr h="36402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0" u="none" strike="noStrike" cap="none" normalizeH="0" baseline="0" dirty="0" smtClean="0">
                          <a:ln>
                            <a:noFill/>
                          </a:ln>
                          <a:effectLst/>
                          <a:latin typeface="+mn-lt"/>
                        </a:rPr>
                        <a:t>4</a:t>
                      </a:r>
                      <a:endParaRPr kumimoji="0" lang="lt-LT" sz="2000" b="0" i="0" u="none" strike="noStrike" cap="none" normalizeH="0" baseline="0" dirty="0" smtClean="0">
                        <a:ln>
                          <a:noFill/>
                        </a:ln>
                        <a:solidFill>
                          <a:srgbClr val="002060"/>
                        </a:solidFill>
                        <a:effectLst/>
                        <a:latin typeface="+mn-lt"/>
                        <a:cs typeface="Times New Roman" pitchFamily="18"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0" i="0" u="none" strike="noStrike" cap="none" normalizeH="0" baseline="0" dirty="0" smtClean="0">
                          <a:ln>
                            <a:noFill/>
                          </a:ln>
                          <a:solidFill>
                            <a:schemeClr val="tx1"/>
                          </a:solidFill>
                          <a:effectLst/>
                          <a:latin typeface="+mn-lt"/>
                          <a:cs typeface="+mn-cs"/>
                        </a:rPr>
                        <a:t>109</a:t>
                      </a:r>
                      <a:endParaRPr kumimoji="0" lang="lt-LT" sz="20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0" u="none" strike="noStrike" cap="none" normalizeH="0" baseline="0" dirty="0" smtClean="0">
                          <a:ln>
                            <a:noFill/>
                          </a:ln>
                          <a:solidFill>
                            <a:schemeClr val="tx1"/>
                          </a:solidFill>
                          <a:effectLst/>
                          <a:latin typeface="+mn-lt"/>
                        </a:rPr>
                        <a:t>0</a:t>
                      </a:r>
                      <a:endParaRPr kumimoji="0" lang="lt-LT" sz="20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tc>
              </a:tr>
              <a:tr h="36402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0" u="none" strike="noStrike" cap="none" normalizeH="0" baseline="0" smtClean="0">
                          <a:ln>
                            <a:noFill/>
                          </a:ln>
                          <a:effectLst/>
                          <a:latin typeface="+mn-lt"/>
                        </a:rPr>
                        <a:t>5</a:t>
                      </a:r>
                      <a:endParaRPr kumimoji="0" lang="lt-LT" sz="2000" b="0" i="0" u="none" strike="noStrike" cap="none" normalizeH="0" baseline="0" smtClean="0">
                        <a:ln>
                          <a:noFill/>
                        </a:ln>
                        <a:solidFill>
                          <a:srgbClr val="002060"/>
                        </a:solidFill>
                        <a:effectLst/>
                        <a:latin typeface="+mn-lt"/>
                        <a:cs typeface="Times New Roman" pitchFamily="18"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0" i="0" u="none" strike="noStrike" cap="none" normalizeH="0" baseline="0" dirty="0" smtClean="0">
                          <a:ln>
                            <a:noFill/>
                          </a:ln>
                          <a:solidFill>
                            <a:schemeClr val="tx1"/>
                          </a:solidFill>
                          <a:effectLst/>
                          <a:latin typeface="+mn-lt"/>
                          <a:cs typeface="+mn-cs"/>
                        </a:rPr>
                        <a:t>27</a:t>
                      </a:r>
                      <a:endParaRPr kumimoji="0" lang="lt-LT" sz="20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0" i="0" u="none" strike="noStrike" cap="none" normalizeH="0" baseline="0" dirty="0" smtClean="0">
                          <a:ln>
                            <a:noFill/>
                          </a:ln>
                          <a:solidFill>
                            <a:schemeClr val="tx1"/>
                          </a:solidFill>
                          <a:effectLst/>
                          <a:latin typeface="+mn-lt"/>
                          <a:cs typeface="+mn-cs"/>
                        </a:rPr>
                        <a:t>0</a:t>
                      </a:r>
                      <a:endParaRPr kumimoji="0" lang="lt-LT" sz="20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tc>
              </a:tr>
              <a:tr h="36402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0" u="none" strike="noStrike" cap="none" normalizeH="0" baseline="0" dirty="0" smtClean="0">
                          <a:ln>
                            <a:noFill/>
                          </a:ln>
                          <a:solidFill>
                            <a:srgbClr val="00B050"/>
                          </a:solidFill>
                          <a:effectLst/>
                          <a:latin typeface="+mn-lt"/>
                        </a:rPr>
                        <a:t>6</a:t>
                      </a:r>
                      <a:endParaRPr kumimoji="0" lang="lt-LT" sz="2000" b="0" i="0" u="none" strike="noStrike" cap="none" normalizeH="0" baseline="0" dirty="0" smtClean="0">
                        <a:ln>
                          <a:noFill/>
                        </a:ln>
                        <a:solidFill>
                          <a:srgbClr val="00B050"/>
                        </a:solidFill>
                        <a:effectLst/>
                        <a:latin typeface="+mn-lt"/>
                        <a:cs typeface="Times New Roman" pitchFamily="18"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0" i="0" u="none" strike="noStrike" cap="none" normalizeH="0" baseline="0" dirty="0" smtClean="0">
                          <a:ln>
                            <a:noFill/>
                          </a:ln>
                          <a:solidFill>
                            <a:srgbClr val="00B050"/>
                          </a:solidFill>
                          <a:effectLst/>
                          <a:latin typeface="+mn-lt"/>
                          <a:cs typeface="+mn-cs"/>
                        </a:rPr>
                        <a:t>22</a:t>
                      </a:r>
                      <a:endParaRPr kumimoji="0" lang="lt-LT" sz="2000" b="0" i="0" u="none" strike="noStrike" cap="none" normalizeH="0" baseline="0" dirty="0" smtClean="0">
                        <a:ln>
                          <a:noFill/>
                        </a:ln>
                        <a:solidFill>
                          <a:srgbClr val="00B050"/>
                        </a:solidFill>
                        <a:effectLst/>
                        <a:latin typeface="+mn-lt"/>
                        <a:cs typeface="Times New Roman" pitchFamily="18"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0" i="0" u="none" strike="noStrike" cap="none" normalizeH="0" baseline="0" dirty="0" smtClean="0">
                          <a:ln>
                            <a:noFill/>
                          </a:ln>
                          <a:solidFill>
                            <a:srgbClr val="00B050"/>
                          </a:solidFill>
                          <a:effectLst/>
                          <a:latin typeface="+mn-lt"/>
                          <a:cs typeface="+mn-cs"/>
                        </a:rPr>
                        <a:t>0</a:t>
                      </a:r>
                      <a:endParaRPr kumimoji="0" lang="lt-LT" sz="2000" b="0" i="0" u="none" strike="noStrike" cap="none" normalizeH="0" baseline="0" dirty="0" smtClean="0">
                        <a:ln>
                          <a:noFill/>
                        </a:ln>
                        <a:solidFill>
                          <a:srgbClr val="00B050"/>
                        </a:solidFill>
                        <a:effectLst/>
                        <a:latin typeface="+mn-lt"/>
                        <a:cs typeface="Times New Roman" pitchFamily="18" charset="0"/>
                      </a:endParaRPr>
                    </a:p>
                  </a:txBody>
                  <a:tcPr marL="68580" marR="68580" marT="0" marB="0" horzOverflow="overflow"/>
                </a:tc>
              </a:tr>
              <a:tr h="36402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0" u="none" strike="noStrike" cap="none" normalizeH="0" baseline="0" smtClean="0">
                          <a:ln>
                            <a:noFill/>
                          </a:ln>
                          <a:effectLst/>
                          <a:latin typeface="+mn-lt"/>
                        </a:rPr>
                        <a:t>7</a:t>
                      </a:r>
                      <a:endParaRPr kumimoji="0" lang="lt-LT" sz="2000" b="0" i="0" u="none" strike="noStrike" cap="none" normalizeH="0" baseline="0" smtClean="0">
                        <a:ln>
                          <a:noFill/>
                        </a:ln>
                        <a:solidFill>
                          <a:srgbClr val="002060"/>
                        </a:solidFill>
                        <a:effectLst/>
                        <a:latin typeface="+mn-lt"/>
                        <a:cs typeface="Times New Roman" pitchFamily="18"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0" i="0" u="none" strike="noStrike" cap="none" normalizeH="0" baseline="0" dirty="0" smtClean="0">
                          <a:ln>
                            <a:noFill/>
                          </a:ln>
                          <a:solidFill>
                            <a:schemeClr val="tx1"/>
                          </a:solidFill>
                          <a:effectLst/>
                          <a:latin typeface="+mn-lt"/>
                          <a:cs typeface="+mn-cs"/>
                        </a:rPr>
                        <a:t>174</a:t>
                      </a:r>
                      <a:endParaRPr kumimoji="0" lang="lt-LT" sz="20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0" i="0" u="none" strike="noStrike" cap="none" normalizeH="0" baseline="0" dirty="0" smtClean="0">
                          <a:ln>
                            <a:noFill/>
                          </a:ln>
                          <a:solidFill>
                            <a:schemeClr val="tx1"/>
                          </a:solidFill>
                          <a:effectLst/>
                          <a:latin typeface="+mn-lt"/>
                          <a:cs typeface="+mn-cs"/>
                        </a:rPr>
                        <a:t>9</a:t>
                      </a:r>
                      <a:endParaRPr kumimoji="0" lang="lt-LT" sz="2000" b="1" i="0" u="none" strike="noStrike" cap="none" normalizeH="0" baseline="0" dirty="0" smtClean="0">
                        <a:ln>
                          <a:noFill/>
                        </a:ln>
                        <a:solidFill>
                          <a:srgbClr val="00B050"/>
                        </a:solidFill>
                        <a:effectLst>
                          <a:outerShdw blurRad="38100" dist="38100" dir="2700000" algn="tl">
                            <a:srgbClr val="000000">
                              <a:alpha val="43137"/>
                            </a:srgbClr>
                          </a:outerShdw>
                        </a:effectLst>
                        <a:latin typeface="+mn-lt"/>
                        <a:cs typeface="Times New Roman" pitchFamily="18" charset="0"/>
                      </a:endParaRPr>
                    </a:p>
                  </a:txBody>
                  <a:tcPr marL="68580" marR="68580" marT="0" marB="0" horzOverflow="overflow"/>
                </a:tc>
              </a:tr>
              <a:tr h="36402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0" u="none" strike="noStrike" cap="none" normalizeH="0" baseline="0" dirty="0" smtClean="0">
                          <a:ln>
                            <a:noFill/>
                          </a:ln>
                          <a:effectLst/>
                          <a:latin typeface="+mn-lt"/>
                        </a:rPr>
                        <a:t>8</a:t>
                      </a:r>
                      <a:endParaRPr kumimoji="0" lang="lt-LT" sz="2000" b="0" i="0" u="none" strike="noStrike" cap="none" normalizeH="0" baseline="0" dirty="0" smtClean="0">
                        <a:ln>
                          <a:noFill/>
                        </a:ln>
                        <a:solidFill>
                          <a:srgbClr val="002060"/>
                        </a:solidFill>
                        <a:effectLst/>
                        <a:latin typeface="+mn-lt"/>
                        <a:cs typeface="Times New Roman" pitchFamily="18"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0" i="0" u="none" strike="noStrike" cap="none" normalizeH="0" baseline="0" dirty="0" smtClean="0">
                          <a:ln>
                            <a:noFill/>
                          </a:ln>
                          <a:solidFill>
                            <a:schemeClr val="tx1"/>
                          </a:solidFill>
                          <a:effectLst/>
                          <a:latin typeface="+mn-lt"/>
                          <a:cs typeface="+mn-cs"/>
                        </a:rPr>
                        <a:t>229</a:t>
                      </a:r>
                      <a:endParaRPr kumimoji="0" lang="lt-LT" sz="20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0" i="0" u="none" strike="noStrike" cap="none" normalizeH="0" baseline="0" dirty="0" smtClean="0">
                          <a:ln>
                            <a:noFill/>
                          </a:ln>
                          <a:solidFill>
                            <a:schemeClr val="dk1"/>
                          </a:solidFill>
                          <a:effectLst/>
                          <a:latin typeface="+mn-lt"/>
                          <a:cs typeface="+mn-cs"/>
                        </a:rPr>
                        <a:t>18</a:t>
                      </a:r>
                      <a:endParaRPr kumimoji="0" lang="lt-LT" sz="2000" b="1" i="0" u="none" strike="noStrike" cap="none" normalizeH="0" baseline="0" dirty="0" smtClean="0">
                        <a:ln>
                          <a:noFill/>
                        </a:ln>
                        <a:solidFill>
                          <a:srgbClr val="00B050"/>
                        </a:solidFill>
                        <a:effectLst/>
                        <a:latin typeface="+mn-lt"/>
                        <a:cs typeface="Times New Roman" pitchFamily="18" charset="0"/>
                      </a:endParaRPr>
                    </a:p>
                  </a:txBody>
                  <a:tcPr marL="68580" marR="68580" marT="0" marB="0" horzOverflow="overflow"/>
                </a:tc>
              </a:tr>
              <a:tr h="36402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0" u="none" strike="noStrike" cap="none" normalizeH="0" baseline="0" dirty="0" smtClean="0">
                          <a:ln>
                            <a:noFill/>
                          </a:ln>
                          <a:solidFill>
                            <a:schemeClr val="tx1"/>
                          </a:solidFill>
                          <a:effectLst/>
                          <a:latin typeface="+mn-lt"/>
                        </a:rPr>
                        <a:t>I</a:t>
                      </a:r>
                      <a:endParaRPr kumimoji="0" lang="lt-LT" sz="20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0" i="0" u="none" strike="noStrike" cap="none" normalizeH="0" baseline="0" dirty="0" smtClean="0">
                          <a:ln>
                            <a:noFill/>
                          </a:ln>
                          <a:solidFill>
                            <a:schemeClr val="tx1"/>
                          </a:solidFill>
                          <a:effectLst/>
                          <a:latin typeface="+mn-lt"/>
                          <a:cs typeface="+mn-cs"/>
                        </a:rPr>
                        <a:t>249</a:t>
                      </a:r>
                      <a:endParaRPr kumimoji="0" lang="lt-LT" sz="20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0" i="0" u="none" strike="noStrike" cap="none" normalizeH="0" baseline="0" dirty="0" smtClean="0">
                          <a:ln>
                            <a:noFill/>
                          </a:ln>
                          <a:solidFill>
                            <a:schemeClr val="tx1"/>
                          </a:solidFill>
                          <a:effectLst/>
                          <a:latin typeface="+mn-lt"/>
                          <a:cs typeface="+mn-cs"/>
                        </a:rPr>
                        <a:t>38</a:t>
                      </a:r>
                      <a:endParaRPr kumimoji="0" lang="lt-LT" sz="20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tc>
              </a:tr>
              <a:tr h="36402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0" u="none" strike="noStrike" cap="none" normalizeH="0" baseline="0" dirty="0" smtClean="0">
                          <a:ln>
                            <a:noFill/>
                          </a:ln>
                          <a:effectLst/>
                          <a:latin typeface="+mn-lt"/>
                        </a:rPr>
                        <a:t>II</a:t>
                      </a:r>
                      <a:endParaRPr kumimoji="0" lang="lt-LT" sz="2000" b="0" i="0" u="none" strike="noStrike" cap="none" normalizeH="0" baseline="0" dirty="0" smtClean="0">
                        <a:ln>
                          <a:noFill/>
                        </a:ln>
                        <a:solidFill>
                          <a:srgbClr val="002060"/>
                        </a:solidFill>
                        <a:effectLst/>
                        <a:latin typeface="+mn-lt"/>
                        <a:cs typeface="Times New Roman" pitchFamily="18"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0" i="0" u="none" strike="noStrike" cap="none" normalizeH="0" baseline="0" dirty="0" smtClean="0">
                          <a:ln>
                            <a:noFill/>
                          </a:ln>
                          <a:solidFill>
                            <a:schemeClr val="tx1"/>
                          </a:solidFill>
                          <a:effectLst/>
                          <a:latin typeface="+mn-lt"/>
                          <a:cs typeface="+mn-cs"/>
                        </a:rPr>
                        <a:t>65</a:t>
                      </a:r>
                      <a:endParaRPr kumimoji="0" lang="lt-LT" sz="2000" b="1" i="0" u="none" strike="noStrike" cap="none" normalizeH="0" baseline="0" dirty="0" smtClean="0">
                        <a:ln>
                          <a:noFill/>
                        </a:ln>
                        <a:solidFill>
                          <a:srgbClr val="FF0000"/>
                        </a:solidFill>
                        <a:effectLst/>
                        <a:latin typeface="+mn-lt"/>
                        <a:cs typeface="Times New Roman" pitchFamily="18"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0" i="0" u="none" strike="noStrike" cap="none" normalizeH="0" baseline="0" dirty="0" smtClean="0">
                          <a:ln>
                            <a:noFill/>
                          </a:ln>
                          <a:solidFill>
                            <a:schemeClr val="tx1"/>
                          </a:solidFill>
                          <a:effectLst/>
                          <a:latin typeface="+mn-lt"/>
                          <a:cs typeface="+mn-cs"/>
                        </a:rPr>
                        <a:t>0</a:t>
                      </a:r>
                      <a:endParaRPr kumimoji="0" lang="lt-LT" sz="20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tc>
              </a:tr>
              <a:tr h="36402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0" i="0" u="none" strike="noStrike" cap="none" normalizeH="0" baseline="0" dirty="0" smtClean="0">
                          <a:ln>
                            <a:noFill/>
                          </a:ln>
                          <a:solidFill>
                            <a:srgbClr val="002060"/>
                          </a:solidFill>
                          <a:effectLst/>
                          <a:latin typeface="+mn-lt"/>
                          <a:cs typeface="Times New Roman" pitchFamily="18" charset="0"/>
                        </a:rPr>
                        <a:t>III</a:t>
                      </a: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0" i="0" u="none" strike="noStrike" cap="none" normalizeH="0" baseline="0" dirty="0" smtClean="0">
                          <a:ln>
                            <a:noFill/>
                          </a:ln>
                          <a:solidFill>
                            <a:schemeClr val="tx1"/>
                          </a:solidFill>
                          <a:effectLst/>
                          <a:latin typeface="+mn-lt"/>
                          <a:cs typeface="+mn-cs"/>
                        </a:rPr>
                        <a:t>134</a:t>
                      </a:r>
                      <a:endParaRPr kumimoji="0" lang="lt-LT" sz="20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0" i="0" u="none" strike="noStrike" cap="none" normalizeH="0" baseline="0" dirty="0" smtClean="0">
                          <a:ln>
                            <a:noFill/>
                          </a:ln>
                          <a:solidFill>
                            <a:schemeClr val="tx1"/>
                          </a:solidFill>
                          <a:effectLst/>
                          <a:latin typeface="+mn-lt"/>
                          <a:cs typeface="Times New Roman" pitchFamily="18" charset="0"/>
                        </a:rPr>
                        <a:t>0</a:t>
                      </a:r>
                      <a:endParaRPr kumimoji="0" lang="lt-LT" sz="20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tc>
              </a:tr>
              <a:tr h="36402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0" u="none" strike="noStrike" cap="none" normalizeH="0" baseline="0" dirty="0" smtClean="0">
                          <a:ln>
                            <a:noFill/>
                          </a:ln>
                          <a:effectLst/>
                          <a:latin typeface="+mn-lt"/>
                        </a:rPr>
                        <a:t>IV</a:t>
                      </a:r>
                      <a:endParaRPr kumimoji="0" lang="lt-LT" sz="2000" b="0" i="0" u="none" strike="noStrike" cap="none" normalizeH="0" baseline="0" dirty="0" smtClean="0">
                        <a:ln>
                          <a:noFill/>
                        </a:ln>
                        <a:solidFill>
                          <a:srgbClr val="002060"/>
                        </a:solidFill>
                        <a:effectLst/>
                        <a:latin typeface="+mn-lt"/>
                        <a:cs typeface="Times New Roman" pitchFamily="18"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0" i="0" u="none" strike="noStrike" cap="none" normalizeH="0" baseline="0" dirty="0" smtClean="0">
                          <a:ln>
                            <a:noFill/>
                          </a:ln>
                          <a:solidFill>
                            <a:schemeClr val="tx1"/>
                          </a:solidFill>
                          <a:effectLst/>
                          <a:latin typeface="+mn-lt"/>
                          <a:cs typeface="+mn-cs"/>
                        </a:rPr>
                        <a:t>229</a:t>
                      </a:r>
                      <a:endParaRPr kumimoji="0" lang="lt-LT" sz="20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0" i="0" u="none" strike="noStrike" cap="none" normalizeH="0" baseline="0" dirty="0" smtClean="0">
                          <a:ln>
                            <a:noFill/>
                          </a:ln>
                          <a:solidFill>
                            <a:schemeClr val="tx1"/>
                          </a:solidFill>
                          <a:effectLst/>
                          <a:latin typeface="+mn-lt"/>
                          <a:cs typeface="+mn-cs"/>
                        </a:rPr>
                        <a:t>5</a:t>
                      </a:r>
                      <a:endParaRPr kumimoji="0" lang="lt-LT" sz="2000" b="0" i="0" u="none" strike="noStrike" cap="none" normalizeH="0" baseline="0" dirty="0" smtClean="0">
                        <a:ln>
                          <a:noFill/>
                        </a:ln>
                        <a:solidFill>
                          <a:schemeClr val="tx1"/>
                        </a:solidFill>
                        <a:effectLst/>
                        <a:latin typeface="+mn-lt"/>
                        <a:cs typeface="Times New Roman" pitchFamily="18" charset="0"/>
                      </a:endParaRPr>
                    </a:p>
                  </a:txBody>
                  <a:tcPr marL="68580" marR="68580" marT="0" marB="0" horzOverflow="overflow"/>
                </a:tc>
              </a:tr>
              <a:tr h="37628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2000" b="1" u="none" strike="noStrike" cap="none" normalizeH="0" baseline="0" dirty="0" smtClean="0">
                          <a:ln>
                            <a:noFill/>
                          </a:ln>
                          <a:effectLst/>
                          <a:latin typeface="+mn-lt"/>
                        </a:rPr>
                        <a:t>Iš viso:</a:t>
                      </a:r>
                      <a:endParaRPr kumimoji="0" lang="lt-LT" sz="2000" b="1" i="0" u="none" strike="noStrike" cap="none" normalizeH="0" baseline="0" dirty="0" smtClean="0">
                        <a:ln>
                          <a:noFill/>
                        </a:ln>
                        <a:solidFill>
                          <a:srgbClr val="002060"/>
                        </a:solidFill>
                        <a:effectLst/>
                        <a:latin typeface="+mn-lt"/>
                        <a:cs typeface="Times New Roman" pitchFamily="18" charset="0"/>
                      </a:endParaRP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1800" b="1" i="0" u="none" strike="noStrike" cap="none" normalizeH="0" baseline="0" dirty="0" smtClean="0">
                          <a:ln>
                            <a:noFill/>
                          </a:ln>
                          <a:solidFill>
                            <a:srgbClr val="002060"/>
                          </a:solidFill>
                          <a:effectLst/>
                          <a:latin typeface="+mn-lt"/>
                          <a:cs typeface="Times New Roman" pitchFamily="18" charset="0"/>
                        </a:rPr>
                        <a:t>1802, per I trimestrą -1355</a:t>
                      </a:r>
                      <a:r>
                        <a:rPr kumimoji="0" lang="lt-LT" sz="1800" b="1" i="0" u="none" strike="noStrike" cap="none" normalizeH="0" baseline="0" dirty="0" smtClean="0">
                          <a:ln>
                            <a:noFill/>
                          </a:ln>
                          <a:solidFill>
                            <a:srgbClr val="002060"/>
                          </a:solidFill>
                          <a:effectLst/>
                          <a:latin typeface="+mn-lt"/>
                          <a:cs typeface="Times New Roman" pitchFamily="18" charset="0"/>
                        </a:rPr>
                        <a:t>, </a:t>
                      </a:r>
                      <a:r>
                        <a:rPr kumimoji="0" lang="lt-LT" sz="1800" b="1" i="0" u="none" strike="noStrike" cap="none" normalizeH="0" baseline="0" dirty="0" smtClean="0">
                          <a:ln>
                            <a:noFill/>
                          </a:ln>
                          <a:solidFill>
                            <a:srgbClr val="002060"/>
                          </a:solidFill>
                          <a:effectLst/>
                          <a:latin typeface="+mn-lt"/>
                          <a:cs typeface="Times New Roman" pitchFamily="18" charset="0"/>
                        </a:rPr>
                        <a:t>(447 pamokom </a:t>
                      </a:r>
                      <a:r>
                        <a:rPr kumimoji="0" lang="lt-LT" sz="1800" b="1" i="0" u="none" strike="noStrike" cap="none" normalizeH="0" baseline="0" dirty="0" smtClean="0">
                          <a:ln>
                            <a:noFill/>
                          </a:ln>
                          <a:solidFill>
                            <a:srgbClr val="002060"/>
                          </a:solidFill>
                          <a:effectLst/>
                          <a:latin typeface="+mn-lt"/>
                          <a:cs typeface="Times New Roman" pitchFamily="18" charset="0"/>
                        </a:rPr>
                        <a:t>daugiau)</a:t>
                      </a:r>
                    </a:p>
                  </a:txBody>
                  <a:tcPr marL="68580" marR="68580" marT="0" marB="0" horzOverflow="overflow"/>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lt-LT" sz="1800" b="1" i="0" u="none" strike="noStrike" cap="none" normalizeH="0" baseline="0" dirty="0" smtClean="0">
                          <a:ln>
                            <a:noFill/>
                          </a:ln>
                          <a:solidFill>
                            <a:srgbClr val="002060"/>
                          </a:solidFill>
                          <a:effectLst/>
                          <a:latin typeface="+mn-lt"/>
                          <a:cs typeface="Times New Roman" pitchFamily="18" charset="0"/>
                        </a:rPr>
                        <a:t>70, per I trimestrą - 95, (25 pamokom mažiau)</a:t>
                      </a:r>
                      <a:endParaRPr kumimoji="0" lang="lt-LT" sz="1800" b="1" i="0" u="none" strike="noStrike" cap="none" normalizeH="0" baseline="0" dirty="0" smtClean="0">
                        <a:ln>
                          <a:noFill/>
                        </a:ln>
                        <a:solidFill>
                          <a:srgbClr val="002060"/>
                        </a:solidFill>
                        <a:effectLst/>
                        <a:latin typeface="+mn-lt"/>
                        <a:cs typeface="Times New Roman" pitchFamily="18" charset="0"/>
                      </a:endParaRPr>
                    </a:p>
                  </a:txBody>
                  <a:tcPr marL="68580" marR="68580" marT="0" marB="0" horzOverflow="overflow"/>
                </a:tc>
              </a:tr>
            </a:tbl>
          </a:graphicData>
        </a:graphic>
      </p:graphicFrame>
    </p:spTree>
    <p:extLst>
      <p:ext uri="{BB962C8B-B14F-4D97-AF65-F5344CB8AC3E}">
        <p14:creationId xmlns:p14="http://schemas.microsoft.com/office/powerpoint/2010/main" val="417931378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pPr algn="ctr"/>
            <a:r>
              <a:rPr lang="lt-LT" sz="3200" dirty="0"/>
              <a:t>Stebėtų pamokų aptarimas </a:t>
            </a:r>
            <a:r>
              <a:rPr lang="lt-LT" sz="3200" dirty="0" smtClean="0"/>
              <a:t>aspektais</a:t>
            </a:r>
            <a:r>
              <a:rPr lang="lt-LT" sz="3200" dirty="0"/>
              <a:t>: </a:t>
            </a:r>
            <a:r>
              <a:rPr lang="lt-LT" sz="3200" dirty="0" err="1"/>
              <a:t>inovatyvių</a:t>
            </a:r>
            <a:r>
              <a:rPr lang="lt-LT" sz="3200" dirty="0"/>
              <a:t> metodų taikymas, mokinių bendradarbiavimas pamokoje</a:t>
            </a:r>
          </a:p>
        </p:txBody>
      </p:sp>
      <p:sp>
        <p:nvSpPr>
          <p:cNvPr id="3" name="Turinio vietos rezervavimo ženklas 2"/>
          <p:cNvSpPr>
            <a:spLocks noGrp="1"/>
          </p:cNvSpPr>
          <p:nvPr>
            <p:ph idx="1"/>
          </p:nvPr>
        </p:nvSpPr>
        <p:spPr/>
        <p:txBody>
          <a:bodyPr>
            <a:normAutofit fontScale="92500"/>
          </a:bodyPr>
          <a:lstStyle/>
          <a:p>
            <a:r>
              <a:rPr lang="lt-LT" dirty="0"/>
              <a:t>Pranešėja J. </a:t>
            </a:r>
            <a:r>
              <a:rPr lang="lt-LT" dirty="0" err="1"/>
              <a:t>Gutmanienė</a:t>
            </a:r>
            <a:r>
              <a:rPr lang="lt-LT" dirty="0"/>
              <a:t> kalba, kad mokytojai per metodinės grupės savaitę vedė netradicines pamokas, kuriose mokiniai daug bendradarbiavo. Integruotos pamokos (lietuvių kalbos ir istorijos bei istorijos ir geografijos) leido stebėt, kaip dirba kolegos, ir bendradarbiauti. Mokytojai išnaudoja galimybę pamokas vest bibliotekoje, miestelyje, klasėse vedamose pamokose naudoja projekto metodą, mobiliąsias programėles </a:t>
            </a:r>
            <a:r>
              <a:rPr lang="lt-LT" dirty="0" err="1"/>
              <a:t>Kahoot</a:t>
            </a:r>
            <a:r>
              <a:rPr lang="lt-LT" dirty="0"/>
              <a:t> bei kitas IKT priemones. Pranešėja S. </a:t>
            </a:r>
            <a:r>
              <a:rPr lang="lt-LT" dirty="0" err="1"/>
              <a:t>Kovienė</a:t>
            </a:r>
            <a:r>
              <a:rPr lang="lt-LT" dirty="0"/>
              <a:t> sako, kad stebėtų pamokų metu mokytojai ir mokiniai bendradarbiauja, mokiniai padeda vieni kitiems, pasirenka užduotis pagal savo  gebėjimus. Mokytojai bando taikyti </a:t>
            </a:r>
            <a:r>
              <a:rPr lang="lt-LT" dirty="0" err="1"/>
              <a:t>inovatyvius</a:t>
            </a:r>
            <a:r>
              <a:rPr lang="lt-LT" dirty="0"/>
              <a:t> metodus, tačiau dar trūksta įgūdžių. Pranešėja L. </a:t>
            </a:r>
            <a:r>
              <a:rPr lang="lt-LT" dirty="0" err="1"/>
              <a:t>Dragančukienė</a:t>
            </a:r>
            <a:r>
              <a:rPr lang="lt-LT" dirty="0"/>
              <a:t> taip pat pastebi, kad mokinių bendradarbiavimas matomas kiekvienoje pamokoje, mokytojai taiko </a:t>
            </a:r>
            <a:r>
              <a:rPr lang="lt-LT" dirty="0" err="1"/>
              <a:t>inovatyvius</a:t>
            </a:r>
            <a:r>
              <a:rPr lang="lt-LT" dirty="0"/>
              <a:t> metodus, dirba su įvairiomis programomis.</a:t>
            </a:r>
          </a:p>
          <a:p>
            <a:endParaRPr lang="lt-LT" dirty="0"/>
          </a:p>
        </p:txBody>
      </p:sp>
    </p:spTree>
    <p:extLst>
      <p:ext uri="{BB962C8B-B14F-4D97-AF65-F5344CB8AC3E}">
        <p14:creationId xmlns:p14="http://schemas.microsoft.com/office/powerpoint/2010/main" val="8237108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pPr algn="ctr"/>
            <a:r>
              <a:rPr lang="lt-LT" dirty="0" smtClean="0"/>
              <a:t>IŠVADOS (1)</a:t>
            </a:r>
            <a:endParaRPr lang="lt-LT" dirty="0"/>
          </a:p>
        </p:txBody>
      </p:sp>
      <p:sp>
        <p:nvSpPr>
          <p:cNvPr id="3" name="Turinio vietos rezervavimo ženklas 2"/>
          <p:cNvSpPr>
            <a:spLocks noGrp="1"/>
          </p:cNvSpPr>
          <p:nvPr>
            <p:ph idx="1"/>
          </p:nvPr>
        </p:nvSpPr>
        <p:spPr/>
        <p:txBody>
          <a:bodyPr>
            <a:normAutofit/>
          </a:bodyPr>
          <a:lstStyle/>
          <a:p>
            <a:r>
              <a:rPr lang="lt-LT" dirty="0" smtClean="0"/>
              <a:t>Remiantis </a:t>
            </a:r>
            <a:r>
              <a:rPr lang="lt-LT" dirty="0" smtClean="0"/>
              <a:t>II-</a:t>
            </a:r>
            <a:r>
              <a:rPr lang="lt-LT" dirty="0" err="1" smtClean="0"/>
              <a:t>ojo</a:t>
            </a:r>
            <a:r>
              <a:rPr lang="lt-LT" dirty="0" smtClean="0"/>
              <a:t> </a:t>
            </a:r>
            <a:r>
              <a:rPr lang="lt-LT" dirty="0" smtClean="0"/>
              <a:t>trimestro rezultatais, stebime, jog </a:t>
            </a:r>
            <a:r>
              <a:rPr lang="lt-LT" dirty="0"/>
              <a:t>visose klasėse didžiausias </a:t>
            </a:r>
            <a:r>
              <a:rPr lang="lt-LT" dirty="0" smtClean="0"/>
              <a:t>mokinių besimokančių aukštesniuoju lygmeniu yra </a:t>
            </a:r>
            <a:r>
              <a:rPr lang="lt-LT" dirty="0" smtClean="0"/>
              <a:t>dailės</a:t>
            </a:r>
            <a:r>
              <a:rPr lang="lt-LT" dirty="0" smtClean="0"/>
              <a:t>, fizinio </a:t>
            </a:r>
            <a:r>
              <a:rPr lang="lt-LT" dirty="0" smtClean="0"/>
              <a:t>ugdymo, muzikos, IT ir technologijų </a:t>
            </a:r>
            <a:r>
              <a:rPr lang="lt-LT" dirty="0" smtClean="0"/>
              <a:t>pamokose. Mažiausiai  mokinių pasiekė aukštesnįjį lygmenį chemijos, </a:t>
            </a:r>
            <a:r>
              <a:rPr lang="lt-LT" dirty="0" smtClean="0"/>
              <a:t>matematikos, anglų </a:t>
            </a:r>
            <a:r>
              <a:rPr lang="lt-LT" dirty="0" smtClean="0"/>
              <a:t>ir </a:t>
            </a:r>
            <a:r>
              <a:rPr lang="lt-LT" dirty="0" smtClean="0"/>
              <a:t>lietuvių kalbos</a:t>
            </a:r>
            <a:r>
              <a:rPr lang="lt-LT" dirty="0" smtClean="0"/>
              <a:t> </a:t>
            </a:r>
            <a:r>
              <a:rPr lang="lt-LT" dirty="0" smtClean="0"/>
              <a:t>pamokose.</a:t>
            </a:r>
          </a:p>
          <a:p>
            <a:r>
              <a:rPr lang="lt-LT" dirty="0" smtClean="0"/>
              <a:t>1-4 klasių </a:t>
            </a:r>
            <a:r>
              <a:rPr lang="lt-LT" dirty="0" err="1" smtClean="0"/>
              <a:t>koncentre</a:t>
            </a:r>
            <a:r>
              <a:rPr lang="lt-LT" dirty="0" smtClean="0"/>
              <a:t> </a:t>
            </a:r>
            <a:r>
              <a:rPr lang="lt-LT" dirty="0" smtClean="0"/>
              <a:t>padidėjo </a:t>
            </a:r>
            <a:r>
              <a:rPr lang="lt-LT" dirty="0" smtClean="0"/>
              <a:t>besimokančiųjų </a:t>
            </a:r>
            <a:r>
              <a:rPr lang="lt-LT" dirty="0" smtClean="0"/>
              <a:t>aukštesniuoju lygmeniu mokinių skaičius, sumažėjo </a:t>
            </a:r>
            <a:r>
              <a:rPr lang="lt-LT" dirty="0" smtClean="0"/>
              <a:t>pagrindiniu </a:t>
            </a:r>
            <a:r>
              <a:rPr lang="lt-LT" dirty="0" smtClean="0"/>
              <a:t>ir  patenkinamu lygmeniu besimokančių </a:t>
            </a:r>
            <a:r>
              <a:rPr lang="lt-LT" dirty="0" smtClean="0"/>
              <a:t>mokinių skaičius.</a:t>
            </a:r>
          </a:p>
          <a:p>
            <a:pPr lvl="0">
              <a:buClr>
                <a:srgbClr val="A9A57C"/>
              </a:buClr>
            </a:pPr>
            <a:r>
              <a:rPr lang="lt-LT" dirty="0" smtClean="0"/>
              <a:t>5-8 </a:t>
            </a:r>
            <a:r>
              <a:rPr lang="lt-LT" dirty="0"/>
              <a:t>klasių </a:t>
            </a:r>
            <a:r>
              <a:rPr lang="lt-LT" dirty="0" err="1" smtClean="0"/>
              <a:t>koncentre</a:t>
            </a:r>
            <a:r>
              <a:rPr lang="lt-LT" dirty="0" smtClean="0"/>
              <a:t> </a:t>
            </a:r>
            <a:r>
              <a:rPr lang="lt-LT" dirty="0" smtClean="0">
                <a:solidFill>
                  <a:srgbClr val="2F2B20"/>
                </a:solidFill>
              </a:rPr>
              <a:t>besimokančiųjų </a:t>
            </a:r>
            <a:r>
              <a:rPr lang="lt-LT" dirty="0">
                <a:solidFill>
                  <a:srgbClr val="2F2B20"/>
                </a:solidFill>
              </a:rPr>
              <a:t>aukštesniuoju </a:t>
            </a:r>
            <a:r>
              <a:rPr lang="lt-LT" dirty="0" smtClean="0">
                <a:solidFill>
                  <a:srgbClr val="2F2B20"/>
                </a:solidFill>
              </a:rPr>
              <a:t>lygmeniu </a:t>
            </a:r>
            <a:r>
              <a:rPr lang="lt-LT" dirty="0" smtClean="0">
                <a:solidFill>
                  <a:srgbClr val="2F2B20"/>
                </a:solidFill>
              </a:rPr>
              <a:t>mokinių skaičius nepakito, sumažėjo pagrindiniu </a:t>
            </a:r>
            <a:r>
              <a:rPr lang="lt-LT" dirty="0">
                <a:solidFill>
                  <a:srgbClr val="2F2B20"/>
                </a:solidFill>
              </a:rPr>
              <a:t>lygmeniu besimokančiųjų mokinių </a:t>
            </a:r>
            <a:r>
              <a:rPr lang="lt-LT" dirty="0" smtClean="0">
                <a:solidFill>
                  <a:srgbClr val="2F2B20"/>
                </a:solidFill>
              </a:rPr>
              <a:t>skaičius, išaugo patenkinamu ir nepatenkinamu lygmeniu </a:t>
            </a:r>
            <a:r>
              <a:rPr lang="lt-LT" dirty="0" smtClean="0">
                <a:solidFill>
                  <a:srgbClr val="2F2B20"/>
                </a:solidFill>
              </a:rPr>
              <a:t>besimokančių mokinių </a:t>
            </a:r>
            <a:r>
              <a:rPr lang="lt-LT" dirty="0" smtClean="0">
                <a:solidFill>
                  <a:srgbClr val="2F2B20"/>
                </a:solidFill>
              </a:rPr>
              <a:t>skaičius.</a:t>
            </a:r>
            <a:endParaRPr lang="lt-LT" dirty="0"/>
          </a:p>
        </p:txBody>
      </p:sp>
    </p:spTree>
    <p:extLst>
      <p:ext uri="{BB962C8B-B14F-4D97-AF65-F5344CB8AC3E}">
        <p14:creationId xmlns:p14="http://schemas.microsoft.com/office/powerpoint/2010/main" val="20933301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pPr algn="ctr"/>
            <a:r>
              <a:rPr lang="lt-LT" dirty="0" smtClean="0"/>
              <a:t>IŠVADOS (2)</a:t>
            </a:r>
            <a:endParaRPr lang="lt-LT" dirty="0"/>
          </a:p>
        </p:txBody>
      </p:sp>
      <p:sp>
        <p:nvSpPr>
          <p:cNvPr id="3" name="Turinio vietos rezervavimo ženklas 2"/>
          <p:cNvSpPr>
            <a:spLocks noGrp="1"/>
          </p:cNvSpPr>
          <p:nvPr>
            <p:ph idx="1"/>
          </p:nvPr>
        </p:nvSpPr>
        <p:spPr/>
        <p:txBody>
          <a:bodyPr>
            <a:normAutofit fontScale="92500" lnSpcReduction="20000"/>
          </a:bodyPr>
          <a:lstStyle/>
          <a:p>
            <a:r>
              <a:rPr lang="lt-LT" sz="3200" dirty="0" smtClean="0"/>
              <a:t>I-II </a:t>
            </a:r>
            <a:r>
              <a:rPr lang="lt-LT" sz="3200" dirty="0"/>
              <a:t>klasių </a:t>
            </a:r>
            <a:r>
              <a:rPr lang="lt-LT" sz="3200" dirty="0" err="1"/>
              <a:t>koncentre</a:t>
            </a:r>
            <a:r>
              <a:rPr lang="lt-LT" sz="3200" dirty="0"/>
              <a:t> </a:t>
            </a:r>
            <a:r>
              <a:rPr lang="lt-LT" sz="3200" dirty="0" smtClean="0"/>
              <a:t>nebeliko mokinių, besimokančiųjų </a:t>
            </a:r>
            <a:r>
              <a:rPr lang="lt-LT" sz="3200" dirty="0"/>
              <a:t>aukštesniuoju lygmeniu, </a:t>
            </a:r>
            <a:r>
              <a:rPr lang="lt-LT" sz="3200" dirty="0" smtClean="0"/>
              <a:t>sumažėjo </a:t>
            </a:r>
            <a:r>
              <a:rPr lang="lt-LT" sz="3200" dirty="0" smtClean="0"/>
              <a:t>pagrindiniu lygmeniu </a:t>
            </a:r>
            <a:r>
              <a:rPr lang="lt-LT" sz="3200" dirty="0" smtClean="0"/>
              <a:t>besimokančiųjų </a:t>
            </a:r>
            <a:r>
              <a:rPr lang="lt-LT" sz="3200" dirty="0" smtClean="0"/>
              <a:t>skaičius, išaugo patenkinamai ir  nepatenkinamai besimokančių </a:t>
            </a:r>
            <a:r>
              <a:rPr lang="lt-LT" sz="3200" dirty="0" smtClean="0"/>
              <a:t>mokinių </a:t>
            </a:r>
            <a:r>
              <a:rPr lang="lt-LT" sz="3200" dirty="0" smtClean="0"/>
              <a:t>skaičius.</a:t>
            </a:r>
            <a:endParaRPr lang="lt-LT" sz="3200" dirty="0"/>
          </a:p>
          <a:p>
            <a:pPr lvl="0">
              <a:buClr>
                <a:srgbClr val="A9A57C"/>
              </a:buClr>
            </a:pPr>
            <a:r>
              <a:rPr lang="lt-LT" sz="3200" dirty="0" smtClean="0"/>
              <a:t>III-IV klasių </a:t>
            </a:r>
            <a:r>
              <a:rPr lang="lt-LT" sz="3200" dirty="0" err="1"/>
              <a:t>koncentre</a:t>
            </a:r>
            <a:r>
              <a:rPr lang="lt-LT" sz="3200" dirty="0"/>
              <a:t> </a:t>
            </a:r>
            <a:r>
              <a:rPr lang="lt-LT" sz="3200" dirty="0">
                <a:solidFill>
                  <a:srgbClr val="2F2B20"/>
                </a:solidFill>
              </a:rPr>
              <a:t>nebeliko besimokančiųjų aukštesniuoju lygmeniu, </a:t>
            </a:r>
            <a:r>
              <a:rPr lang="lt-LT" sz="3200" dirty="0" smtClean="0">
                <a:solidFill>
                  <a:srgbClr val="2F2B20"/>
                </a:solidFill>
              </a:rPr>
              <a:t>sumažėjo </a:t>
            </a:r>
            <a:r>
              <a:rPr lang="lt-LT" sz="3200" dirty="0" smtClean="0">
                <a:solidFill>
                  <a:srgbClr val="2F2B20"/>
                </a:solidFill>
              </a:rPr>
              <a:t>pagrindiniu </a:t>
            </a:r>
            <a:r>
              <a:rPr lang="lt-LT" sz="3200" dirty="0" smtClean="0">
                <a:solidFill>
                  <a:srgbClr val="2F2B20"/>
                </a:solidFill>
              </a:rPr>
              <a:t>ir patenkinamu lygmeniu </a:t>
            </a:r>
            <a:r>
              <a:rPr lang="lt-LT" sz="3200" dirty="0">
                <a:solidFill>
                  <a:srgbClr val="2F2B20"/>
                </a:solidFill>
              </a:rPr>
              <a:t>besimokančiųjų mokinių </a:t>
            </a:r>
            <a:r>
              <a:rPr lang="lt-LT" sz="3200" dirty="0" smtClean="0">
                <a:solidFill>
                  <a:srgbClr val="2F2B20"/>
                </a:solidFill>
              </a:rPr>
              <a:t>skaičius, atsirado nepatenkinamai besimokančių mokinių.</a:t>
            </a:r>
            <a:endParaRPr lang="lt-LT" sz="3200" dirty="0">
              <a:solidFill>
                <a:srgbClr val="2F2B20"/>
              </a:solidFill>
            </a:endParaRPr>
          </a:p>
          <a:p>
            <a:endParaRPr lang="lt-LT" dirty="0"/>
          </a:p>
        </p:txBody>
      </p:sp>
    </p:spTree>
    <p:extLst>
      <p:ext uri="{BB962C8B-B14F-4D97-AF65-F5344CB8AC3E}">
        <p14:creationId xmlns:p14="http://schemas.microsoft.com/office/powerpoint/2010/main" val="5262422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pPr algn="ctr"/>
            <a:r>
              <a:rPr lang="lt-LT" dirty="0" smtClean="0"/>
              <a:t>IŠVADOS (3)</a:t>
            </a:r>
            <a:endParaRPr lang="lt-LT" dirty="0"/>
          </a:p>
        </p:txBody>
      </p:sp>
      <p:sp>
        <p:nvSpPr>
          <p:cNvPr id="3" name="Turinio vietos rezervavimo ženklas 2"/>
          <p:cNvSpPr>
            <a:spLocks noGrp="1"/>
          </p:cNvSpPr>
          <p:nvPr>
            <p:ph idx="1"/>
          </p:nvPr>
        </p:nvSpPr>
        <p:spPr/>
        <p:txBody>
          <a:bodyPr>
            <a:noAutofit/>
          </a:bodyPr>
          <a:lstStyle/>
          <a:p>
            <a:r>
              <a:rPr lang="lt-LT" sz="4000" dirty="0" smtClean="0"/>
              <a:t>Pradinių klasių mokiniams geriausiai sekasi mokytis dailės ir </a:t>
            </a:r>
            <a:r>
              <a:rPr lang="lt-LT" sz="4000" dirty="0" smtClean="0"/>
              <a:t>muzikos</a:t>
            </a:r>
            <a:r>
              <a:rPr lang="lt-LT" sz="4000" dirty="0" smtClean="0"/>
              <a:t>, </a:t>
            </a:r>
            <a:r>
              <a:rPr lang="lt-LT" sz="4000" dirty="0" smtClean="0"/>
              <a:t>sunkiausia jiems mokytis – </a:t>
            </a:r>
            <a:r>
              <a:rPr lang="lt-LT" sz="4000" dirty="0" smtClean="0"/>
              <a:t>matematikos</a:t>
            </a:r>
            <a:r>
              <a:rPr lang="lt-LT" sz="4000" dirty="0" smtClean="0"/>
              <a:t>.</a:t>
            </a:r>
            <a:endParaRPr lang="lt-LT" sz="4000" dirty="0" smtClean="0"/>
          </a:p>
          <a:p>
            <a:r>
              <a:rPr lang="lt-LT" sz="4000" dirty="0" smtClean="0"/>
              <a:t>5-8ir I-II klasių mokiniams geriausiai sekasi mokytis </a:t>
            </a:r>
            <a:r>
              <a:rPr lang="lt-LT" sz="4000" dirty="0" smtClean="0"/>
              <a:t>IT, sunkiausiai - </a:t>
            </a:r>
            <a:r>
              <a:rPr lang="lt-LT" sz="4000" dirty="0" smtClean="0"/>
              <a:t>matematikos.</a:t>
            </a:r>
            <a:endParaRPr lang="lt-LT" sz="4000" dirty="0"/>
          </a:p>
        </p:txBody>
      </p:sp>
    </p:spTree>
    <p:extLst>
      <p:ext uri="{BB962C8B-B14F-4D97-AF65-F5344CB8AC3E}">
        <p14:creationId xmlns:p14="http://schemas.microsoft.com/office/powerpoint/2010/main" val="8690094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pPr algn="ctr"/>
            <a:r>
              <a:rPr lang="lt-LT" dirty="0" smtClean="0"/>
              <a:t>IŠVADOS (4)</a:t>
            </a:r>
            <a:endParaRPr lang="lt-LT" dirty="0"/>
          </a:p>
        </p:txBody>
      </p:sp>
      <p:sp>
        <p:nvSpPr>
          <p:cNvPr id="3" name="Turinio vietos rezervavimo ženklas 2"/>
          <p:cNvSpPr>
            <a:spLocks noGrp="1"/>
          </p:cNvSpPr>
          <p:nvPr>
            <p:ph idx="1"/>
          </p:nvPr>
        </p:nvSpPr>
        <p:spPr/>
        <p:txBody>
          <a:bodyPr>
            <a:normAutofit/>
          </a:bodyPr>
          <a:lstStyle/>
          <a:p>
            <a:pPr lvl="0">
              <a:buClr>
                <a:srgbClr val="A9A57C"/>
              </a:buClr>
            </a:pPr>
            <a:r>
              <a:rPr lang="lt-LT" sz="4000" dirty="0" smtClean="0">
                <a:solidFill>
                  <a:srgbClr val="2F2B20"/>
                </a:solidFill>
              </a:rPr>
              <a:t>III-</a:t>
            </a:r>
            <a:r>
              <a:rPr lang="lt-LT" sz="4000" dirty="0" err="1" smtClean="0">
                <a:solidFill>
                  <a:srgbClr val="2F2B20"/>
                </a:solidFill>
              </a:rPr>
              <a:t>IVg</a:t>
            </a:r>
            <a:r>
              <a:rPr lang="lt-LT" sz="4000" dirty="0" smtClean="0">
                <a:solidFill>
                  <a:srgbClr val="2F2B20"/>
                </a:solidFill>
              </a:rPr>
              <a:t> </a:t>
            </a:r>
            <a:r>
              <a:rPr lang="lt-LT" sz="4000" dirty="0">
                <a:solidFill>
                  <a:srgbClr val="2F2B20"/>
                </a:solidFill>
              </a:rPr>
              <a:t>klasių mokiniams geriausiai sekasi mokytis </a:t>
            </a:r>
            <a:r>
              <a:rPr lang="lt-LT" sz="4000" dirty="0" smtClean="0">
                <a:solidFill>
                  <a:srgbClr val="2F2B20"/>
                </a:solidFill>
              </a:rPr>
              <a:t>fizinio </a:t>
            </a:r>
            <a:r>
              <a:rPr lang="lt-LT" sz="4000" dirty="0" smtClean="0">
                <a:solidFill>
                  <a:srgbClr val="2F2B20"/>
                </a:solidFill>
              </a:rPr>
              <a:t>ugdymo, </a:t>
            </a:r>
            <a:r>
              <a:rPr lang="lt-LT" sz="4000" dirty="0" smtClean="0">
                <a:solidFill>
                  <a:srgbClr val="2F2B20"/>
                </a:solidFill>
              </a:rPr>
              <a:t>sunkiausiai </a:t>
            </a:r>
            <a:r>
              <a:rPr lang="lt-LT" sz="4000" dirty="0" smtClean="0">
                <a:solidFill>
                  <a:srgbClr val="2F2B20"/>
                </a:solidFill>
              </a:rPr>
              <a:t>– matematikos.</a:t>
            </a:r>
            <a:endParaRPr lang="lt-LT" sz="4000" dirty="0" smtClean="0">
              <a:solidFill>
                <a:srgbClr val="2F2B20"/>
              </a:solidFill>
            </a:endParaRPr>
          </a:p>
          <a:p>
            <a:pPr lvl="0">
              <a:buClr>
                <a:srgbClr val="A9A57C"/>
              </a:buClr>
            </a:pPr>
            <a:r>
              <a:rPr lang="lt-LT" sz="2800" dirty="0" smtClean="0">
                <a:solidFill>
                  <a:srgbClr val="2F2B20"/>
                </a:solidFill>
              </a:rPr>
              <a:t>I-</a:t>
            </a:r>
            <a:r>
              <a:rPr lang="lt-LT" sz="2800" dirty="0" err="1" smtClean="0">
                <a:solidFill>
                  <a:srgbClr val="2F2B20"/>
                </a:solidFill>
              </a:rPr>
              <a:t>Ig</a:t>
            </a:r>
            <a:r>
              <a:rPr lang="lt-LT" sz="2800" dirty="0" smtClean="0">
                <a:solidFill>
                  <a:srgbClr val="2F2B20"/>
                </a:solidFill>
              </a:rPr>
              <a:t> </a:t>
            </a:r>
            <a:r>
              <a:rPr lang="lt-LT" sz="2800" dirty="0">
                <a:solidFill>
                  <a:srgbClr val="2F2B20"/>
                </a:solidFill>
              </a:rPr>
              <a:t>klasių mokiniams geriausiai sekasi mokytis </a:t>
            </a:r>
            <a:r>
              <a:rPr lang="lt-LT" sz="2800" dirty="0" smtClean="0">
                <a:solidFill>
                  <a:srgbClr val="2F2B20"/>
                </a:solidFill>
              </a:rPr>
              <a:t>pilietiškumo pagrindų, </a:t>
            </a:r>
            <a:r>
              <a:rPr lang="lt-LT" sz="2800" dirty="0" smtClean="0">
                <a:solidFill>
                  <a:srgbClr val="2F2B20"/>
                </a:solidFill>
              </a:rPr>
              <a:t>sunkiausiai </a:t>
            </a:r>
            <a:r>
              <a:rPr lang="lt-LT" sz="2800" dirty="0" smtClean="0">
                <a:solidFill>
                  <a:srgbClr val="2F2B20"/>
                </a:solidFill>
              </a:rPr>
              <a:t>-  </a:t>
            </a:r>
            <a:r>
              <a:rPr lang="lt-LT" sz="2800" dirty="0" smtClean="0">
                <a:solidFill>
                  <a:srgbClr val="2F2B20"/>
                </a:solidFill>
              </a:rPr>
              <a:t>matematikos ir chemijos.</a:t>
            </a:r>
            <a:endParaRPr lang="lt-LT" sz="2800" dirty="0">
              <a:solidFill>
                <a:srgbClr val="2F2B20"/>
              </a:solidFill>
            </a:endParaRPr>
          </a:p>
          <a:p>
            <a:endParaRPr lang="lt-LT" dirty="0"/>
          </a:p>
        </p:txBody>
      </p:sp>
    </p:spTree>
    <p:extLst>
      <p:ext uri="{BB962C8B-B14F-4D97-AF65-F5344CB8AC3E}">
        <p14:creationId xmlns:p14="http://schemas.microsoft.com/office/powerpoint/2010/main" val="33452614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pPr algn="ctr"/>
            <a:r>
              <a:rPr lang="lt-LT" dirty="0" smtClean="0"/>
              <a:t>Lankomumas</a:t>
            </a:r>
            <a:endParaRPr lang="lt-LT" dirty="0"/>
          </a:p>
        </p:txBody>
      </p:sp>
      <p:sp>
        <p:nvSpPr>
          <p:cNvPr id="3" name="Turinio vietos rezervavimo ženklas 2"/>
          <p:cNvSpPr>
            <a:spLocks noGrp="1"/>
          </p:cNvSpPr>
          <p:nvPr>
            <p:ph idx="1"/>
          </p:nvPr>
        </p:nvSpPr>
        <p:spPr/>
        <p:txBody>
          <a:bodyPr/>
          <a:lstStyle/>
          <a:p>
            <a:pPr marL="0" indent="0" fontAlgn="base">
              <a:lnSpc>
                <a:spcPct val="115000"/>
              </a:lnSpc>
              <a:spcBef>
                <a:spcPts val="0"/>
              </a:spcBef>
              <a:buNone/>
            </a:pPr>
            <a:r>
              <a:rPr lang="lt-LT" dirty="0" smtClean="0"/>
              <a:t>Lyginant </a:t>
            </a:r>
            <a:r>
              <a:rPr lang="lt-LT" dirty="0" smtClean="0"/>
              <a:t>II-</a:t>
            </a:r>
            <a:r>
              <a:rPr lang="lt-LT" dirty="0" err="1" smtClean="0"/>
              <a:t>ąjį</a:t>
            </a:r>
            <a:r>
              <a:rPr lang="lt-LT" dirty="0" smtClean="0"/>
              <a:t> ir I-</a:t>
            </a:r>
            <a:r>
              <a:rPr lang="lt-LT" dirty="0" err="1" smtClean="0"/>
              <a:t>ąjį</a:t>
            </a:r>
            <a:r>
              <a:rPr lang="lt-LT" dirty="0" smtClean="0"/>
              <a:t> </a:t>
            </a:r>
            <a:r>
              <a:rPr lang="lt-LT" dirty="0" smtClean="0"/>
              <a:t>trimestrus, stebime, jog </a:t>
            </a:r>
            <a:r>
              <a:rPr lang="lt-LT" dirty="0" smtClean="0"/>
              <a:t>išaugo </a:t>
            </a:r>
            <a:r>
              <a:rPr lang="lt-LT" dirty="0" smtClean="0"/>
              <a:t>praleistų </a:t>
            </a:r>
            <a:r>
              <a:rPr lang="lt-LT" dirty="0" smtClean="0"/>
              <a:t>pamokų skaičius.</a:t>
            </a:r>
          </a:p>
          <a:p>
            <a:pPr fontAlgn="base"/>
            <a:r>
              <a:rPr lang="lt-LT" dirty="0" smtClean="0"/>
              <a:t>Per </a:t>
            </a:r>
            <a:r>
              <a:rPr lang="lt-LT" dirty="0" smtClean="0"/>
              <a:t>II-</a:t>
            </a:r>
            <a:r>
              <a:rPr lang="lt-LT" dirty="0" err="1" smtClean="0"/>
              <a:t>ąjį</a:t>
            </a:r>
            <a:r>
              <a:rPr lang="lt-LT" dirty="0" smtClean="0"/>
              <a:t> </a:t>
            </a:r>
            <a:r>
              <a:rPr lang="lt-LT" dirty="0" smtClean="0"/>
              <a:t>šių mokslo metų trimestrą </a:t>
            </a:r>
            <a:r>
              <a:rPr lang="lt-LT" dirty="0" smtClean="0"/>
              <a:t>praleista  </a:t>
            </a:r>
            <a:r>
              <a:rPr lang="lt-LT" sz="2400" b="1" dirty="0"/>
              <a:t>1802, per I trimestrą -1355, (447 pamokom daugiau)</a:t>
            </a:r>
            <a:endParaRPr lang="lt-LT" sz="2400" dirty="0"/>
          </a:p>
          <a:p>
            <a:pPr fontAlgn="base"/>
            <a:r>
              <a:rPr lang="lt-LT" sz="2400" b="1" dirty="0"/>
              <a:t>70, per I trimestrą - 95, (25 pamokom mažiau)</a:t>
            </a:r>
            <a:endParaRPr lang="lt-LT" sz="2400" dirty="0"/>
          </a:p>
          <a:p>
            <a:endParaRPr lang="lt-LT" dirty="0"/>
          </a:p>
        </p:txBody>
      </p:sp>
    </p:spTree>
    <p:extLst>
      <p:ext uri="{BB962C8B-B14F-4D97-AF65-F5344CB8AC3E}">
        <p14:creationId xmlns:p14="http://schemas.microsoft.com/office/powerpoint/2010/main" val="588656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pPr algn="ctr"/>
            <a:r>
              <a:rPr lang="lt-LT" sz="4000" dirty="0" smtClean="0"/>
              <a:t/>
            </a:r>
            <a:br>
              <a:rPr lang="lt-LT" sz="4000" dirty="0" smtClean="0"/>
            </a:br>
            <a:r>
              <a:rPr lang="lt-LT" sz="4000" dirty="0" smtClean="0"/>
              <a:t>2019 </a:t>
            </a:r>
            <a:r>
              <a:rPr lang="lt-LT" sz="4000" dirty="0" err="1"/>
              <a:t>m</a:t>
            </a:r>
            <a:r>
              <a:rPr lang="lt-LT" sz="4000" dirty="0"/>
              <a:t>. veiklos plano įgyvendinimo analizė </a:t>
            </a:r>
            <a:r>
              <a:rPr lang="lt-LT" sz="4000" dirty="0" smtClean="0"/>
              <a:t>(2).</a:t>
            </a:r>
            <a:r>
              <a:rPr lang="lt-LT" dirty="0"/>
              <a:t/>
            </a:r>
            <a:br>
              <a:rPr lang="lt-LT" dirty="0"/>
            </a:br>
            <a:endParaRPr lang="lt-LT" dirty="0"/>
          </a:p>
        </p:txBody>
      </p:sp>
      <p:sp>
        <p:nvSpPr>
          <p:cNvPr id="3" name="Turinio vietos rezervavimo ženklas 2"/>
          <p:cNvSpPr>
            <a:spLocks noGrp="1"/>
          </p:cNvSpPr>
          <p:nvPr>
            <p:ph idx="1"/>
          </p:nvPr>
        </p:nvSpPr>
        <p:spPr/>
        <p:txBody>
          <a:bodyPr/>
          <a:lstStyle/>
          <a:p>
            <a:r>
              <a:rPr lang="lt-LT" dirty="0" smtClean="0"/>
              <a:t>2019 </a:t>
            </a:r>
            <a:r>
              <a:rPr lang="lt-LT" dirty="0" err="1"/>
              <a:t>m</a:t>
            </a:r>
            <a:r>
              <a:rPr lang="lt-LT" dirty="0"/>
              <a:t>. gimnazijoje vykdytų 2019–2021 </a:t>
            </a:r>
            <a:r>
              <a:rPr lang="lt-LT" dirty="0" err="1"/>
              <a:t>m</a:t>
            </a:r>
            <a:r>
              <a:rPr lang="lt-LT" dirty="0"/>
              <a:t>. strateginio plano ir 2019 metų veiklos programų analizė</a:t>
            </a:r>
            <a:r>
              <a:rPr lang="lt-LT" dirty="0" smtClean="0"/>
              <a:t>:</a:t>
            </a:r>
            <a:endParaRPr lang="lt-LT" dirty="0"/>
          </a:p>
          <a:p>
            <a:r>
              <a:rPr lang="lt-LT" b="1" dirty="0"/>
              <a:t>1 tikslas. Gerinti mokinių </a:t>
            </a:r>
            <a:r>
              <a:rPr lang="lt-LT" b="1" dirty="0" err="1"/>
              <a:t>ugdymo(si</a:t>
            </a:r>
            <a:r>
              <a:rPr lang="lt-LT" b="1" dirty="0"/>
              <a:t>) kokybę, užtikrinti galimybę kiekvienam mokiniui stebėti savo išmokimą, patirti mokymosi sėkmę ir nuolat siekti pažangos.</a:t>
            </a:r>
            <a:r>
              <a:rPr lang="lt-LT" dirty="0"/>
              <a:t> Siekiant įgyvendinti šį tikslą buvo iškelti tokie uždaviniai:</a:t>
            </a:r>
          </a:p>
          <a:p>
            <a:pPr lvl="0"/>
            <a:r>
              <a:rPr lang="lt-LT" dirty="0"/>
              <a:t>Ugdyti mokinių bendrąsias kompetencijas, ypač mokėjimo mokytis kompetenciją.</a:t>
            </a:r>
          </a:p>
          <a:p>
            <a:pPr lvl="0"/>
            <a:r>
              <a:rPr lang="lt-LT" dirty="0"/>
              <a:t>Integruoti ugdymo programų turinį taikant įvairius modelius.</a:t>
            </a:r>
          </a:p>
          <a:p>
            <a:endParaRPr lang="lt-LT" dirty="0"/>
          </a:p>
        </p:txBody>
      </p:sp>
    </p:spTree>
    <p:extLst>
      <p:ext uri="{BB962C8B-B14F-4D97-AF65-F5344CB8AC3E}">
        <p14:creationId xmlns:p14="http://schemas.microsoft.com/office/powerpoint/2010/main" val="35379240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pPr algn="ctr"/>
            <a:r>
              <a:rPr lang="lt-LT" sz="4000" dirty="0" smtClean="0"/>
              <a:t/>
            </a:r>
            <a:br>
              <a:rPr lang="lt-LT" sz="4000" dirty="0" smtClean="0"/>
            </a:br>
            <a:r>
              <a:rPr lang="lt-LT" sz="4000" dirty="0" smtClean="0"/>
              <a:t>2019 </a:t>
            </a:r>
            <a:r>
              <a:rPr lang="lt-LT" sz="4000" dirty="0" err="1"/>
              <a:t>m</a:t>
            </a:r>
            <a:r>
              <a:rPr lang="lt-LT" sz="4000" dirty="0"/>
              <a:t>. veiklos plano įgyvendinimo analizė </a:t>
            </a:r>
            <a:r>
              <a:rPr lang="lt-LT" sz="4000" dirty="0" smtClean="0"/>
              <a:t>(3).</a:t>
            </a:r>
            <a:r>
              <a:rPr lang="lt-LT" sz="4000" dirty="0"/>
              <a:t/>
            </a:r>
            <a:br>
              <a:rPr lang="lt-LT" sz="4000" dirty="0"/>
            </a:br>
            <a:endParaRPr lang="lt-LT" sz="4000" dirty="0"/>
          </a:p>
        </p:txBody>
      </p:sp>
      <p:sp>
        <p:nvSpPr>
          <p:cNvPr id="3" name="Turinio vietos rezervavimo ženklas 2"/>
          <p:cNvSpPr>
            <a:spLocks noGrp="1"/>
          </p:cNvSpPr>
          <p:nvPr>
            <p:ph idx="1"/>
          </p:nvPr>
        </p:nvSpPr>
        <p:spPr/>
        <p:txBody>
          <a:bodyPr/>
          <a:lstStyle/>
          <a:p>
            <a:r>
              <a:rPr lang="lt-LT" dirty="0"/>
              <a:t>Išsikėlus šiuos uždavinius buvo organizuoti ir pravesti mokymai mokytojams apie naujų metodų ir būdų taikymą ugdymo procese. </a:t>
            </a:r>
            <a:endParaRPr lang="lt-LT" dirty="0" smtClean="0"/>
          </a:p>
          <a:p>
            <a:r>
              <a:rPr lang="lt-LT" dirty="0"/>
              <a:t>Atsižvelgiant į gimnazijos stipriuosius veiklos aspektus – planuojama projektinė veikla, dalyvavimas šventiniuose, tradiciniuose renginiuose, organizuojamos atvirų durų, netradicinio ugdymo dienos, kurių metu aktyviai dalyvauja tėvai (globėjai, rūpintojai) dalindamiesi savo pomėgiais, profesijos įdomybėmis, vesdami klasės valandėles bei pamokas. </a:t>
            </a:r>
          </a:p>
          <a:p>
            <a:r>
              <a:rPr lang="lt-LT" dirty="0"/>
              <a:t>Planai buvo koreguojami pagal poreikį: mokiniams neįsisavinus ugdymo turinio, grįžtama prie nesuprastų dalykų, kartojamos neišmoktos temos.</a:t>
            </a:r>
          </a:p>
        </p:txBody>
      </p:sp>
    </p:spTree>
    <p:extLst>
      <p:ext uri="{BB962C8B-B14F-4D97-AF65-F5344CB8AC3E}">
        <p14:creationId xmlns:p14="http://schemas.microsoft.com/office/powerpoint/2010/main" val="1889593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pPr algn="ctr"/>
            <a:r>
              <a:rPr lang="lt-LT" sz="4000" dirty="0" smtClean="0"/>
              <a:t/>
            </a:r>
            <a:br>
              <a:rPr lang="lt-LT" sz="4000" dirty="0" smtClean="0"/>
            </a:br>
            <a:r>
              <a:rPr lang="lt-LT" sz="4000" dirty="0" smtClean="0"/>
              <a:t>2019 </a:t>
            </a:r>
            <a:r>
              <a:rPr lang="lt-LT" sz="4000" dirty="0" err="1"/>
              <a:t>m</a:t>
            </a:r>
            <a:r>
              <a:rPr lang="lt-LT" sz="4000" dirty="0"/>
              <a:t>. veiklos plano įgyvendinimo analizė </a:t>
            </a:r>
            <a:r>
              <a:rPr lang="lt-LT" sz="4000" dirty="0" smtClean="0"/>
              <a:t>(4).</a:t>
            </a:r>
            <a:r>
              <a:rPr lang="lt-LT" sz="4000" dirty="0"/>
              <a:t/>
            </a:r>
            <a:br>
              <a:rPr lang="lt-LT" sz="4000" dirty="0"/>
            </a:br>
            <a:endParaRPr lang="lt-LT" sz="4000" dirty="0"/>
          </a:p>
        </p:txBody>
      </p:sp>
      <p:sp>
        <p:nvSpPr>
          <p:cNvPr id="3" name="Turinio vietos rezervavimo ženklas 2"/>
          <p:cNvSpPr>
            <a:spLocks noGrp="1"/>
          </p:cNvSpPr>
          <p:nvPr>
            <p:ph idx="1"/>
          </p:nvPr>
        </p:nvSpPr>
        <p:spPr/>
        <p:txBody>
          <a:bodyPr/>
          <a:lstStyle/>
          <a:p>
            <a:r>
              <a:rPr lang="lt-LT" dirty="0"/>
              <a:t>Gimnazijoje yra pakankamai skirtingos paskirties priemonių ir įrangos, atitinkančių dalyko turinį, </a:t>
            </a:r>
            <a:r>
              <a:rPr lang="lt-LT" dirty="0" err="1"/>
              <a:t>mokymo(si</a:t>
            </a:r>
            <a:r>
              <a:rPr lang="lt-LT" dirty="0"/>
              <a:t>) situaciją, mokinių poreikius ir amžių. </a:t>
            </a:r>
            <a:endParaRPr lang="lt-LT" dirty="0" smtClean="0"/>
          </a:p>
          <a:p>
            <a:r>
              <a:rPr lang="lt-LT" dirty="0"/>
              <a:t>Mokytojai tobulino kompetencijas mokinių socialinių, emocinių, kūrybingumo ir iniciatyvumo, mokėjimo mokytis kompetencijų ugdymo srityje. </a:t>
            </a:r>
            <a:endParaRPr lang="lt-LT" dirty="0" smtClean="0"/>
          </a:p>
          <a:p>
            <a:r>
              <a:rPr lang="lt-LT" dirty="0"/>
              <a:t>Kiekvienas mokinys kartu su mokytoju nuolat stebi savo išmokimą pamokoje, fiksuoja savo pažangą. </a:t>
            </a:r>
            <a:endParaRPr lang="lt-LT" dirty="0" smtClean="0"/>
          </a:p>
          <a:p>
            <a:r>
              <a:rPr lang="lt-LT" dirty="0"/>
              <a:t>Siekiant gerinti mokinių </a:t>
            </a:r>
            <a:r>
              <a:rPr lang="lt-LT" dirty="0" err="1"/>
              <a:t>ugdymo(si</a:t>
            </a:r>
            <a:r>
              <a:rPr lang="lt-LT" dirty="0"/>
              <a:t>) kokybę, mokytojai tikslingai skiria namų darbus, diferencijuoja namų darbų užduotis, o gavę grįžtamąjį ryšį, aptaria mokinių pasiekimus ir pažangą. </a:t>
            </a:r>
          </a:p>
        </p:txBody>
      </p:sp>
    </p:spTree>
    <p:extLst>
      <p:ext uri="{BB962C8B-B14F-4D97-AF65-F5344CB8AC3E}">
        <p14:creationId xmlns:p14="http://schemas.microsoft.com/office/powerpoint/2010/main" val="2072683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pPr algn="ctr"/>
            <a:r>
              <a:rPr lang="lt-LT" sz="4000" dirty="0" smtClean="0"/>
              <a:t/>
            </a:r>
            <a:br>
              <a:rPr lang="lt-LT" sz="4000" dirty="0" smtClean="0"/>
            </a:br>
            <a:r>
              <a:rPr lang="lt-LT" sz="4000" dirty="0" smtClean="0"/>
              <a:t>2019 </a:t>
            </a:r>
            <a:r>
              <a:rPr lang="lt-LT" sz="4000" dirty="0" err="1"/>
              <a:t>m</a:t>
            </a:r>
            <a:r>
              <a:rPr lang="lt-LT" sz="4000" dirty="0"/>
              <a:t>. veiklos plano įgyvendinimo analizė </a:t>
            </a:r>
            <a:r>
              <a:rPr lang="lt-LT" sz="4000" dirty="0" smtClean="0"/>
              <a:t>(5).</a:t>
            </a:r>
            <a:r>
              <a:rPr lang="lt-LT" sz="4800" dirty="0"/>
              <a:t/>
            </a:r>
            <a:br>
              <a:rPr lang="lt-LT" sz="4800" dirty="0"/>
            </a:br>
            <a:endParaRPr lang="lt-LT" dirty="0"/>
          </a:p>
        </p:txBody>
      </p:sp>
      <p:sp>
        <p:nvSpPr>
          <p:cNvPr id="3" name="Turinio vietos rezervavimo ženklas 2"/>
          <p:cNvSpPr>
            <a:spLocks noGrp="1"/>
          </p:cNvSpPr>
          <p:nvPr>
            <p:ph idx="1"/>
          </p:nvPr>
        </p:nvSpPr>
        <p:spPr/>
        <p:txBody>
          <a:bodyPr/>
          <a:lstStyle/>
          <a:p>
            <a:r>
              <a:rPr lang="lt-LT" b="1" dirty="0"/>
              <a:t>2 tikslas.</a:t>
            </a:r>
            <a:r>
              <a:rPr lang="lt-LT" dirty="0"/>
              <a:t> </a:t>
            </a:r>
            <a:r>
              <a:rPr lang="lt-LT" b="1" dirty="0"/>
              <a:t>Sudaryti vienodas galimybes kiekvienam mokiniui gauti jo poreikius atitinkančią </a:t>
            </a:r>
            <a:r>
              <a:rPr lang="lt-LT" b="1" dirty="0" err="1"/>
              <a:t>ugdymo(si</a:t>
            </a:r>
            <a:r>
              <a:rPr lang="lt-LT" b="1" dirty="0"/>
              <a:t>) pagalbą ir brandinti mokymosi visą gyvenimą nuostatą.</a:t>
            </a:r>
            <a:r>
              <a:rPr lang="lt-LT" dirty="0"/>
              <a:t> Siekiant įgyvendinti šį tikslą buvo iškelti tokie uždaviniai: </a:t>
            </a:r>
          </a:p>
          <a:p>
            <a:r>
              <a:rPr lang="lt-LT" dirty="0"/>
              <a:t>1. Pažinti mokinius ir identifikuoti mokymosi pagalbos poreikį.</a:t>
            </a:r>
          </a:p>
          <a:p>
            <a:r>
              <a:rPr lang="lt-LT" dirty="0"/>
              <a:t>2.Tobulinti personalizuotą, savivaldų mokymąsi, teikti mokymosi pagalbą skirtingų gebėjimų ir poreikių mokiniams.</a:t>
            </a:r>
          </a:p>
          <a:p>
            <a:r>
              <a:rPr lang="lt-LT" dirty="0"/>
              <a:t>3. Užtikrinti saugią fizinę ir emocinę mokymosi aplinką.</a:t>
            </a:r>
          </a:p>
          <a:p>
            <a:r>
              <a:rPr lang="lt-LT" dirty="0"/>
              <a:t>Išsikėlus šiuos uždavinius gimnazijoje buvo atlikti tyrimai, diagnostiniai testai mokymosi pagalbai nustatyti. </a:t>
            </a:r>
            <a:endParaRPr lang="lt-LT" dirty="0" smtClean="0"/>
          </a:p>
          <a:p>
            <a:r>
              <a:rPr lang="lt-LT" dirty="0"/>
              <a:t>Siekiant mokinių pasiekimų pažangos buvo atsižvelgta į mokinių </a:t>
            </a:r>
            <a:r>
              <a:rPr lang="lt-LT" dirty="0" err="1"/>
              <a:t>mokinių</a:t>
            </a:r>
            <a:r>
              <a:rPr lang="lt-LT" dirty="0"/>
              <a:t> žinias, patirtį, gebėjimus, specialistų rekomendacijas. </a:t>
            </a:r>
          </a:p>
        </p:txBody>
      </p:sp>
    </p:spTree>
    <p:extLst>
      <p:ext uri="{BB962C8B-B14F-4D97-AF65-F5344CB8AC3E}">
        <p14:creationId xmlns:p14="http://schemas.microsoft.com/office/powerpoint/2010/main" val="8773066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pPr algn="ctr"/>
            <a:r>
              <a:rPr lang="lt-LT" sz="4000" dirty="0" smtClean="0"/>
              <a:t/>
            </a:r>
            <a:br>
              <a:rPr lang="lt-LT" sz="4000" dirty="0" smtClean="0"/>
            </a:br>
            <a:r>
              <a:rPr lang="lt-LT" sz="4000" dirty="0" smtClean="0"/>
              <a:t>2019 </a:t>
            </a:r>
            <a:r>
              <a:rPr lang="lt-LT" sz="4000" dirty="0" err="1"/>
              <a:t>m</a:t>
            </a:r>
            <a:r>
              <a:rPr lang="lt-LT" sz="4000" dirty="0"/>
              <a:t>. veiklos plano įgyvendinimo analizė </a:t>
            </a:r>
            <a:r>
              <a:rPr lang="lt-LT" sz="4000" dirty="0" smtClean="0"/>
              <a:t>(6).</a:t>
            </a:r>
            <a:r>
              <a:rPr lang="lt-LT" sz="4000" dirty="0"/>
              <a:t/>
            </a:r>
            <a:br>
              <a:rPr lang="lt-LT" sz="4000" dirty="0"/>
            </a:br>
            <a:endParaRPr lang="lt-LT" sz="4000" dirty="0"/>
          </a:p>
        </p:txBody>
      </p:sp>
      <p:sp>
        <p:nvSpPr>
          <p:cNvPr id="3" name="Turinio vietos rezervavimo ženklas 2"/>
          <p:cNvSpPr>
            <a:spLocks noGrp="1"/>
          </p:cNvSpPr>
          <p:nvPr>
            <p:ph idx="1"/>
          </p:nvPr>
        </p:nvSpPr>
        <p:spPr/>
        <p:txBody>
          <a:bodyPr/>
          <a:lstStyle/>
          <a:p>
            <a:r>
              <a:rPr lang="lt-LT" dirty="0"/>
              <a:t>Tikslingai bendradarbiaujant tėvams, mokytojams ir mokiniams, stiprėjo savitarpio pagalba, didėjo mokinių motyvacija. </a:t>
            </a:r>
          </a:p>
        </p:txBody>
      </p:sp>
    </p:spTree>
    <p:extLst>
      <p:ext uri="{BB962C8B-B14F-4D97-AF65-F5344CB8AC3E}">
        <p14:creationId xmlns:p14="http://schemas.microsoft.com/office/powerpoint/2010/main" val="29249595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etimumas">
  <a:themeElements>
    <a:clrScheme name="Gretimumas">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retimumas">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Adjacency</Template>
  <TotalTime>3815</TotalTime>
  <Words>2224</Words>
  <Application>Microsoft Office PowerPoint</Application>
  <PresentationFormat>Demonstracija ekrane (4:3)</PresentationFormat>
  <Paragraphs>323</Paragraphs>
  <Slides>46</Slides>
  <Notes>0</Notes>
  <HiddenSlides>0</HiddenSlides>
  <MMClips>0</MMClips>
  <ScaleCrop>false</ScaleCrop>
  <HeadingPairs>
    <vt:vector size="4" baseType="variant">
      <vt:variant>
        <vt:lpstr>Tema</vt:lpstr>
      </vt:variant>
      <vt:variant>
        <vt:i4>1</vt:i4>
      </vt:variant>
      <vt:variant>
        <vt:lpstr>Skaidrių pavadinimai</vt:lpstr>
      </vt:variant>
      <vt:variant>
        <vt:i4>46</vt:i4>
      </vt:variant>
    </vt:vector>
  </HeadingPairs>
  <TitlesOfParts>
    <vt:vector size="47" baseType="lpstr">
      <vt:lpstr>Gretimumas</vt:lpstr>
      <vt:lpstr>II-ojo trimestro rezultatai</vt:lpstr>
      <vt:lpstr>Darbotvarkė</vt:lpstr>
      <vt:lpstr>Nustatytų pedagogų kvalifikacijos tobulinimo prioritetų 2020 m. aptarimas. </vt:lpstr>
      <vt:lpstr> 2019 m. veiklos plano įgyvendinimo analizė (1). </vt:lpstr>
      <vt:lpstr> 2019 m. veiklos plano įgyvendinimo analizė (2). </vt:lpstr>
      <vt:lpstr> 2019 m. veiklos plano įgyvendinimo analizė (3). </vt:lpstr>
      <vt:lpstr> 2019 m. veiklos plano įgyvendinimo analizė (4). </vt:lpstr>
      <vt:lpstr> 2019 m. veiklos plano įgyvendinimo analizė (5). </vt:lpstr>
      <vt:lpstr> 2019 m. veiklos plano įgyvendinimo analizė (6). </vt:lpstr>
      <vt:lpstr>Mokinių skaičius II-ojo trimestro pabaigoje:</vt:lpstr>
      <vt:lpstr>Mokiniai, II trim. baigę aukščiausiais vidurkiais (1)</vt:lpstr>
      <vt:lpstr>Mokiniai, II trim. baigę aukščiausiais vidurkiais (2)</vt:lpstr>
      <vt:lpstr>Didžiausią pažangą klasėje padarę mokiniai:</vt:lpstr>
      <vt:lpstr>Besimokančių pagal individualizuotas programas skaičius/proc. 2019-2020 m.m. pradžioje</vt:lpstr>
      <vt:lpstr>Besimokančių pagal pritaikytas programas skaičius/proc. 2018-2019 m.m. pradžioje</vt:lpstr>
      <vt:lpstr>1-4 klasių dalykai, kuriuos mokiniai mokosi tik aukštesniuoju lygiu</vt:lpstr>
      <vt:lpstr>5-8 klasės</vt:lpstr>
      <vt:lpstr>I-II klasės</vt:lpstr>
      <vt:lpstr>III-IV klasės</vt:lpstr>
      <vt:lpstr>II-ojo šių m. m.  ir I-ojo trimestrų 1-4 kl. mokinių pasiekimų pagal lygmenis palyginimas </vt:lpstr>
      <vt:lpstr>2- 4 klasių anglų kalbos pasiekimai</vt:lpstr>
      <vt:lpstr>1-4 klasių lietuvių kalbos pasiekimai</vt:lpstr>
      <vt:lpstr>1-4 klasių matematikos pasiekimai</vt:lpstr>
      <vt:lpstr>II-ojo   ir I-ojo trimestrų 5-8 kl. mokinių pasiekimų pagal lygmenis palyginimas </vt:lpstr>
      <vt:lpstr>5- 8 klasių užsienio (anglų, rusų) kalbų pasiekimai</vt:lpstr>
      <vt:lpstr>5- 8 lietuvių kalbos pasiekimai</vt:lpstr>
      <vt:lpstr>5-8 klasių matematikos pasiekimai</vt:lpstr>
      <vt:lpstr>II-ojo šių m.m.  ir I-ojo trimestrų I-II kl. mokinių pasiekimų pagal lygmenis palyginimas </vt:lpstr>
      <vt:lpstr>I- II klasių užsienio (anglų) kalbų pasiekimai</vt:lpstr>
      <vt:lpstr>I- II klasių užsienio (rusų) kalbų pasiekimai</vt:lpstr>
      <vt:lpstr>I- II klasių lietuvių kalbos pasiekimai</vt:lpstr>
      <vt:lpstr>I- II klasių matematikos pasiekimai</vt:lpstr>
      <vt:lpstr>II-ojo ir I-ojo trimestrų III-IV kl. mokinių pasiekimų pagal lygmenis palyginimas </vt:lpstr>
      <vt:lpstr>III- IV klasių užsienio (anglų) kalbos pasiekimai</vt:lpstr>
      <vt:lpstr>III- IV klasių lietuvių kalbos pasiekimai</vt:lpstr>
      <vt:lpstr>III- IV klasių matematikos  pasiekimai</vt:lpstr>
      <vt:lpstr>I-ojo trimestro klasių vidurkiai</vt:lpstr>
      <vt:lpstr>I-ojo trimestro klasių pažangumas</vt:lpstr>
      <vt:lpstr>Nepraleido nei vienos pamokos!  1-IVg kl.</vt:lpstr>
      <vt:lpstr>I-ojo trimestro pamokų lankomumas</vt:lpstr>
      <vt:lpstr>Stebėtų pamokų aptarimas aspektais: inovatyvių metodų taikymas, mokinių bendradarbiavimas pamokoje</vt:lpstr>
      <vt:lpstr>IŠVADOS (1)</vt:lpstr>
      <vt:lpstr>IŠVADOS (2)</vt:lpstr>
      <vt:lpstr>IŠVADOS (3)</vt:lpstr>
      <vt:lpstr>IŠVADOS (4)</vt:lpstr>
      <vt:lpstr>Lankomumas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pristatymas</dc:title>
  <dc:creator>Žėrutė</dc:creator>
  <cp:lastModifiedBy>Direktorius</cp:lastModifiedBy>
  <cp:revision>288</cp:revision>
  <cp:lastPrinted>2020-03-26T13:47:30Z</cp:lastPrinted>
  <dcterms:created xsi:type="dcterms:W3CDTF">2016-12-05T14:01:20Z</dcterms:created>
  <dcterms:modified xsi:type="dcterms:W3CDTF">2020-03-26T13:48:06Z</dcterms:modified>
</cp:coreProperties>
</file>