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0" r:id="rId2"/>
    <p:sldId id="383" r:id="rId3"/>
    <p:sldId id="384" r:id="rId4"/>
    <p:sldId id="371" r:id="rId5"/>
    <p:sldId id="385" r:id="rId6"/>
    <p:sldId id="372" r:id="rId7"/>
    <p:sldId id="374" r:id="rId8"/>
    <p:sldId id="375" r:id="rId9"/>
    <p:sldId id="376" r:id="rId10"/>
    <p:sldId id="377" r:id="rId11"/>
    <p:sldId id="325" r:id="rId12"/>
    <p:sldId id="326" r:id="rId13"/>
    <p:sldId id="342" r:id="rId14"/>
    <p:sldId id="343" r:id="rId15"/>
    <p:sldId id="338" r:id="rId16"/>
    <p:sldId id="381" r:id="rId17"/>
    <p:sldId id="382" r:id="rId18"/>
  </p:sldIdLst>
  <p:sldSz cx="9144000" cy="6858000" type="screen4x3"/>
  <p:notesSz cx="6797675" cy="987425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8" autoAdjust="0"/>
    <p:restoredTop sz="95108" autoAdjust="0"/>
  </p:normalViewPr>
  <p:slideViewPr>
    <p:cSldViewPr>
      <p:cViewPr>
        <p:scale>
          <a:sx n="94" d="100"/>
          <a:sy n="94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T2012\Rezultatai\NT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T2012\Rezultatai\NT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T_2012\DB\Zemi%20pasiekim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Lygiai!$C$1</c:f>
              <c:strCache>
                <c:ptCount val="1"/>
                <c:pt idx="0">
                  <c:v>Nepatenkinamas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Lygiai!$B$2:$B$4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</c:v>
                </c:pt>
              </c:strCache>
            </c:strRef>
          </c:cat>
          <c:val>
            <c:numRef>
              <c:f>Lygiai!$C$2:$C$4</c:f>
              <c:numCache>
                <c:formatCode>0.0</c:formatCode>
                <c:ptCount val="3"/>
                <c:pt idx="0">
                  <c:v>3.8150662786938243</c:v>
                </c:pt>
                <c:pt idx="1">
                  <c:v>12.753433616742972</c:v>
                </c:pt>
                <c:pt idx="2">
                  <c:v>6.8679980516317576</c:v>
                </c:pt>
              </c:numCache>
            </c:numRef>
          </c:val>
        </c:ser>
        <c:ser>
          <c:idx val="1"/>
          <c:order val="1"/>
          <c:tx>
            <c:strRef>
              <c:f>Lygiai!$D$1</c:f>
              <c:strCache>
                <c:ptCount val="1"/>
                <c:pt idx="0">
                  <c:v>Patenkinamas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Lygiai!$B$2:$B$4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</c:v>
                </c:pt>
              </c:strCache>
            </c:strRef>
          </c:cat>
          <c:val>
            <c:numRef>
              <c:f>Lygiai!$D$2:$D$4</c:f>
              <c:numCache>
                <c:formatCode>0.0</c:formatCode>
                <c:ptCount val="3"/>
                <c:pt idx="0">
                  <c:v>28.419010669253151</c:v>
                </c:pt>
                <c:pt idx="1">
                  <c:v>47.056899934597773</c:v>
                </c:pt>
                <c:pt idx="2">
                  <c:v>27.033609352167556</c:v>
                </c:pt>
              </c:numCache>
            </c:numRef>
          </c:val>
        </c:ser>
        <c:ser>
          <c:idx val="2"/>
          <c:order val="2"/>
          <c:tx>
            <c:strRef>
              <c:f>Lygiai!$E$1</c:f>
              <c:strCache>
                <c:ptCount val="1"/>
                <c:pt idx="0">
                  <c:v>Pagrindinis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Lygiai!$B$2:$B$4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</c:v>
                </c:pt>
              </c:strCache>
            </c:strRef>
          </c:cat>
          <c:val>
            <c:numRef>
              <c:f>Lygiai!$E$2:$E$4</c:f>
              <c:numCache>
                <c:formatCode>0.0</c:formatCode>
                <c:ptCount val="3"/>
                <c:pt idx="0">
                  <c:v>56.644034917555778</c:v>
                </c:pt>
                <c:pt idx="1">
                  <c:v>29.529103989535642</c:v>
                </c:pt>
                <c:pt idx="2">
                  <c:v>44.958597174866043</c:v>
                </c:pt>
              </c:numCache>
            </c:numRef>
          </c:val>
        </c:ser>
        <c:ser>
          <c:idx val="3"/>
          <c:order val="3"/>
          <c:tx>
            <c:strRef>
              <c:f>Lygiai!$F$1</c:f>
              <c:strCache>
                <c:ptCount val="1"/>
                <c:pt idx="0">
                  <c:v>Aukštesnysis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Lygiai!$B$2:$B$4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</c:v>
                </c:pt>
              </c:strCache>
            </c:strRef>
          </c:cat>
          <c:val>
            <c:numRef>
              <c:f>Lygiai!$F$2:$F$4</c:f>
              <c:numCache>
                <c:formatCode>0.0</c:formatCode>
                <c:ptCount val="3"/>
                <c:pt idx="0">
                  <c:v>11.121888134497253</c:v>
                </c:pt>
                <c:pt idx="1">
                  <c:v>10.660562459123614</c:v>
                </c:pt>
                <c:pt idx="2">
                  <c:v>21.139795421334636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80128"/>
        <c:axId val="71281664"/>
      </c:barChart>
      <c:catAx>
        <c:axId val="7128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281664"/>
        <c:crosses val="autoZero"/>
        <c:auto val="1"/>
        <c:lblAlgn val="ctr"/>
        <c:lblOffset val="100"/>
        <c:noMultiLvlLbl val="0"/>
      </c:catAx>
      <c:valAx>
        <c:axId val="71281664"/>
        <c:scaling>
          <c:orientation val="minMax"/>
          <c:max val="7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crossAx val="71280128"/>
        <c:crosses val="autoZero"/>
        <c:crossBetween val="between"/>
        <c:majorUnit val="1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Lygiai!$C$75</c:f>
              <c:strCache>
                <c:ptCount val="1"/>
                <c:pt idx="0">
                  <c:v>NP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Lygiai!$B$76:$B$78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 (pasakojimas)</c:v>
                </c:pt>
              </c:strCache>
            </c:strRef>
          </c:cat>
          <c:val>
            <c:numRef>
              <c:f>Lygiai!$C$76:$C$78</c:f>
              <c:numCache>
                <c:formatCode>0.0</c:formatCode>
                <c:ptCount val="3"/>
                <c:pt idx="0">
                  <c:v>13.688085676037483</c:v>
                </c:pt>
                <c:pt idx="1">
                  <c:v>8.7407903549899526</c:v>
                </c:pt>
                <c:pt idx="2">
                  <c:v>8.8206144697720514</c:v>
                </c:pt>
              </c:numCache>
            </c:numRef>
          </c:val>
        </c:ser>
        <c:ser>
          <c:idx val="1"/>
          <c:order val="1"/>
          <c:tx>
            <c:strRef>
              <c:f>Lygiai!$D$75</c:f>
              <c:strCache>
                <c:ptCount val="1"/>
                <c:pt idx="0">
                  <c:v>Patenkinamas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Lygiai!$B$76:$B$78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 (pasakojimas)</c:v>
                </c:pt>
              </c:strCache>
            </c:strRef>
          </c:cat>
          <c:val>
            <c:numRef>
              <c:f>Lygiai!$D$76:$D$78</c:f>
              <c:numCache>
                <c:formatCode>0.0</c:formatCode>
                <c:ptCount val="3"/>
                <c:pt idx="0">
                  <c:v>45.31459170013386</c:v>
                </c:pt>
                <c:pt idx="1">
                  <c:v>49.229738780977918</c:v>
                </c:pt>
                <c:pt idx="2">
                  <c:v>25.272547076313174</c:v>
                </c:pt>
              </c:numCache>
            </c:numRef>
          </c:val>
        </c:ser>
        <c:ser>
          <c:idx val="2"/>
          <c:order val="2"/>
          <c:tx>
            <c:strRef>
              <c:f>Lygiai!$E$75</c:f>
              <c:strCache>
                <c:ptCount val="1"/>
                <c:pt idx="0">
                  <c:v>Pagrindinis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Lygiai!$B$76:$B$78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 (pasakojimas)</c:v>
                </c:pt>
              </c:strCache>
            </c:strRef>
          </c:cat>
          <c:val>
            <c:numRef>
              <c:f>Lygiai!$E$76:$E$78</c:f>
              <c:numCache>
                <c:formatCode>0.0</c:formatCode>
                <c:ptCount val="3"/>
                <c:pt idx="0">
                  <c:v>31.492637215528774</c:v>
                </c:pt>
                <c:pt idx="1">
                  <c:v>35.063630274614873</c:v>
                </c:pt>
                <c:pt idx="2">
                  <c:v>54.509415262636274</c:v>
                </c:pt>
              </c:numCache>
            </c:numRef>
          </c:val>
        </c:ser>
        <c:ser>
          <c:idx val="3"/>
          <c:order val="3"/>
          <c:tx>
            <c:strRef>
              <c:f>Lygiai!$F$75</c:f>
              <c:strCache>
                <c:ptCount val="1"/>
                <c:pt idx="0">
                  <c:v>Aukštesnysis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Lygiai!$B$76:$B$78</c:f>
              <c:strCache>
                <c:ptCount val="3"/>
                <c:pt idx="0">
                  <c:v>Matematika</c:v>
                </c:pt>
                <c:pt idx="1">
                  <c:v>Skaitymas</c:v>
                </c:pt>
                <c:pt idx="2">
                  <c:v>Rašymas (pasakojimas)</c:v>
                </c:pt>
              </c:strCache>
            </c:strRef>
          </c:cat>
          <c:val>
            <c:numRef>
              <c:f>Lygiai!$F$76:$F$78</c:f>
              <c:numCache>
                <c:formatCode>0.0</c:formatCode>
                <c:ptCount val="3"/>
                <c:pt idx="0">
                  <c:v>9.5046854082998653</c:v>
                </c:pt>
                <c:pt idx="1">
                  <c:v>6.9658405894172795</c:v>
                </c:pt>
                <c:pt idx="2">
                  <c:v>11.397423191278493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63744"/>
        <c:axId val="88392064"/>
      </c:barChart>
      <c:catAx>
        <c:axId val="692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392064"/>
        <c:crosses val="autoZero"/>
        <c:auto val="1"/>
        <c:lblAlgn val="ctr"/>
        <c:lblOffset val="100"/>
        <c:noMultiLvlLbl val="0"/>
      </c:catAx>
      <c:valAx>
        <c:axId val="88392064"/>
        <c:scaling>
          <c:orientation val="minMax"/>
          <c:max val="7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crossAx val="69263744"/>
        <c:crosses val="autoZero"/>
        <c:crossBetween val="between"/>
        <c:majorUnit val="1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lt-LT" sz="1400" b="0" i="0" u="none" strike="noStrike" baseline="0">
                <a:effectLst/>
              </a:rPr>
              <a:t>Mokinių, </a:t>
            </a:r>
            <a:r>
              <a:rPr lang="lt-LT" sz="1400" b="1" i="0" u="sng" strike="noStrike" baseline="0">
                <a:effectLst/>
              </a:rPr>
              <a:t>nepasiekiančių patenkinamo lygmens </a:t>
            </a:r>
            <a:r>
              <a:rPr lang="lt-LT" sz="1400" b="0" i="0" u="none" strike="noStrike" baseline="0">
                <a:effectLst/>
              </a:rPr>
              <a:t>, dalis, proc.</a:t>
            </a:r>
            <a:endParaRPr lang="lt-LT" sz="1400" b="0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88964966335724E-2"/>
          <c:y val="0.17315440337921797"/>
          <c:w val="0.91399219445395408"/>
          <c:h val="0.66567993360449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Lapas1!$B$16</c:f>
              <c:strCache>
                <c:ptCount val="1"/>
                <c:pt idx="0">
                  <c:v>NP dviejų dalykų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391304347826087E-2"/>
                  <c:y val="-3.3702285695709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753623188405795E-3"/>
                  <c:y val="-4.2127442479455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88405797102299E-3"/>
                  <c:y val="4.212744247945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05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Lapas1!$A$17:$A$18</c:f>
              <c:strCache>
                <c:ptCount val="2"/>
                <c:pt idx="0">
                  <c:v>4 klasė</c:v>
                </c:pt>
                <c:pt idx="1">
                  <c:v>8 klasė</c:v>
                </c:pt>
              </c:strCache>
            </c:strRef>
          </c:cat>
          <c:val>
            <c:numRef>
              <c:f>Lapas1!$B$17:$B$18</c:f>
              <c:numCache>
                <c:formatCode>General</c:formatCode>
                <c:ptCount val="2"/>
                <c:pt idx="0" formatCode="###0">
                  <c:v>2.94</c:v>
                </c:pt>
                <c:pt idx="1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Lapas1!$C$16</c:f>
              <c:strCache>
                <c:ptCount val="1"/>
                <c:pt idx="0">
                  <c:v> NP tik vieno dalyko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144927536231884E-2"/>
                  <c:y val="-3.370195398356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782608695652174E-2"/>
                  <c:y val="-2.948920973561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Lapas1!$A$17:$A$18</c:f>
              <c:strCache>
                <c:ptCount val="2"/>
                <c:pt idx="0">
                  <c:v>4 klasė</c:v>
                </c:pt>
                <c:pt idx="1">
                  <c:v>8 klasė</c:v>
                </c:pt>
              </c:strCache>
            </c:strRef>
          </c:cat>
          <c:val>
            <c:numRef>
              <c:f>Lapas1!$C$17:$C$18</c:f>
              <c:numCache>
                <c:formatCode>General</c:formatCode>
                <c:ptCount val="2"/>
                <c:pt idx="0">
                  <c:v>12.87</c:v>
                </c:pt>
                <c:pt idx="1">
                  <c:v>18.43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14272"/>
        <c:axId val="98215808"/>
        <c:axId val="0"/>
      </c:bar3DChart>
      <c:catAx>
        <c:axId val="9821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lt-LT"/>
          </a:p>
        </c:txPr>
        <c:crossAx val="98215808"/>
        <c:crosses val="autoZero"/>
        <c:auto val="1"/>
        <c:lblAlgn val="ctr"/>
        <c:lblOffset val="100"/>
        <c:noMultiLvlLbl val="0"/>
      </c:catAx>
      <c:valAx>
        <c:axId val="98215808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lt-LT" b="0"/>
                  <a:t>Proc.</a:t>
                </a:r>
              </a:p>
            </c:rich>
          </c:tx>
          <c:layout>
            <c:manualLayout>
              <c:xMode val="edge"/>
              <c:yMode val="edge"/>
              <c:x val="4.4067100308113658E-2"/>
              <c:y val="0.52328254378102756"/>
            </c:manualLayout>
          </c:layout>
          <c:overlay val="0"/>
        </c:title>
        <c:numFmt formatCode="###0" sourceLinked="1"/>
        <c:majorTickMark val="out"/>
        <c:minorTickMark val="none"/>
        <c:tickLblPos val="nextTo"/>
        <c:crossAx val="9821427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767024991441287"/>
          <c:y val="0.20765478849701888"/>
          <c:w val="0.50224699303891363"/>
          <c:h val="7.6178689352239162E-2"/>
        </c:manualLayout>
      </c:layout>
      <c:overlay val="0"/>
      <c:txPr>
        <a:bodyPr/>
        <a:lstStyle/>
        <a:p>
          <a:pPr>
            <a:defRPr sz="1400"/>
          </a:pPr>
          <a:endParaRPr lang="lt-LT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1676-5ED9-45E3-B0CF-394D64771C6F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E1DD-D371-4992-812A-73F0440375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955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D60F-CCB6-44E5-9837-14C0016B0705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25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37825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C77DC-38A5-498B-B979-790475A5AC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97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9993-5B0F-4AC2-9B5A-B473469FB08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775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93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03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246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856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99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7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350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408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61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43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33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ACE0-3955-4232-9999-47D6C46E3CD7}" type="datetimeFigureOut">
              <a:rPr lang="lt-LT" smtClean="0"/>
              <a:t>2015.12.02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4410-49FD-4EF9-949B-617C3B51BA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43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Standartizuotų testų rezultatų panaudojimas mokinių pasiekimams gerinti</a:t>
            </a:r>
            <a:endParaRPr lang="lt-LT" sz="40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Anykščių r. Svėdasų Juozo Tumo-Vaižganto gimnazija</a:t>
            </a:r>
          </a:p>
          <a:p>
            <a:pPr marL="0" indent="0" algn="ctr">
              <a:buNone/>
            </a:pP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2015 </a:t>
            </a:r>
            <a:r>
              <a:rPr lang="lt-LT" sz="28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</a:t>
            </a: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lt-LT" sz="4000" dirty="0" smtClean="0"/>
              <a:t>Mokinių pasiekimų lygiai </a:t>
            </a:r>
            <a:br>
              <a:rPr lang="lt-LT" sz="4000" dirty="0" smtClean="0"/>
            </a:br>
            <a:r>
              <a:rPr lang="lt-LT" sz="2700" dirty="0" smtClean="0"/>
              <a:t>(2012 </a:t>
            </a:r>
            <a:r>
              <a:rPr lang="lt-LT" sz="2700" dirty="0"/>
              <a:t>m. nacionalinis mokinių pasiekimų </a:t>
            </a:r>
            <a:r>
              <a:rPr lang="lt-LT" sz="2700" dirty="0" smtClean="0"/>
              <a:t>tyrimas)</a:t>
            </a:r>
            <a:r>
              <a:rPr lang="lt-LT" sz="4000" dirty="0" smtClean="0"/>
              <a:t> </a:t>
            </a:r>
            <a:endParaRPr lang="lt-LT" sz="4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510082"/>
              </p:ext>
            </p:extLst>
          </p:nvPr>
        </p:nvGraphicFramePr>
        <p:xfrm>
          <a:off x="4283968" y="12770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494783" y="2852936"/>
            <a:ext cx="2069105" cy="879876"/>
            <a:chOff x="1710806" y="1527138"/>
            <a:chExt cx="2069105" cy="879876"/>
          </a:xfrm>
        </p:grpSpPr>
        <p:sp>
          <p:nvSpPr>
            <p:cNvPr id="15" name="Freeform 14"/>
            <p:cNvSpPr/>
            <p:nvPr/>
          </p:nvSpPr>
          <p:spPr>
            <a:xfrm>
              <a:off x="1710806" y="1527138"/>
              <a:ext cx="609045" cy="879876"/>
            </a:xfrm>
            <a:custGeom>
              <a:avLst/>
              <a:gdLst>
                <a:gd name="connsiteX0" fmla="*/ 0 w 879875"/>
                <a:gd name="connsiteY0" fmla="*/ 0 h 609045"/>
                <a:gd name="connsiteX1" fmla="*/ 575353 w 879875"/>
                <a:gd name="connsiteY1" fmla="*/ 0 h 609045"/>
                <a:gd name="connsiteX2" fmla="*/ 879875 w 879875"/>
                <a:gd name="connsiteY2" fmla="*/ 304523 h 609045"/>
                <a:gd name="connsiteX3" fmla="*/ 575353 w 879875"/>
                <a:gd name="connsiteY3" fmla="*/ 609045 h 609045"/>
                <a:gd name="connsiteX4" fmla="*/ 0 w 879875"/>
                <a:gd name="connsiteY4" fmla="*/ 609045 h 609045"/>
                <a:gd name="connsiteX5" fmla="*/ 304523 w 879875"/>
                <a:gd name="connsiteY5" fmla="*/ 304523 h 609045"/>
                <a:gd name="connsiteX6" fmla="*/ 0 w 879875"/>
                <a:gd name="connsiteY6" fmla="*/ 0 h 6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875" h="609045">
                  <a:moveTo>
                    <a:pt x="879875" y="0"/>
                  </a:moveTo>
                  <a:lnTo>
                    <a:pt x="879875" y="398256"/>
                  </a:lnTo>
                  <a:lnTo>
                    <a:pt x="439937" y="609045"/>
                  </a:lnTo>
                  <a:lnTo>
                    <a:pt x="0" y="398256"/>
                  </a:lnTo>
                  <a:lnTo>
                    <a:pt x="0" y="0"/>
                  </a:lnTo>
                  <a:lnTo>
                    <a:pt x="439937" y="210789"/>
                  </a:lnTo>
                  <a:lnTo>
                    <a:pt x="879875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6" tIns="316589" rIns="12064" bIns="31658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9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41532" y="1534675"/>
              <a:ext cx="1438379" cy="568565"/>
            </a:xfrm>
            <a:custGeom>
              <a:avLst/>
              <a:gdLst>
                <a:gd name="connsiteX0" fmla="*/ 94762 w 568563"/>
                <a:gd name="connsiteY0" fmla="*/ 0 h 1438379"/>
                <a:gd name="connsiteX1" fmla="*/ 473801 w 568563"/>
                <a:gd name="connsiteY1" fmla="*/ 0 h 1438379"/>
                <a:gd name="connsiteX2" fmla="*/ 568563 w 568563"/>
                <a:gd name="connsiteY2" fmla="*/ 94762 h 1438379"/>
                <a:gd name="connsiteX3" fmla="*/ 568563 w 568563"/>
                <a:gd name="connsiteY3" fmla="*/ 1438379 h 1438379"/>
                <a:gd name="connsiteX4" fmla="*/ 568563 w 568563"/>
                <a:gd name="connsiteY4" fmla="*/ 1438379 h 1438379"/>
                <a:gd name="connsiteX5" fmla="*/ 0 w 568563"/>
                <a:gd name="connsiteY5" fmla="*/ 1438379 h 1438379"/>
                <a:gd name="connsiteX6" fmla="*/ 0 w 568563"/>
                <a:gd name="connsiteY6" fmla="*/ 1438379 h 1438379"/>
                <a:gd name="connsiteX7" fmla="*/ 0 w 568563"/>
                <a:gd name="connsiteY7" fmla="*/ 94762 h 1438379"/>
                <a:gd name="connsiteX8" fmla="*/ 94762 w 568563"/>
                <a:gd name="connsiteY8" fmla="*/ 0 h 143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563" h="1438379">
                  <a:moveTo>
                    <a:pt x="568563" y="239734"/>
                  </a:moveTo>
                  <a:lnTo>
                    <a:pt x="568563" y="1198645"/>
                  </a:lnTo>
                  <a:cubicBezTo>
                    <a:pt x="568563" y="1331047"/>
                    <a:pt x="551793" y="1438378"/>
                    <a:pt x="531105" y="1438378"/>
                  </a:cubicBezTo>
                  <a:lnTo>
                    <a:pt x="0" y="1438378"/>
                  </a:lnTo>
                  <a:lnTo>
                    <a:pt x="0" y="1438378"/>
                  </a:lnTo>
                  <a:lnTo>
                    <a:pt x="0" y="1"/>
                  </a:lnTo>
                  <a:lnTo>
                    <a:pt x="0" y="1"/>
                  </a:lnTo>
                  <a:lnTo>
                    <a:pt x="531105" y="1"/>
                  </a:lnTo>
                  <a:cubicBezTo>
                    <a:pt x="551793" y="1"/>
                    <a:pt x="568563" y="107332"/>
                    <a:pt x="568563" y="239734"/>
                  </a:cubicBez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44265" rIns="44264" bIns="44267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lt-LT" sz="2800" kern="1200" dirty="0" smtClean="0"/>
                <a:t>8 klasė</a:t>
              </a:r>
              <a:endParaRPr lang="lt-LT" sz="2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8144" y="4149080"/>
            <a:ext cx="2069105" cy="879876"/>
            <a:chOff x="5827094" y="5285433"/>
            <a:chExt cx="2069105" cy="879876"/>
          </a:xfrm>
        </p:grpSpPr>
        <p:sp>
          <p:nvSpPr>
            <p:cNvPr id="10" name="Freeform 9"/>
            <p:cNvSpPr/>
            <p:nvPr/>
          </p:nvSpPr>
          <p:spPr>
            <a:xfrm rot="10800000">
              <a:off x="5827094" y="5285433"/>
              <a:ext cx="609045" cy="879876"/>
            </a:xfrm>
            <a:custGeom>
              <a:avLst/>
              <a:gdLst>
                <a:gd name="connsiteX0" fmla="*/ 0 w 879875"/>
                <a:gd name="connsiteY0" fmla="*/ 0 h 609045"/>
                <a:gd name="connsiteX1" fmla="*/ 575353 w 879875"/>
                <a:gd name="connsiteY1" fmla="*/ 0 h 609045"/>
                <a:gd name="connsiteX2" fmla="*/ 879875 w 879875"/>
                <a:gd name="connsiteY2" fmla="*/ 304523 h 609045"/>
                <a:gd name="connsiteX3" fmla="*/ 575353 w 879875"/>
                <a:gd name="connsiteY3" fmla="*/ 609045 h 609045"/>
                <a:gd name="connsiteX4" fmla="*/ 0 w 879875"/>
                <a:gd name="connsiteY4" fmla="*/ 609045 h 609045"/>
                <a:gd name="connsiteX5" fmla="*/ 304523 w 879875"/>
                <a:gd name="connsiteY5" fmla="*/ 304523 h 609045"/>
                <a:gd name="connsiteX6" fmla="*/ 0 w 879875"/>
                <a:gd name="connsiteY6" fmla="*/ 0 h 6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875" h="609045">
                  <a:moveTo>
                    <a:pt x="879875" y="0"/>
                  </a:moveTo>
                  <a:lnTo>
                    <a:pt x="879875" y="398256"/>
                  </a:lnTo>
                  <a:lnTo>
                    <a:pt x="439937" y="609045"/>
                  </a:lnTo>
                  <a:lnTo>
                    <a:pt x="0" y="398256"/>
                  </a:lnTo>
                  <a:lnTo>
                    <a:pt x="0" y="0"/>
                  </a:lnTo>
                  <a:lnTo>
                    <a:pt x="439937" y="210789"/>
                  </a:lnTo>
                  <a:lnTo>
                    <a:pt x="879875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3" tIns="316588" rIns="12066" bIns="31658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9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57820" y="5588605"/>
              <a:ext cx="1438379" cy="568564"/>
            </a:xfrm>
            <a:custGeom>
              <a:avLst/>
              <a:gdLst>
                <a:gd name="connsiteX0" fmla="*/ 94762 w 568563"/>
                <a:gd name="connsiteY0" fmla="*/ 0 h 1438379"/>
                <a:gd name="connsiteX1" fmla="*/ 473801 w 568563"/>
                <a:gd name="connsiteY1" fmla="*/ 0 h 1438379"/>
                <a:gd name="connsiteX2" fmla="*/ 568563 w 568563"/>
                <a:gd name="connsiteY2" fmla="*/ 94762 h 1438379"/>
                <a:gd name="connsiteX3" fmla="*/ 568563 w 568563"/>
                <a:gd name="connsiteY3" fmla="*/ 1438379 h 1438379"/>
                <a:gd name="connsiteX4" fmla="*/ 568563 w 568563"/>
                <a:gd name="connsiteY4" fmla="*/ 1438379 h 1438379"/>
                <a:gd name="connsiteX5" fmla="*/ 0 w 568563"/>
                <a:gd name="connsiteY5" fmla="*/ 1438379 h 1438379"/>
                <a:gd name="connsiteX6" fmla="*/ 0 w 568563"/>
                <a:gd name="connsiteY6" fmla="*/ 1438379 h 1438379"/>
                <a:gd name="connsiteX7" fmla="*/ 0 w 568563"/>
                <a:gd name="connsiteY7" fmla="*/ 94762 h 1438379"/>
                <a:gd name="connsiteX8" fmla="*/ 94762 w 568563"/>
                <a:gd name="connsiteY8" fmla="*/ 0 h 143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563" h="1438379">
                  <a:moveTo>
                    <a:pt x="568563" y="239734"/>
                  </a:moveTo>
                  <a:lnTo>
                    <a:pt x="568563" y="1198645"/>
                  </a:lnTo>
                  <a:cubicBezTo>
                    <a:pt x="568563" y="1331047"/>
                    <a:pt x="551793" y="1438378"/>
                    <a:pt x="531105" y="1438378"/>
                  </a:cubicBezTo>
                  <a:lnTo>
                    <a:pt x="0" y="1438378"/>
                  </a:lnTo>
                  <a:lnTo>
                    <a:pt x="0" y="1438378"/>
                  </a:lnTo>
                  <a:lnTo>
                    <a:pt x="0" y="1"/>
                  </a:lnTo>
                  <a:lnTo>
                    <a:pt x="0" y="1"/>
                  </a:lnTo>
                  <a:lnTo>
                    <a:pt x="531105" y="1"/>
                  </a:lnTo>
                  <a:cubicBezTo>
                    <a:pt x="551793" y="1"/>
                    <a:pt x="568563" y="107332"/>
                    <a:pt x="568563" y="239734"/>
                  </a:cubicBez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44264" rIns="44264" bIns="44267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lt-LT" sz="2800" kern="1200" dirty="0" smtClean="0"/>
                <a:t>4 klasė</a:t>
              </a:r>
              <a:endParaRPr lang="lt-LT" sz="2800" kern="1200" dirty="0"/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356182"/>
              </p:ext>
            </p:extLst>
          </p:nvPr>
        </p:nvGraphicFramePr>
        <p:xfrm>
          <a:off x="251520" y="3701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1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24736" cy="990600"/>
          </a:xfrm>
        </p:spPr>
        <p:txBody>
          <a:bodyPr>
            <a:noAutofit/>
          </a:bodyPr>
          <a:lstStyle/>
          <a:p>
            <a:r>
              <a:rPr lang="lt-LT" sz="3600" dirty="0" smtClean="0">
                <a:solidFill>
                  <a:prstClr val="black"/>
                </a:solidFill>
                <a:ea typeface="Calibri"/>
                <a:cs typeface="Times New Roman"/>
              </a:rPr>
              <a:t>NMPT išvados (1)</a:t>
            </a:r>
            <a:endParaRPr lang="lt-LT" sz="3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CF4C-4C3E-44E0-A893-85B5C310825C}" type="slidenum">
              <a:rPr lang="lt-LT" smtClean="0"/>
              <a:t>12</a:t>
            </a:fld>
            <a:endParaRPr lang="lt-LT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19099"/>
              </p:ext>
            </p:extLst>
          </p:nvPr>
        </p:nvGraphicFramePr>
        <p:xfrm>
          <a:off x="971600" y="2240923"/>
          <a:ext cx="7130926" cy="40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250" y="1040830"/>
            <a:ext cx="800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15-20 proc. mokinių skaitymo rašymo ir/ar matematikos pasiekimai yra labai žemi, keliantys grėsmę jų tolesniam mokymuisi.  </a:t>
            </a:r>
          </a:p>
          <a:p>
            <a:r>
              <a:rPr lang="lt-LT" dirty="0" smtClean="0"/>
              <a:t>Testų rezultatų atotrūkis tarp mergaičių ir berniukų, miesto ir kaimo mokyklų mokinių išlieka didelis.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lt-LT" sz="3600" dirty="0">
                <a:solidFill>
                  <a:prstClr val="black"/>
                </a:solidFill>
                <a:ea typeface="Calibri"/>
                <a:cs typeface="Times New Roman"/>
              </a:rPr>
              <a:t>NMPT išvados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8600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Nustatyti dideli mokytojų darbo efektyvumo skirtumai.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2408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68" y="3429000"/>
            <a:ext cx="4709439" cy="33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924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Apibendrintų pasiekimų rodiklių </a:t>
            </a:r>
            <a:r>
              <a:rPr lang="lt-LT" dirty="0" smtClean="0"/>
              <a:t>vidurkiai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1316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Pasiekimų lygmenys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prstClr val="black"/>
                </a:solidFill>
                <a:ea typeface="Calibri"/>
                <a:cs typeface="Times New Roman"/>
              </a:rPr>
              <a:t>NMPT išvados </a:t>
            </a:r>
            <a:r>
              <a:rPr lang="lt-LT" dirty="0" smtClean="0">
                <a:solidFill>
                  <a:prstClr val="black"/>
                </a:solidFill>
                <a:ea typeface="Calibri"/>
                <a:cs typeface="Times New Roman"/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30019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Didelės dalies žemų pasiekimų mokinių mokymosi sunkumai nėra tinkamai diagnozuoti ir todėl mokiniai negali gauti jiems reikiamos pagalbos.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3274"/>
            <a:ext cx="6768752" cy="36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lt-LT" sz="3200" dirty="0">
                <a:solidFill>
                  <a:prstClr val="black"/>
                </a:solidFill>
              </a:rPr>
              <a:t>Detalesni </a:t>
            </a:r>
            <a:r>
              <a:rPr lang="lt-LT" sz="3200" dirty="0" smtClean="0">
                <a:solidFill>
                  <a:prstClr val="black"/>
                </a:solidFill>
              </a:rPr>
              <a:t>siūlymai kaip pagerinti mokinių pasiekimus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753340"/>
            <a:ext cx="864096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800" dirty="0"/>
              <a:t>1.1. Išsiaiškinti žemų mokymosi pasiekimų mokinius (nepasiekiančius patenkinamo pasiekimų lygio ar vos peržengusius patenkinamo pasiekimų lygio ribą), kuriems reikia sistemingos papildomos mokymosi pagalbos.</a:t>
            </a:r>
          </a:p>
          <a:p>
            <a:pPr marL="400050" lvl="1" indent="0">
              <a:buNone/>
            </a:pPr>
            <a:r>
              <a:rPr lang="lt-LT" sz="1800" dirty="0"/>
              <a:t>1.1.1.  </a:t>
            </a:r>
            <a:r>
              <a:rPr lang="lt-LT" sz="1800" u="sng" dirty="0"/>
              <a:t>Mokyti mokyklas naudotis standartizuotų testų rezultatais ir mokinių klausimynų duomenimis mokiniams</a:t>
            </a:r>
            <a:r>
              <a:rPr lang="lt-LT" sz="1800" dirty="0"/>
              <a:t>, kuriems reikia papildomos mokymosi pagalbos, identifikuoti.</a:t>
            </a:r>
          </a:p>
          <a:p>
            <a:pPr marL="400050" lvl="1" indent="0">
              <a:buNone/>
            </a:pPr>
            <a:r>
              <a:rPr lang="lt-LT" sz="1800" dirty="0"/>
              <a:t>1.1.2.  Skatinti mokyklas </a:t>
            </a:r>
            <a:r>
              <a:rPr lang="lt-LT" sz="1800" u="sng" dirty="0"/>
              <a:t>susikurti mokinių pažangos </a:t>
            </a:r>
            <a:r>
              <a:rPr lang="lt-LT" sz="1800" u="sng" dirty="0" err="1"/>
              <a:t>stebėsenos</a:t>
            </a:r>
            <a:r>
              <a:rPr lang="lt-LT" sz="1800" u="sng" dirty="0"/>
              <a:t> sistemas</a:t>
            </a:r>
            <a:r>
              <a:rPr lang="lt-LT" sz="1800" dirty="0"/>
              <a:t>.</a:t>
            </a:r>
          </a:p>
          <a:p>
            <a:pPr marL="0" indent="0">
              <a:buNone/>
            </a:pPr>
            <a:r>
              <a:rPr lang="lt-LT" sz="1800" dirty="0"/>
              <a:t>1.2. Teikti žemų pasiekimų mokiniams daugiau galimybių papildomai mokytis individualiai ir mažose </a:t>
            </a:r>
            <a:r>
              <a:rPr lang="lt-LT" sz="1800" dirty="0" smtClean="0"/>
              <a:t>grupėse. Numatyti realias pagalbos </a:t>
            </a:r>
            <a:r>
              <a:rPr lang="lt-LT" sz="1800" u="sng" dirty="0" smtClean="0"/>
              <a:t>priemones, padedančias paruošti namų darbus tiems mokiniams, kuriems negali padėti artimieji</a:t>
            </a:r>
            <a:r>
              <a:rPr lang="lt-LT" sz="1800" dirty="0" smtClean="0"/>
              <a:t>.</a:t>
            </a:r>
          </a:p>
          <a:p>
            <a:pPr marL="0" indent="0">
              <a:buNone/>
            </a:pPr>
            <a:r>
              <a:rPr lang="lt-LT" sz="1800" dirty="0" smtClean="0"/>
              <a:t>2.1</a:t>
            </a:r>
            <a:r>
              <a:rPr lang="lt-LT" sz="1800" dirty="0"/>
              <a:t>. </a:t>
            </a:r>
            <a:r>
              <a:rPr lang="lt-LT" sz="1800" dirty="0" smtClean="0"/>
              <a:t>Visuose švietimo lygmenyse </a:t>
            </a:r>
            <a:r>
              <a:rPr lang="lt-LT" sz="1800" dirty="0"/>
              <a:t>išmokti vertinti mokymo ir mokymosi efektyvumą.</a:t>
            </a:r>
          </a:p>
          <a:p>
            <a:pPr marL="400050" lvl="1" indent="0">
              <a:buNone/>
            </a:pPr>
            <a:r>
              <a:rPr lang="lt-LT" sz="1800" dirty="0" smtClean="0"/>
              <a:t>2.1.1. Skatinti </a:t>
            </a:r>
            <a:r>
              <a:rPr lang="lt-LT" sz="1800" dirty="0"/>
              <a:t>mokyklas ir savivaldybes </a:t>
            </a:r>
            <a:r>
              <a:rPr lang="lt-LT" sz="1800" u="sng" dirty="0"/>
              <a:t>vertinti inovacijų diegimo sėkmę pagal jų indėlį į sukuriamą pridėtinę vertę</a:t>
            </a:r>
            <a:r>
              <a:rPr lang="lt-LT" sz="1800" dirty="0"/>
              <a:t> (ir mokymosi rezultatų, ir nuostatų požiūriu). </a:t>
            </a:r>
            <a:endParaRPr lang="lt-LT" sz="1800" dirty="0" smtClean="0"/>
          </a:p>
          <a:p>
            <a:pPr marL="400050" lvl="1" indent="0">
              <a:buNone/>
            </a:pPr>
            <a:r>
              <a:rPr lang="lt-LT" sz="1800" dirty="0" smtClean="0"/>
              <a:t>2.1.2. </a:t>
            </a:r>
            <a:r>
              <a:rPr lang="lt-LT" sz="1800" u="sng" dirty="0" smtClean="0"/>
              <a:t>Atpažinti ir remti efektyviai dirbančius mokytojus</a:t>
            </a:r>
            <a:r>
              <a:rPr lang="lt-LT" sz="1800" dirty="0" smtClean="0"/>
              <a:t>. Tik efektyviai dirbantiems mokytojams leisti teikti pagalbą žemų pasiekimų mokiniams. </a:t>
            </a:r>
          </a:p>
          <a:p>
            <a:pPr marL="400050" lvl="1" indent="0">
              <a:buNone/>
            </a:pPr>
            <a:r>
              <a:rPr lang="lt-LT" sz="1800" dirty="0" smtClean="0"/>
              <a:t>2.1.3. </a:t>
            </a:r>
            <a:r>
              <a:rPr lang="lt-LT" sz="1800" dirty="0"/>
              <a:t>Atpažinti ir remti efektyviai dirbančias mokyklas</a:t>
            </a:r>
            <a:r>
              <a:rPr lang="lt-LT" sz="1800" dirty="0" smtClean="0"/>
              <a:t>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15005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lt-LT" sz="2800" dirty="0"/>
              <a:t>Mokinių pasiekimų tyrimai 2015 m.</a:t>
            </a:r>
            <a:br>
              <a:rPr lang="lt-LT" sz="2800" dirty="0"/>
            </a:br>
            <a:r>
              <a:rPr lang="lt-LT" sz="2800" dirty="0"/>
              <a:t>(preliminarus tyrimų vykdymo mokyklose laikotarpis) 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86836"/>
              </p:ext>
            </p:extLst>
          </p:nvPr>
        </p:nvGraphicFramePr>
        <p:xfrm>
          <a:off x="107504" y="3119368"/>
          <a:ext cx="8820474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71781"/>
                <a:gridCol w="694603"/>
                <a:gridCol w="1003315"/>
                <a:gridCol w="848959"/>
                <a:gridCol w="694603"/>
                <a:gridCol w="811275"/>
                <a:gridCol w="1224136"/>
                <a:gridCol w="1372666"/>
                <a:gridCol w="139913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2014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2015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/>
                        <a:t>Rugsėjis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/>
                        <a:t>Spalis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Lapkritis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/>
                        <a:t>Gruodis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/>
                        <a:t>Sausis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/>
                        <a:t>Vasaris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Kovas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Balandis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/>
                        <a:t>Gegužė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5" name="Grupė 54"/>
          <p:cNvGrpSpPr/>
          <p:nvPr/>
        </p:nvGrpSpPr>
        <p:grpSpPr>
          <a:xfrm>
            <a:off x="6228184" y="3831312"/>
            <a:ext cx="2759124" cy="2910056"/>
            <a:chOff x="6228184" y="3831312"/>
            <a:chExt cx="2759124" cy="3026688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1" name="Grupė 40"/>
            <p:cNvGrpSpPr/>
            <p:nvPr/>
          </p:nvGrpSpPr>
          <p:grpSpPr>
            <a:xfrm>
              <a:off x="7452320" y="3831312"/>
              <a:ext cx="490872" cy="1673294"/>
              <a:chOff x="7452320" y="3839334"/>
              <a:chExt cx="490872" cy="1673294"/>
            </a:xfrm>
            <a:grpFill/>
          </p:grpSpPr>
          <p:cxnSp>
            <p:nvCxnSpPr>
              <p:cNvPr id="38" name="Tiesioji rodyklės jungtis 37"/>
              <p:cNvCxnSpPr/>
              <p:nvPr/>
            </p:nvCxnSpPr>
            <p:spPr>
              <a:xfrm flipV="1">
                <a:off x="7452320" y="3839334"/>
                <a:ext cx="0" cy="1673294"/>
              </a:xfrm>
              <a:prstGeom prst="straightConnector1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Tiesioji rodyklės jungtis 39"/>
              <p:cNvCxnSpPr/>
              <p:nvPr/>
            </p:nvCxnSpPr>
            <p:spPr>
              <a:xfrm flipV="1">
                <a:off x="7943192" y="3839334"/>
                <a:ext cx="0" cy="1673294"/>
              </a:xfrm>
              <a:prstGeom prst="straightConnector1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Suapvalintas stačiakampis 9"/>
            <p:cNvSpPr/>
            <p:nvPr/>
          </p:nvSpPr>
          <p:spPr>
            <a:xfrm>
              <a:off x="6228184" y="5512628"/>
              <a:ext cx="2759124" cy="1345372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b="1" dirty="0" smtClean="0">
                  <a:solidFill>
                    <a:schemeClr val="tx1"/>
                  </a:solidFill>
                </a:rPr>
                <a:t>Standartizuoti testai:</a:t>
              </a:r>
            </a:p>
            <a:p>
              <a:pPr algn="ctr"/>
              <a:r>
                <a:rPr lang="lt-LT" sz="1200" b="1" dirty="0" smtClean="0">
                  <a:solidFill>
                    <a:schemeClr val="tx1"/>
                  </a:solidFill>
                </a:rPr>
                <a:t>4kl.: </a:t>
              </a:r>
              <a:r>
                <a:rPr lang="lt-LT" sz="1200" dirty="0" smtClean="0">
                  <a:solidFill>
                    <a:schemeClr val="tx1"/>
                  </a:solidFill>
                </a:rPr>
                <a:t>Skaitymas, Rašymas, Matematika, Pasaulio pažinimas</a:t>
              </a:r>
            </a:p>
            <a:p>
              <a:pPr algn="ctr"/>
              <a:r>
                <a:rPr lang="lt-LT" sz="1200" b="1" dirty="0" smtClean="0">
                  <a:solidFill>
                    <a:schemeClr val="tx1"/>
                  </a:solidFill>
                </a:rPr>
                <a:t>8 </a:t>
              </a:r>
              <a:r>
                <a:rPr lang="lt-LT" sz="1200" b="1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200" b="1" dirty="0" smtClean="0">
                  <a:solidFill>
                    <a:schemeClr val="tx1"/>
                  </a:solidFill>
                </a:rPr>
                <a:t>.: </a:t>
              </a:r>
              <a:r>
                <a:rPr lang="lt-LT" sz="1200" dirty="0">
                  <a:solidFill>
                    <a:schemeClr val="tx1"/>
                  </a:solidFill>
                </a:rPr>
                <a:t>Skaitymas, Rašymas, </a:t>
              </a:r>
              <a:r>
                <a:rPr lang="lt-LT" sz="1200" dirty="0" smtClean="0">
                  <a:solidFill>
                    <a:schemeClr val="tx1"/>
                  </a:solidFill>
                </a:rPr>
                <a:t>Matematika, Gamtos mokslai, Socialiniai mokslai</a:t>
              </a:r>
              <a:endParaRPr lang="lt-L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upė 49"/>
          <p:cNvGrpSpPr/>
          <p:nvPr/>
        </p:nvGrpSpPr>
        <p:grpSpPr>
          <a:xfrm>
            <a:off x="3995936" y="2216854"/>
            <a:ext cx="1440160" cy="1284154"/>
            <a:chOff x="3995936" y="2216854"/>
            <a:chExt cx="1440160" cy="1284154"/>
          </a:xfrm>
        </p:grpSpPr>
        <p:sp>
          <p:nvSpPr>
            <p:cNvPr id="6" name="Suapvalintas stačiakampis 5"/>
            <p:cNvSpPr/>
            <p:nvPr/>
          </p:nvSpPr>
          <p:spPr>
            <a:xfrm>
              <a:off x="3995936" y="2216854"/>
              <a:ext cx="1440160" cy="65498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b="1" dirty="0" smtClean="0">
                  <a:solidFill>
                    <a:schemeClr val="tx1"/>
                  </a:solidFill>
                </a:rPr>
                <a:t>IEA PIRLS</a:t>
              </a:r>
            </a:p>
            <a:p>
              <a:pPr algn="ctr"/>
              <a:r>
                <a:rPr lang="lt-LT" sz="1400" dirty="0" smtClean="0">
                  <a:solidFill>
                    <a:schemeClr val="tx1"/>
                  </a:solidFill>
                </a:rPr>
                <a:t>4 </a:t>
              </a:r>
              <a:r>
                <a:rPr lang="lt-LT" sz="1400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400" dirty="0" smtClean="0">
                  <a:solidFill>
                    <a:schemeClr val="tx1"/>
                  </a:solidFill>
                </a:rPr>
                <a:t>. Skaitymas</a:t>
              </a:r>
              <a:endParaRPr lang="lt-L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Tiesioji rodyklės jungtis 13"/>
            <p:cNvCxnSpPr/>
            <p:nvPr/>
          </p:nvCxnSpPr>
          <p:spPr>
            <a:xfrm>
              <a:off x="4932040" y="2871837"/>
              <a:ext cx="0" cy="6291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Tiesioji rodyklės jungtis 15"/>
            <p:cNvCxnSpPr/>
            <p:nvPr/>
          </p:nvCxnSpPr>
          <p:spPr>
            <a:xfrm>
              <a:off x="5436096" y="2633440"/>
              <a:ext cx="0" cy="86756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upė 50"/>
          <p:cNvGrpSpPr/>
          <p:nvPr/>
        </p:nvGrpSpPr>
        <p:grpSpPr>
          <a:xfrm>
            <a:off x="5079122" y="1090021"/>
            <a:ext cx="1862942" cy="2424602"/>
            <a:chOff x="5079122" y="1090021"/>
            <a:chExt cx="1862942" cy="242460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Suapvalintas stačiakampis 7"/>
            <p:cNvSpPr/>
            <p:nvPr/>
          </p:nvSpPr>
          <p:spPr>
            <a:xfrm>
              <a:off x="5079122" y="1090021"/>
              <a:ext cx="1862942" cy="6622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b="1" dirty="0" smtClean="0">
                  <a:solidFill>
                    <a:schemeClr val="tx1"/>
                  </a:solidFill>
                </a:rPr>
                <a:t>IEA TIMSS</a:t>
              </a:r>
            </a:p>
            <a:p>
              <a:pPr algn="ctr"/>
              <a:r>
                <a:rPr lang="lt-LT" sz="1400" dirty="0" smtClean="0">
                  <a:solidFill>
                    <a:schemeClr val="tx1"/>
                  </a:solidFill>
                </a:rPr>
                <a:t>4 ir 8 </a:t>
              </a:r>
              <a:r>
                <a:rPr lang="lt-LT" sz="1400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400" dirty="0" smtClean="0">
                  <a:solidFill>
                    <a:schemeClr val="tx1"/>
                  </a:solidFill>
                </a:rPr>
                <a:t>. Matematika, Gamtos mokslai</a:t>
              </a:r>
              <a:endParaRPr lang="lt-L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Tiesioji rodyklės jungtis 18"/>
            <p:cNvCxnSpPr/>
            <p:nvPr/>
          </p:nvCxnSpPr>
          <p:spPr>
            <a:xfrm>
              <a:off x="5652120" y="1765873"/>
              <a:ext cx="0" cy="1748750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Tiesioji rodyklės jungtis 20"/>
            <p:cNvCxnSpPr/>
            <p:nvPr/>
          </p:nvCxnSpPr>
          <p:spPr>
            <a:xfrm>
              <a:off x="6732240" y="1765873"/>
              <a:ext cx="0" cy="1735135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upė 51"/>
          <p:cNvGrpSpPr/>
          <p:nvPr/>
        </p:nvGrpSpPr>
        <p:grpSpPr>
          <a:xfrm>
            <a:off x="6804248" y="2109507"/>
            <a:ext cx="2183060" cy="1391501"/>
            <a:chOff x="6804248" y="2109507"/>
            <a:chExt cx="2183060" cy="139150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Suapvalintas stačiakampis 6"/>
            <p:cNvSpPr/>
            <p:nvPr/>
          </p:nvSpPr>
          <p:spPr>
            <a:xfrm>
              <a:off x="6804248" y="2109507"/>
              <a:ext cx="2183060" cy="723534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b="1" dirty="0" smtClean="0">
                  <a:solidFill>
                    <a:schemeClr val="tx1"/>
                  </a:solidFill>
                </a:rPr>
                <a:t>OECD PISA</a:t>
              </a:r>
            </a:p>
            <a:p>
              <a:pPr algn="ctr"/>
              <a:r>
                <a:rPr lang="lt-LT" sz="1400" dirty="0" smtClean="0">
                  <a:solidFill>
                    <a:schemeClr val="tx1"/>
                  </a:solidFill>
                </a:rPr>
                <a:t>15-mečiai (8-9 </a:t>
              </a:r>
              <a:r>
                <a:rPr lang="lt-LT" sz="1400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400" dirty="0" smtClean="0">
                  <a:solidFill>
                    <a:schemeClr val="tx1"/>
                  </a:solidFill>
                </a:rPr>
                <a:t>.), kompiuterinis testavimas</a:t>
              </a:r>
              <a:endParaRPr lang="lt-L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Tiesioji rodyklės jungtis 22"/>
            <p:cNvCxnSpPr/>
            <p:nvPr/>
          </p:nvCxnSpPr>
          <p:spPr>
            <a:xfrm>
              <a:off x="6912718" y="2833040"/>
              <a:ext cx="0" cy="667967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Tiesioji rodyklės jungtis 31"/>
            <p:cNvCxnSpPr/>
            <p:nvPr/>
          </p:nvCxnSpPr>
          <p:spPr>
            <a:xfrm>
              <a:off x="7943192" y="2833041"/>
              <a:ext cx="0" cy="667967"/>
            </a:xfrm>
            <a:prstGeom prst="straightConnector1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upė 53"/>
          <p:cNvGrpSpPr/>
          <p:nvPr/>
        </p:nvGrpSpPr>
        <p:grpSpPr>
          <a:xfrm>
            <a:off x="5076810" y="3839334"/>
            <a:ext cx="2544874" cy="1461874"/>
            <a:chOff x="5267486" y="3839334"/>
            <a:chExt cx="2544874" cy="14618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Suapvalintas stačiakampis 8"/>
            <p:cNvSpPr/>
            <p:nvPr/>
          </p:nvSpPr>
          <p:spPr>
            <a:xfrm>
              <a:off x="5267486" y="4343390"/>
              <a:ext cx="2544874" cy="95781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b="1" dirty="0" smtClean="0">
                  <a:solidFill>
                    <a:schemeClr val="tx1"/>
                  </a:solidFill>
                </a:rPr>
                <a:t>NT</a:t>
              </a:r>
            </a:p>
            <a:p>
              <a:pPr algn="ctr"/>
              <a:r>
                <a:rPr lang="lt-LT" sz="1400" dirty="0" smtClean="0">
                  <a:solidFill>
                    <a:schemeClr val="tx1"/>
                  </a:solidFill>
                </a:rPr>
                <a:t>4 ir 8 </a:t>
              </a:r>
              <a:r>
                <a:rPr lang="lt-LT" sz="1400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400" dirty="0" smtClean="0">
                  <a:solidFill>
                    <a:schemeClr val="tx1"/>
                  </a:solidFill>
                </a:rPr>
                <a:t>. Gamtos ir socialiniai mokslai</a:t>
              </a:r>
            </a:p>
            <a:p>
              <a:pPr algn="ctr"/>
              <a:r>
                <a:rPr lang="lt-LT" sz="1400" dirty="0" smtClean="0">
                  <a:solidFill>
                    <a:schemeClr val="tx1"/>
                  </a:solidFill>
                </a:rPr>
                <a:t>ir 6 </a:t>
              </a:r>
              <a:r>
                <a:rPr lang="lt-LT" sz="1400" dirty="0" err="1" smtClean="0">
                  <a:solidFill>
                    <a:schemeClr val="tx1"/>
                  </a:solidFill>
                </a:rPr>
                <a:t>kl</a:t>
              </a:r>
              <a:r>
                <a:rPr lang="lt-LT" sz="1400" dirty="0" smtClean="0">
                  <a:solidFill>
                    <a:schemeClr val="tx1"/>
                  </a:solidFill>
                </a:rPr>
                <a:t>. ST užduočių išbandymas</a:t>
              </a:r>
              <a:endParaRPr lang="lt-L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Tiesioji rodyklės jungtis 32"/>
            <p:cNvCxnSpPr/>
            <p:nvPr/>
          </p:nvCxnSpPr>
          <p:spPr>
            <a:xfrm flipV="1">
              <a:off x="6732240" y="3839334"/>
              <a:ext cx="0" cy="504056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Tiesioji rodyklės jungtis 36"/>
            <p:cNvCxnSpPr/>
            <p:nvPr/>
          </p:nvCxnSpPr>
          <p:spPr>
            <a:xfrm flipV="1">
              <a:off x="7524328" y="3839334"/>
              <a:ext cx="0" cy="504056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Penkiakampis 41"/>
          <p:cNvSpPr/>
          <p:nvPr/>
        </p:nvSpPr>
        <p:spPr>
          <a:xfrm>
            <a:off x="0" y="1700808"/>
            <a:ext cx="1691680" cy="84353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Tarptautiniai tyrimai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3" name="Penkiakampis 42"/>
          <p:cNvSpPr/>
          <p:nvPr/>
        </p:nvSpPr>
        <p:spPr>
          <a:xfrm>
            <a:off x="0" y="4509120"/>
            <a:ext cx="1979712" cy="15841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Nacionaliniai tyrimai ir</a:t>
            </a:r>
          </a:p>
          <a:p>
            <a:pPr algn="ctr"/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Standartizuoti </a:t>
            </a:r>
            <a:r>
              <a:rPr lang="lt-LT" dirty="0" smtClean="0">
                <a:solidFill>
                  <a:schemeClr val="tx1"/>
                </a:solidFill>
              </a:rPr>
              <a:t>testai</a:t>
            </a:r>
            <a:endParaRPr lang="lt-LT" dirty="0">
              <a:solidFill>
                <a:schemeClr val="tx1"/>
              </a:solidFill>
            </a:endParaRPr>
          </a:p>
        </p:txBody>
      </p:sp>
      <p:grpSp>
        <p:nvGrpSpPr>
          <p:cNvPr id="53" name="Grupė 52"/>
          <p:cNvGrpSpPr/>
          <p:nvPr/>
        </p:nvGrpSpPr>
        <p:grpSpPr>
          <a:xfrm>
            <a:off x="1403648" y="3847171"/>
            <a:ext cx="1760130" cy="661949"/>
            <a:chOff x="1403648" y="3847171"/>
            <a:chExt cx="1760130" cy="6619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Suapvalintas stačiakampis 44"/>
            <p:cNvSpPr/>
            <p:nvPr/>
          </p:nvSpPr>
          <p:spPr>
            <a:xfrm>
              <a:off x="1403648" y="4118827"/>
              <a:ext cx="1760130" cy="390293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dirty="0">
                  <a:solidFill>
                    <a:schemeClr val="tx1"/>
                  </a:solidFill>
                </a:rPr>
                <a:t>6 </a:t>
              </a:r>
              <a:r>
                <a:rPr lang="lt-LT" sz="1400" dirty="0" err="1">
                  <a:solidFill>
                    <a:schemeClr val="tx1"/>
                  </a:solidFill>
                </a:rPr>
                <a:t>kl</a:t>
              </a:r>
              <a:r>
                <a:rPr lang="lt-LT" sz="1400" dirty="0">
                  <a:solidFill>
                    <a:schemeClr val="tx1"/>
                  </a:solidFill>
                </a:rPr>
                <a:t>. ST užduočių išbandymas</a:t>
              </a:r>
            </a:p>
          </p:txBody>
        </p:sp>
        <p:cxnSp>
          <p:nvCxnSpPr>
            <p:cNvPr id="46" name="Tiesioji rodyklės jungtis 45"/>
            <p:cNvCxnSpPr/>
            <p:nvPr/>
          </p:nvCxnSpPr>
          <p:spPr>
            <a:xfrm flipV="1">
              <a:off x="1403648" y="3847171"/>
              <a:ext cx="0" cy="504056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Tiesioji rodyklės jungtis 46"/>
            <p:cNvCxnSpPr/>
            <p:nvPr/>
          </p:nvCxnSpPr>
          <p:spPr>
            <a:xfrm flipV="1">
              <a:off x="1691680" y="3847171"/>
              <a:ext cx="3780" cy="244191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upė 2"/>
          <p:cNvGrpSpPr/>
          <p:nvPr/>
        </p:nvGrpSpPr>
        <p:grpSpPr>
          <a:xfrm>
            <a:off x="1819722" y="1849126"/>
            <a:ext cx="1944216" cy="1317897"/>
            <a:chOff x="1835696" y="1813455"/>
            <a:chExt cx="1944216" cy="1317897"/>
          </a:xfrm>
        </p:grpSpPr>
        <p:grpSp>
          <p:nvGrpSpPr>
            <p:cNvPr id="49" name="Grupė 48"/>
            <p:cNvGrpSpPr/>
            <p:nvPr/>
          </p:nvGrpSpPr>
          <p:grpSpPr>
            <a:xfrm>
              <a:off x="1835696" y="1813455"/>
              <a:ext cx="1944216" cy="1307115"/>
              <a:chOff x="1835696" y="1825330"/>
              <a:chExt cx="1944216" cy="1307115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5" name="Suapvalintas stačiakampis 4"/>
              <p:cNvSpPr/>
              <p:nvPr/>
            </p:nvSpPr>
            <p:spPr>
              <a:xfrm>
                <a:off x="1835696" y="1825330"/>
                <a:ext cx="1944216" cy="719016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600" b="1" dirty="0" smtClean="0">
                    <a:solidFill>
                      <a:schemeClr val="tx1"/>
                    </a:solidFill>
                  </a:rPr>
                  <a:t>IEA ICCS</a:t>
                </a:r>
                <a:r>
                  <a:rPr lang="lt-LT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lt-LT" sz="1600" dirty="0" smtClean="0">
                    <a:solidFill>
                      <a:schemeClr val="tx1"/>
                    </a:solidFill>
                  </a:rPr>
                  <a:t>8 </a:t>
                </a:r>
                <a:r>
                  <a:rPr lang="lt-LT" sz="1600" dirty="0" err="1" smtClean="0">
                    <a:solidFill>
                      <a:schemeClr val="tx1"/>
                    </a:solidFill>
                  </a:rPr>
                  <a:t>kl</a:t>
                </a:r>
                <a:r>
                  <a:rPr lang="lt-LT" sz="1600" dirty="0" smtClean="0">
                    <a:solidFill>
                      <a:schemeClr val="tx1"/>
                    </a:solidFill>
                  </a:rPr>
                  <a:t>., </a:t>
                </a:r>
                <a:r>
                  <a:rPr lang="lt-LT" sz="1400" dirty="0" smtClean="0">
                    <a:solidFill>
                      <a:schemeClr val="tx1"/>
                    </a:solidFill>
                  </a:rPr>
                  <a:t>pilietinis ugdymas, bandomasis</a:t>
                </a:r>
                <a:endParaRPr lang="lt-LT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Tiesioji rodyklės jungtis 11"/>
              <p:cNvCxnSpPr/>
              <p:nvPr/>
            </p:nvCxnSpPr>
            <p:spPr>
              <a:xfrm>
                <a:off x="2000320" y="2535823"/>
                <a:ext cx="0" cy="596622"/>
              </a:xfrm>
              <a:prstGeom prst="straightConnector1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Tiesioji rodyklės jungtis 33"/>
            <p:cNvCxnSpPr/>
            <p:nvPr/>
          </p:nvCxnSpPr>
          <p:spPr>
            <a:xfrm>
              <a:off x="2483768" y="2534730"/>
              <a:ext cx="0" cy="596622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8"/>
            <a:ext cx="6032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2015 m.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Pasinaudojimo standartizuotais testais galimybės:</a:t>
            </a:r>
          </a:p>
          <a:p>
            <a:pPr lvl="1"/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Konkursas dėl 2015 m. standartizuotų testų bus paskelbtas iki 2014 m. spalio 30 d. (mokykloms ir savivaldybėms)</a:t>
            </a:r>
          </a:p>
          <a:p>
            <a:pPr lvl="1"/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Savanoriškai per </a:t>
            </a:r>
            <a:r>
              <a:rPr lang="lt-L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KELTo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sistemą (mokykloms)</a:t>
            </a:r>
          </a:p>
          <a:p>
            <a:pPr lvl="1"/>
            <a:endParaRPr lang="lt-LT" dirty="0" smtClean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8"/>
            <a:ext cx="6032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t-LT" dirty="0" smtClean="0"/>
              <a:t>4 klasė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Žėrutė\AppData\Roaming\Skype\live#3azerute.semaskiene\media_messaging\media_cache\^E36B1E99DEDF379E92E8D58652380BAE97C535903817C9B157^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0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lt-LT" dirty="0" smtClean="0"/>
              <a:t>8 klasė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Žėrutė\Desktop\8 kl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1130"/>
            <a:ext cx="8712968" cy="51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4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3"/>
            <a:ext cx="8712969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4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Žėrutė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2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7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1296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7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439</Words>
  <Application>Microsoft Office PowerPoint</Application>
  <PresentationFormat>Demonstracija ekrane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Office Theme</vt:lpstr>
      <vt:lpstr>Standartizuotų testų rezultatų panaudojimas mokinių pasiekimams gerinti</vt:lpstr>
      <vt:lpstr>4 klasė</vt:lpstr>
      <vt:lpstr>8 klasė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Mokinių pasiekimų lygiai  (2012 m. nacionalinis mokinių pasiekimų tyrimas) </vt:lpstr>
      <vt:lpstr>NMPT išvados (1)</vt:lpstr>
      <vt:lpstr>NMPT išvados (2)</vt:lpstr>
      <vt:lpstr>NMPT išvados (3)</vt:lpstr>
      <vt:lpstr>Detalesni siūlymai kaip pagerinti mokinių pasiekimus</vt:lpstr>
      <vt:lpstr>Mokinių pasiekimų tyrimai 2015 m. (preliminarus tyrimų vykdymo mokyklose laikotarpis) </vt:lpstr>
      <vt:lpstr>2015 m.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Saulė Vingelienė</dc:creator>
  <cp:lastModifiedBy>Žėrutė</cp:lastModifiedBy>
  <cp:revision>157</cp:revision>
  <cp:lastPrinted>2014-10-21T10:35:41Z</cp:lastPrinted>
  <dcterms:created xsi:type="dcterms:W3CDTF">2013-08-12T05:37:15Z</dcterms:created>
  <dcterms:modified xsi:type="dcterms:W3CDTF">2015-12-02T07:34:55Z</dcterms:modified>
</cp:coreProperties>
</file>