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2"/>
  </p:notesMasterIdLst>
  <p:handoutMasterIdLst>
    <p:handoutMasterId r:id="rId33"/>
  </p:handoutMasterIdLst>
  <p:sldIdLst>
    <p:sldId id="256" r:id="rId2"/>
    <p:sldId id="401" r:id="rId3"/>
    <p:sldId id="402" r:id="rId4"/>
    <p:sldId id="403" r:id="rId5"/>
    <p:sldId id="404" r:id="rId6"/>
    <p:sldId id="372" r:id="rId7"/>
    <p:sldId id="384" r:id="rId8"/>
    <p:sldId id="381" r:id="rId9"/>
    <p:sldId id="383" r:id="rId10"/>
    <p:sldId id="373" r:id="rId11"/>
    <p:sldId id="382" r:id="rId12"/>
    <p:sldId id="374" r:id="rId13"/>
    <p:sldId id="375" r:id="rId14"/>
    <p:sldId id="376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</p:sldIdLst>
  <p:sldSz cx="9144000" cy="6858000" type="screen4x3"/>
  <p:notesSz cx="6858000" cy="9947275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71D2E180-94FA-4BE5-9F71-B47A20F2F5BA}">
          <p14:sldIdLst>
            <p14:sldId id="256"/>
            <p14:sldId id="401"/>
            <p14:sldId id="402"/>
            <p14:sldId id="403"/>
            <p14:sldId id="404"/>
            <p14:sldId id="372"/>
            <p14:sldId id="384"/>
            <p14:sldId id="381"/>
            <p14:sldId id="383"/>
            <p14:sldId id="373"/>
            <p14:sldId id="382"/>
            <p14:sldId id="374"/>
            <p14:sldId id="375"/>
            <p14:sldId id="376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inis stilius 1 – paryškinima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Vidutinis stilius 4 – paryškinima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Vidutinis stilius 4 – paryškinima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minis stilius 1 – paryškinima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Šviesus stilius 3 – paryškinima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Vidutinis stilius 2 – paryškinima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Vidutinis stilius 2 – paryškinima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5389" autoAdjust="0"/>
  </p:normalViewPr>
  <p:slideViewPr>
    <p:cSldViewPr>
      <p:cViewPr varScale="1">
        <p:scale>
          <a:sx n="84" d="100"/>
          <a:sy n="84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1260-1060-4226-98D1-6E9B790DF699}" type="datetimeFigureOut">
              <a:rPr lang="lt-LT" smtClean="0"/>
              <a:t>2019-03-14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9AA31-0CDF-4473-9EE7-688BD7E5F3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1026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672E-A6ED-4130-BA60-C0623A8A0631}" type="datetimeFigureOut">
              <a:rPr lang="lt-LT" smtClean="0"/>
              <a:t>2019-03-14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F800E-A66F-46D5-AF97-D9FBFEF4D5A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891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8C8-C84F-4032-9A89-AEAF37ECB3FB}" type="datetime1">
              <a:rPr lang="lt-LT" smtClean="0"/>
              <a:t>2019-03-14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7B34-9976-4A88-B93F-7F4BB9D3F0D6}" type="datetime1">
              <a:rPr lang="lt-LT" smtClean="0"/>
              <a:t>2019-03-14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01B-3639-40CC-B722-E329ACFE7D3E}" type="datetime1">
              <a:rPr lang="lt-LT" smtClean="0"/>
              <a:t>2019-03-14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FBCA-D0F1-4D50-B3FC-C5B437F900CB}" type="datetime1">
              <a:rPr lang="lt-LT" smtClean="0"/>
              <a:t>2019-03-14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9A6-3E96-476B-B7B1-841D433A98E1}" type="datetime1">
              <a:rPr lang="lt-LT" smtClean="0"/>
              <a:t>2019-03-14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5D99-A49D-4637-BE81-2B16F20AA474}" type="datetime1">
              <a:rPr lang="lt-LT" smtClean="0"/>
              <a:t>2019-03-14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2A439-B2E5-4FB7-A47A-F96158A6C614}" type="datetime1">
              <a:rPr lang="lt-LT" smtClean="0"/>
              <a:t>2019-03-14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9D8C-87C4-490B-AAD6-D0582C9169C6}" type="datetime1">
              <a:rPr lang="lt-LT" smtClean="0"/>
              <a:t>2019-03-14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58FC-AD99-4DA0-B126-B4C599BA73FA}" type="datetime1">
              <a:rPr lang="lt-LT" smtClean="0"/>
              <a:t>2019-03-14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8144-2D5E-480D-BB88-D53011242256}" type="datetime1">
              <a:rPr lang="lt-LT" smtClean="0"/>
              <a:t>2019-03-14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C0BE-F497-48B3-A2D5-5771A7A75F99}" type="datetime1">
              <a:rPr lang="lt-LT" smtClean="0"/>
              <a:t>2019-03-14</a:t>
            </a:fld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A40C2A-CCE5-4DF5-B894-60ED7B985D44}" type="slidenum">
              <a:rPr lang="lt-LT" smtClean="0"/>
              <a:t>‹#›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EED5EB-5C14-47BE-AA72-09C2F17F01FC}" type="datetime1">
              <a:rPr lang="lt-LT" smtClean="0"/>
              <a:t>2019-03-14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788933" y="980728"/>
            <a:ext cx="5527483" cy="2190105"/>
          </a:xfrm>
        </p:spPr>
        <p:txBody>
          <a:bodyPr/>
          <a:lstStyle/>
          <a:p>
            <a:pPr algn="ctr"/>
            <a:r>
              <a:rPr lang="lt-LT" sz="3200" dirty="0" smtClean="0"/>
              <a:t>MOKYTOJŲ TARYBOS POSĖDIS</a:t>
            </a:r>
            <a:br>
              <a:rPr lang="lt-LT" sz="3200" dirty="0" smtClean="0"/>
            </a:br>
            <a:r>
              <a:rPr lang="lt-LT" sz="3200" dirty="0" smtClean="0"/>
              <a:t>II TRIMESTRO REZULTATAI</a:t>
            </a:r>
            <a:endParaRPr lang="lt-LT" sz="32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416824" cy="1066800"/>
          </a:xfrm>
        </p:spPr>
        <p:txBody>
          <a:bodyPr>
            <a:noAutofit/>
          </a:bodyPr>
          <a:lstStyle/>
          <a:p>
            <a:pPr algn="ctr"/>
            <a:r>
              <a:rPr lang="lt-LT" sz="3200" b="1" dirty="0">
                <a:solidFill>
                  <a:schemeClr val="tx2">
                    <a:lumMod val="75000"/>
                  </a:schemeClr>
                </a:solidFill>
              </a:rPr>
              <a:t>Anykščių r. Svėdasų Juozo Tumo-Vaižganto gimnazija</a:t>
            </a:r>
          </a:p>
          <a:p>
            <a:pPr algn="ctr"/>
            <a:r>
              <a:rPr lang="lt-LT" sz="3200" b="1" dirty="0" smtClean="0"/>
              <a:t>Direktoriaus pavaduotoja ugdymui </a:t>
            </a:r>
          </a:p>
          <a:p>
            <a:pPr algn="ctr"/>
            <a:r>
              <a:rPr lang="lt-LT" sz="3200" b="1" dirty="0"/>
              <a:t>K</a:t>
            </a:r>
            <a:r>
              <a:rPr lang="lt-LT" sz="3200" b="1" dirty="0" smtClean="0"/>
              <a:t>ristina Dilienė</a:t>
            </a:r>
          </a:p>
          <a:p>
            <a:pPr algn="ctr"/>
            <a:r>
              <a:rPr lang="lt-LT" sz="3200" b="1" dirty="0" smtClean="0"/>
              <a:t>2019-03-28</a:t>
            </a:r>
            <a:endParaRPr lang="lt-LT" sz="3200" b="1" dirty="0" smtClean="0"/>
          </a:p>
        </p:txBody>
      </p:sp>
      <p:pic>
        <p:nvPicPr>
          <p:cNvPr id="4" name="Picture 2" descr="embl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567568" cy="250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>
                <a:solidFill>
                  <a:srgbClr val="675E47"/>
                </a:solidFill>
              </a:rPr>
              <a:t>NACIONALINIAI MOKINIŲ PASIEKIMŲ PATIKRINIMO REZULTATAI</a:t>
            </a:r>
            <a:br>
              <a:rPr lang="lt-LT" sz="3600" dirty="0">
                <a:solidFill>
                  <a:srgbClr val="675E47"/>
                </a:solidFill>
              </a:rPr>
            </a:br>
            <a:r>
              <a:rPr lang="lt-LT" sz="3600" dirty="0" smtClean="0">
                <a:solidFill>
                  <a:srgbClr val="675E47"/>
                </a:solidFill>
              </a:rPr>
              <a:t>6 </a:t>
            </a:r>
            <a:r>
              <a:rPr lang="lt-LT" sz="3600" dirty="0">
                <a:solidFill>
                  <a:srgbClr val="675E47"/>
                </a:solidFill>
              </a:rPr>
              <a:t>klasė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3647"/>
            <a:ext cx="7620000" cy="449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5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NMPP: 6 klasė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 algn="ctr">
              <a:buClr>
                <a:srgbClr val="A9A57C"/>
              </a:buClr>
              <a:buNone/>
            </a:pPr>
            <a:r>
              <a:rPr lang="lt-LT" sz="1800" b="1" dirty="0" smtClean="0">
                <a:solidFill>
                  <a:srgbClr val="2F2B20"/>
                </a:solidFill>
              </a:rPr>
              <a:t>6 </a:t>
            </a:r>
            <a:r>
              <a:rPr lang="lt-LT" sz="1800" b="1" dirty="0">
                <a:solidFill>
                  <a:srgbClr val="2F2B20"/>
                </a:solidFill>
              </a:rPr>
              <a:t>klasės rezultatai svyruoja tarp </a:t>
            </a:r>
            <a:r>
              <a:rPr lang="lt-LT" sz="1800" b="1" dirty="0" smtClean="0">
                <a:solidFill>
                  <a:srgbClr val="2F2B20"/>
                </a:solidFill>
              </a:rPr>
              <a:t>nepatenkinamo </a:t>
            </a:r>
            <a:r>
              <a:rPr lang="lt-LT" sz="1800" b="1" dirty="0">
                <a:solidFill>
                  <a:srgbClr val="2F2B20"/>
                </a:solidFill>
              </a:rPr>
              <a:t>ir pagrindinio lygmens. Rezultatai geresni matematikos</a:t>
            </a:r>
            <a:r>
              <a:rPr lang="lt-LT" sz="1800" b="1" dirty="0" smtClean="0">
                <a:solidFill>
                  <a:srgbClr val="2F2B20"/>
                </a:solidFill>
              </a:rPr>
              <a:t>, </a:t>
            </a:r>
            <a:r>
              <a:rPr lang="lt-LT" sz="1800" b="1" dirty="0">
                <a:solidFill>
                  <a:srgbClr val="2F2B20"/>
                </a:solidFill>
              </a:rPr>
              <a:t>prastesni </a:t>
            </a:r>
            <a:r>
              <a:rPr lang="lt-LT" sz="1800" b="1" dirty="0" smtClean="0">
                <a:solidFill>
                  <a:srgbClr val="2F2B20"/>
                </a:solidFill>
              </a:rPr>
              <a:t>skaitymo, labai prasti </a:t>
            </a:r>
            <a:r>
              <a:rPr lang="lt-LT" sz="1800" b="1" dirty="0">
                <a:solidFill>
                  <a:srgbClr val="2F2B20"/>
                </a:solidFill>
              </a:rPr>
              <a:t>rašymo srityse.</a:t>
            </a:r>
          </a:p>
          <a:p>
            <a:pPr lvl="0" algn="ctr">
              <a:buClr>
                <a:srgbClr val="A9A57C"/>
              </a:buClr>
            </a:pPr>
            <a:r>
              <a:rPr lang="lt-LT" sz="1800" b="1" dirty="0">
                <a:solidFill>
                  <a:srgbClr val="2F2B20"/>
                </a:solidFill>
              </a:rPr>
              <a:t>Tobulintinos sritys: </a:t>
            </a:r>
          </a:p>
          <a:p>
            <a:pPr lvl="0">
              <a:buClr>
                <a:srgbClr val="A9A57C"/>
              </a:buClr>
            </a:pPr>
            <a:r>
              <a:rPr lang="lt-LT" sz="2000" b="1" dirty="0">
                <a:solidFill>
                  <a:srgbClr val="2F2B20"/>
                </a:solidFill>
              </a:rPr>
              <a:t>Matematikoje: </a:t>
            </a:r>
          </a:p>
          <a:p>
            <a:pPr lvl="0">
              <a:buClr>
                <a:srgbClr val="A9A57C"/>
              </a:buClr>
            </a:pPr>
            <a:r>
              <a:rPr lang="lt-LT" sz="2000" dirty="0" smtClean="0">
                <a:solidFill>
                  <a:srgbClr val="2F2B20"/>
                </a:solidFill>
              </a:rPr>
              <a:t>Geometrija, matai ir matavimai </a:t>
            </a:r>
            <a:endParaRPr lang="lt-LT" sz="2000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lt-LT" sz="2000" b="1" dirty="0">
                <a:solidFill>
                  <a:srgbClr val="2F2B20"/>
                </a:solidFill>
              </a:rPr>
              <a:t>Skaityme: </a:t>
            </a:r>
          </a:p>
          <a:p>
            <a:pPr lvl="0">
              <a:buClr>
                <a:srgbClr val="A9A57C"/>
              </a:buClr>
            </a:pPr>
            <a:r>
              <a:rPr lang="lt-LT" sz="2000" dirty="0" smtClean="0">
                <a:solidFill>
                  <a:srgbClr val="2F2B20"/>
                </a:solidFill>
              </a:rPr>
              <a:t>Aukštesnieji mąstymo gebėjimai</a:t>
            </a:r>
          </a:p>
          <a:p>
            <a:pPr lvl="0">
              <a:buClr>
                <a:srgbClr val="A9A57C"/>
              </a:buClr>
            </a:pPr>
            <a:r>
              <a:rPr lang="lt-LT" sz="2000" b="1" dirty="0" smtClean="0">
                <a:solidFill>
                  <a:srgbClr val="2F2B20"/>
                </a:solidFill>
              </a:rPr>
              <a:t>Rašyme</a:t>
            </a:r>
            <a:r>
              <a:rPr lang="lt-LT" sz="2000" b="1" dirty="0">
                <a:solidFill>
                  <a:srgbClr val="2F2B20"/>
                </a:solidFill>
              </a:rPr>
              <a:t>: </a:t>
            </a:r>
          </a:p>
          <a:p>
            <a:pPr lvl="0">
              <a:buClr>
                <a:srgbClr val="A9A57C"/>
              </a:buClr>
            </a:pPr>
            <a:r>
              <a:rPr lang="lt-LT" sz="2000" dirty="0" smtClean="0">
                <a:solidFill>
                  <a:srgbClr val="2F2B20"/>
                </a:solidFill>
              </a:rPr>
              <a:t>Raštingumas, raiška, turinys</a:t>
            </a:r>
            <a:endParaRPr lang="lt-LT" sz="2000" dirty="0">
              <a:solidFill>
                <a:srgbClr val="2F2B20"/>
              </a:solidFill>
            </a:endParaRPr>
          </a:p>
          <a:p>
            <a:pPr marL="11430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7801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>
                <a:solidFill>
                  <a:srgbClr val="675E47"/>
                </a:solidFill>
              </a:rPr>
              <a:t>NACIONALINIAI MOKINIŲ PASIEKIMŲ PATIKRINIMO REZULTATAI</a:t>
            </a:r>
            <a:br>
              <a:rPr lang="lt-LT" sz="3600" dirty="0">
                <a:solidFill>
                  <a:srgbClr val="675E47"/>
                </a:solidFill>
              </a:rPr>
            </a:br>
            <a:r>
              <a:rPr lang="lt-LT" sz="3600" dirty="0" smtClean="0">
                <a:solidFill>
                  <a:srgbClr val="675E47"/>
                </a:solidFill>
              </a:rPr>
              <a:t>8 </a:t>
            </a:r>
            <a:r>
              <a:rPr lang="lt-LT" sz="3600" dirty="0">
                <a:solidFill>
                  <a:srgbClr val="675E47"/>
                </a:solidFill>
              </a:rPr>
              <a:t>klasė</a:t>
            </a:r>
            <a:endParaRPr lang="lt-LT" dirty="0"/>
          </a:p>
        </p:txBody>
      </p:sp>
      <p:pic>
        <p:nvPicPr>
          <p:cNvPr id="4" name="Picture 2" descr="C:\Users\Žėrutė\Desktop\8klas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3706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2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lt-LT" dirty="0"/>
              <a:t>NMPP: </a:t>
            </a:r>
            <a:r>
              <a:rPr lang="lt-LT" dirty="0" smtClean="0"/>
              <a:t>8 </a:t>
            </a:r>
            <a:r>
              <a:rPr lang="lt-LT" dirty="0"/>
              <a:t>klasė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124744"/>
            <a:ext cx="7620000" cy="558924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lt-LT" sz="1800" b="1" dirty="0" smtClean="0"/>
              <a:t>8 klasės rezultatai svyruoja tarp patenkinamo ir pagrindinio lygmens. Rezultatai geresni matematikos, socialinių  ir gamtos mokslų, prastesni skaitymo</a:t>
            </a:r>
            <a:r>
              <a:rPr lang="lt-LT" sz="1800" b="1" dirty="0"/>
              <a:t> </a:t>
            </a:r>
            <a:r>
              <a:rPr lang="lt-LT" sz="1800" b="1" dirty="0" smtClean="0"/>
              <a:t>ir rašymo srityse.</a:t>
            </a:r>
          </a:p>
          <a:p>
            <a:pPr algn="ctr"/>
            <a:r>
              <a:rPr lang="lt-LT" sz="1800" b="1" dirty="0" smtClean="0"/>
              <a:t>Tobulintinos sritys: </a:t>
            </a:r>
          </a:p>
          <a:p>
            <a:r>
              <a:rPr lang="lt-LT" sz="2000" b="1" dirty="0" smtClean="0"/>
              <a:t>Matematikoje: </a:t>
            </a:r>
          </a:p>
          <a:p>
            <a:r>
              <a:rPr lang="lt-LT" sz="2000" dirty="0" smtClean="0"/>
              <a:t>Taikymas, problemų sprendimas </a:t>
            </a:r>
          </a:p>
          <a:p>
            <a:r>
              <a:rPr lang="lt-LT" sz="2000" b="1" dirty="0" smtClean="0"/>
              <a:t>Skaityme: </a:t>
            </a:r>
          </a:p>
          <a:p>
            <a:r>
              <a:rPr lang="lt-LT" sz="2000" dirty="0" smtClean="0"/>
              <a:t>Interpretavimas /vertinimas</a:t>
            </a:r>
          </a:p>
          <a:p>
            <a:r>
              <a:rPr lang="lt-LT" sz="2000" b="1" dirty="0" smtClean="0"/>
              <a:t>Rašyme: </a:t>
            </a:r>
          </a:p>
          <a:p>
            <a:r>
              <a:rPr lang="lt-LT" sz="2000" dirty="0" smtClean="0"/>
              <a:t>Raštingumas</a:t>
            </a:r>
          </a:p>
          <a:p>
            <a:r>
              <a:rPr lang="lt-LT" sz="2000" b="1" dirty="0" smtClean="0"/>
              <a:t>Gamtos moksluose:</a:t>
            </a:r>
          </a:p>
          <a:p>
            <a:r>
              <a:rPr lang="lt-LT" sz="2000" dirty="0" smtClean="0"/>
              <a:t>Aukštesnieji mąstymo gebėjimai</a:t>
            </a:r>
          </a:p>
          <a:p>
            <a:r>
              <a:rPr lang="lt-LT" sz="2000" b="1" dirty="0" smtClean="0"/>
              <a:t>Socialiniuose moksluose:</a:t>
            </a:r>
          </a:p>
          <a:p>
            <a:r>
              <a:rPr lang="lt-LT" sz="2000" dirty="0" smtClean="0"/>
              <a:t>Istorinės raidos supratimas </a:t>
            </a:r>
          </a:p>
        </p:txBody>
      </p:sp>
    </p:spTree>
    <p:extLst>
      <p:ext uri="{BB962C8B-B14F-4D97-AF65-F5344CB8AC3E}">
        <p14:creationId xmlns:p14="http://schemas.microsoft.com/office/powerpoint/2010/main" val="333925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PUPP rezultatai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897847"/>
              </p:ext>
            </p:extLst>
          </p:nvPr>
        </p:nvGraphicFramePr>
        <p:xfrm>
          <a:off x="0" y="1484784"/>
          <a:ext cx="9144000" cy="430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471"/>
                <a:gridCol w="1224136"/>
                <a:gridCol w="555393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1253745"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PUPP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Mokinių</a:t>
                      </a: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Skaičius/</a:t>
                      </a: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Įvertinimai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05630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Lietuvių </a:t>
                      </a:r>
                      <a:r>
                        <a:rPr lang="lt-LT" sz="2000" dirty="0" err="1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Š.m.m.20/pernai metais 29</a:t>
                      </a:r>
                    </a:p>
                    <a:p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3/0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0/2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0/6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7/4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7/5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0/2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9096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solidFill>
                            <a:schemeClr val="tx1"/>
                          </a:solidFill>
                        </a:rPr>
                        <a:t>Matematika</a:t>
                      </a:r>
                      <a:endParaRPr lang="lt-LT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Š.m.m.20/pernai metais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8/3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4/6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2/6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b="1" dirty="0" smtClean="0">
                          <a:solidFill>
                            <a:schemeClr val="tx1"/>
                          </a:solidFill>
                        </a:rPr>
                        <a:t>0/2</a:t>
                      </a:r>
                      <a:endParaRPr lang="lt-L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58772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Lietuvių </a:t>
            </a:r>
            <a:r>
              <a:rPr lang="lt-LT" dirty="0" err="1" smtClean="0"/>
              <a:t>k</a:t>
            </a:r>
            <a:r>
              <a:rPr lang="lt-LT" dirty="0" smtClean="0"/>
              <a:t>. vidurkis:</a:t>
            </a:r>
            <a:r>
              <a:rPr lang="en-GB" dirty="0" smtClean="0"/>
              <a:t> </a:t>
            </a:r>
            <a:r>
              <a:rPr lang="lt-LT" dirty="0" smtClean="0"/>
              <a:t>5,9/</a:t>
            </a:r>
            <a:r>
              <a:rPr lang="en-GB" dirty="0" smtClean="0"/>
              <a:t>6,3</a:t>
            </a:r>
          </a:p>
          <a:p>
            <a:r>
              <a:rPr lang="lt-LT" dirty="0" smtClean="0"/>
              <a:t>Matematikos vidurkis: 5,2/</a:t>
            </a:r>
            <a:r>
              <a:rPr lang="en-GB" dirty="0" smtClean="0"/>
              <a:t>6,4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4648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20000" cy="1143000"/>
          </a:xfrm>
        </p:spPr>
        <p:txBody>
          <a:bodyPr/>
          <a:lstStyle/>
          <a:p>
            <a:pPr algn="ctr"/>
            <a:r>
              <a:rPr lang="lt-LT" sz="4000" dirty="0" smtClean="0"/>
              <a:t>II klasės mokinių užsienio kalbos (RUSŲ) pasiekimų lygio nustatymo rezultatai</a:t>
            </a:r>
            <a:endParaRPr lang="lt-LT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r>
              <a:rPr lang="lt-LT" dirty="0" smtClean="0"/>
              <a:t>Dalyvavo patikrinime 16 mokinių.</a:t>
            </a:r>
          </a:p>
          <a:p>
            <a:r>
              <a:rPr lang="lt-LT" dirty="0" smtClean="0"/>
              <a:t>9 mok. (56,2</a:t>
            </a:r>
            <a:r>
              <a:rPr lang="en-GB" dirty="0" smtClean="0"/>
              <a:t>%) </a:t>
            </a:r>
            <a:r>
              <a:rPr lang="en-GB" dirty="0" err="1" smtClean="0"/>
              <a:t>nepasiek</a:t>
            </a:r>
            <a:r>
              <a:rPr lang="lt-LT" dirty="0" smtClean="0"/>
              <a:t>ė A2 lygio;</a:t>
            </a:r>
          </a:p>
          <a:p>
            <a:r>
              <a:rPr lang="lt-LT" dirty="0" smtClean="0"/>
              <a:t>6 mok</a:t>
            </a:r>
            <a:r>
              <a:rPr lang="lt-LT" dirty="0"/>
              <a:t>.  </a:t>
            </a:r>
            <a:r>
              <a:rPr lang="lt-LT" dirty="0" smtClean="0"/>
              <a:t>(37,5%) pasiekė A2 lygį.</a:t>
            </a:r>
          </a:p>
          <a:p>
            <a:r>
              <a:rPr lang="lt-LT" dirty="0" smtClean="0"/>
              <a:t>1 mok. rašymo dalis įvertinta mažiau kaip 3 taškais.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259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>
                <a:solidFill>
                  <a:srgbClr val="675E47"/>
                </a:solidFill>
              </a:rPr>
              <a:t>II klasės mokinių užsienio kalbos </a:t>
            </a:r>
            <a:r>
              <a:rPr lang="lt-LT" sz="4000" dirty="0" smtClean="0">
                <a:solidFill>
                  <a:srgbClr val="675E47"/>
                </a:solidFill>
              </a:rPr>
              <a:t>(ANGLŲ) </a:t>
            </a:r>
            <a:r>
              <a:rPr lang="lt-LT" sz="4000" dirty="0">
                <a:solidFill>
                  <a:srgbClr val="675E47"/>
                </a:solidFill>
              </a:rPr>
              <a:t>pasiekimų lygio nustatymo rezultatai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772816"/>
            <a:ext cx="7620000" cy="4627984"/>
          </a:xfrm>
        </p:spPr>
        <p:txBody>
          <a:bodyPr/>
          <a:lstStyle/>
          <a:p>
            <a:pPr lvl="0">
              <a:buClr>
                <a:srgbClr val="A9A57C"/>
              </a:buClr>
            </a:pPr>
            <a:r>
              <a:rPr lang="lt-LT" dirty="0" smtClean="0">
                <a:solidFill>
                  <a:srgbClr val="2F2B20"/>
                </a:solidFill>
              </a:rPr>
              <a:t>Patikrinime </a:t>
            </a:r>
            <a:r>
              <a:rPr lang="lt-LT" dirty="0">
                <a:solidFill>
                  <a:srgbClr val="2F2B20"/>
                </a:solidFill>
              </a:rPr>
              <a:t>d</a:t>
            </a:r>
            <a:r>
              <a:rPr lang="lt-LT" dirty="0" smtClean="0">
                <a:solidFill>
                  <a:srgbClr val="2F2B20"/>
                </a:solidFill>
              </a:rPr>
              <a:t>alyvavo 19 </a:t>
            </a:r>
            <a:r>
              <a:rPr lang="lt-LT" dirty="0">
                <a:solidFill>
                  <a:srgbClr val="2F2B20"/>
                </a:solidFill>
              </a:rPr>
              <a:t>mokinių.</a:t>
            </a:r>
          </a:p>
          <a:p>
            <a:pPr lvl="0">
              <a:buClr>
                <a:srgbClr val="A9A57C"/>
              </a:buClr>
            </a:pPr>
            <a:r>
              <a:rPr lang="lt-LT" dirty="0">
                <a:solidFill>
                  <a:srgbClr val="2F2B20"/>
                </a:solidFill>
              </a:rPr>
              <a:t>9 mok. </a:t>
            </a:r>
            <a:r>
              <a:rPr lang="lt-LT" dirty="0" smtClean="0">
                <a:solidFill>
                  <a:srgbClr val="2F2B20"/>
                </a:solidFill>
              </a:rPr>
              <a:t>(47,3</a:t>
            </a:r>
            <a:r>
              <a:rPr lang="en-GB" dirty="0" smtClean="0">
                <a:solidFill>
                  <a:srgbClr val="2F2B20"/>
                </a:solidFill>
              </a:rPr>
              <a:t>%) </a:t>
            </a:r>
            <a:r>
              <a:rPr lang="en-GB" dirty="0" err="1">
                <a:solidFill>
                  <a:srgbClr val="2F2B20"/>
                </a:solidFill>
              </a:rPr>
              <a:t>nepasiek</a:t>
            </a:r>
            <a:r>
              <a:rPr lang="lt-LT" dirty="0">
                <a:solidFill>
                  <a:srgbClr val="2F2B20"/>
                </a:solidFill>
              </a:rPr>
              <a:t>ė </a:t>
            </a:r>
            <a:r>
              <a:rPr lang="lt-LT" dirty="0" smtClean="0">
                <a:solidFill>
                  <a:srgbClr val="2F2B20"/>
                </a:solidFill>
              </a:rPr>
              <a:t>B2 </a:t>
            </a:r>
            <a:r>
              <a:rPr lang="lt-LT" dirty="0">
                <a:solidFill>
                  <a:srgbClr val="2F2B20"/>
                </a:solidFill>
              </a:rPr>
              <a:t>lygio;</a:t>
            </a:r>
          </a:p>
          <a:p>
            <a:pPr lvl="0">
              <a:buClr>
                <a:srgbClr val="A9A57C"/>
              </a:buClr>
            </a:pPr>
            <a:r>
              <a:rPr lang="lt-LT" dirty="0" smtClean="0">
                <a:solidFill>
                  <a:srgbClr val="2F2B20"/>
                </a:solidFill>
              </a:rPr>
              <a:t>10 </a:t>
            </a:r>
            <a:r>
              <a:rPr lang="lt-LT" dirty="0">
                <a:solidFill>
                  <a:srgbClr val="2F2B20"/>
                </a:solidFill>
              </a:rPr>
              <a:t>mok.  </a:t>
            </a:r>
            <a:r>
              <a:rPr lang="lt-LT" dirty="0" smtClean="0">
                <a:solidFill>
                  <a:srgbClr val="2F2B20"/>
                </a:solidFill>
              </a:rPr>
              <a:t>(52,6%) </a:t>
            </a:r>
            <a:r>
              <a:rPr lang="lt-LT" dirty="0">
                <a:solidFill>
                  <a:srgbClr val="2F2B20"/>
                </a:solidFill>
              </a:rPr>
              <a:t>pasiekė </a:t>
            </a:r>
            <a:r>
              <a:rPr lang="lt-LT" dirty="0" smtClean="0">
                <a:solidFill>
                  <a:srgbClr val="2F2B20"/>
                </a:solidFill>
              </a:rPr>
              <a:t>B2 </a:t>
            </a:r>
            <a:r>
              <a:rPr lang="lt-LT" dirty="0">
                <a:solidFill>
                  <a:srgbClr val="2F2B20"/>
                </a:solidFill>
              </a:rPr>
              <a:t>lygį.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3801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Mokykliniai BE</a:t>
            </a: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36199"/>
              </p:ext>
            </p:extLst>
          </p:nvPr>
        </p:nvGraphicFramePr>
        <p:xfrm>
          <a:off x="179509" y="1600200"/>
          <a:ext cx="8064899" cy="579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7"/>
                <a:gridCol w="792088"/>
                <a:gridCol w="1272139"/>
                <a:gridCol w="744085"/>
                <a:gridCol w="600065"/>
                <a:gridCol w="672075"/>
                <a:gridCol w="672075"/>
                <a:gridCol w="672075"/>
                <a:gridCol w="672075"/>
                <a:gridCol w="672075"/>
              </a:tblGrid>
              <a:tr h="1025896">
                <a:tc>
                  <a:txBody>
                    <a:bodyPr/>
                    <a:lstStyle/>
                    <a:p>
                      <a:r>
                        <a:rPr lang="lt-LT" dirty="0" smtClean="0"/>
                        <a:t>MBE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Mok. </a:t>
                      </a:r>
                      <a:r>
                        <a:rPr lang="lt-LT" dirty="0" err="1" smtClean="0"/>
                        <a:t>sk</a:t>
                      </a:r>
                      <a:r>
                        <a:rPr lang="lt-LT" dirty="0" smtClean="0"/>
                        <a:t>.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Neišlaikė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6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10</a:t>
                      </a:r>
                      <a:endParaRPr lang="lt-LT" dirty="0"/>
                    </a:p>
                  </a:txBody>
                  <a:tcPr/>
                </a:tc>
              </a:tr>
              <a:tr h="658888">
                <a:tc>
                  <a:txBody>
                    <a:bodyPr/>
                    <a:lstStyle/>
                    <a:p>
                      <a:r>
                        <a:rPr lang="lt-LT" dirty="0" smtClean="0"/>
                        <a:t>Lietuvių </a:t>
                      </a:r>
                      <a:r>
                        <a:rPr lang="lt-LT" dirty="0" err="1" smtClean="0"/>
                        <a:t>k</a:t>
                      </a:r>
                      <a:r>
                        <a:rPr lang="lt-LT" dirty="0" smtClean="0"/>
                        <a:t>. ir literatūra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14/10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2/0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1/2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4/4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5/0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0/4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2/0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lt-LT" dirty="0" smtClean="0"/>
                        <a:t>Turizmas ir mityba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5/8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0/1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2/3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3/4</a:t>
                      </a:r>
                      <a:endParaRPr lang="lt-LT" dirty="0"/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r>
                        <a:rPr lang="lt-LT" dirty="0" smtClean="0"/>
                        <a:t>Statyba ir medžio apdirbimas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8/4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1/0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1/1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2/1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3/0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1/2</a:t>
                      </a:r>
                      <a:endParaRPr lang="lt-LT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35">
                <a:tc gridSpan="10">
                  <a:txBody>
                    <a:bodyPr/>
                    <a:lstStyle/>
                    <a:p>
                      <a:r>
                        <a:rPr lang="lt-LT" dirty="0" smtClean="0"/>
                        <a:t>Vidurkiai:</a:t>
                      </a:r>
                    </a:p>
                    <a:p>
                      <a:r>
                        <a:rPr lang="lt-LT" dirty="0" smtClean="0"/>
                        <a:t>Lietuvių kalba ir literatūra</a:t>
                      </a:r>
                      <a:r>
                        <a:rPr lang="lt-LT" baseline="0" dirty="0" smtClean="0"/>
                        <a:t> – 5,1/5,6</a:t>
                      </a:r>
                    </a:p>
                    <a:p>
                      <a:r>
                        <a:rPr lang="lt-LT" baseline="0" dirty="0" smtClean="0"/>
                        <a:t>Turizmas ir mityba – 9,6/9,6</a:t>
                      </a:r>
                    </a:p>
                    <a:p>
                      <a:r>
                        <a:rPr lang="lt-LT" baseline="0" dirty="0" smtClean="0"/>
                        <a:t>Statyba ir medžio apdirbimas – 8,25/8,75</a:t>
                      </a:r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 smtClean="0"/>
                    </a:p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38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VBE rezultatai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206281"/>
              </p:ext>
            </p:extLst>
          </p:nvPr>
        </p:nvGraphicFramePr>
        <p:xfrm>
          <a:off x="457200" y="1600200"/>
          <a:ext cx="76200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720080"/>
                <a:gridCol w="864096"/>
                <a:gridCol w="720080"/>
                <a:gridCol w="792088"/>
                <a:gridCol w="792088"/>
                <a:gridCol w="576064"/>
                <a:gridCol w="1152128"/>
                <a:gridCol w="360040"/>
                <a:gridCol w="264840"/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Mok.</a:t>
                      </a:r>
                    </a:p>
                    <a:p>
                      <a:r>
                        <a:rPr lang="lt-LT" dirty="0" err="1" smtClean="0"/>
                        <a:t>Sk</a:t>
                      </a:r>
                      <a:r>
                        <a:rPr lang="lt-LT" dirty="0" smtClean="0"/>
                        <a:t>.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Neišlaikė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16-35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36-85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86-99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100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Vidurkis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Anglų kalba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5/12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1/0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2/5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2/7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35,2/40,9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Biologija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4/9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4/7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0/2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22,7/33,8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Lietuvių kalba ir literatūra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4/12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0/1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3/7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0/4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1/0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38,2/27,5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Matematika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6/11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2/0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4/3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0/7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0/1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15,6/51,9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t-LT" dirty="0" smtClean="0"/>
                        <a:t>Istorija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3/4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1/0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1/1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1/3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0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25,3/47,2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92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Tolesnė abiturientų </a:t>
            </a:r>
            <a:r>
              <a:rPr lang="lt-LT" dirty="0"/>
              <a:t>v</a:t>
            </a:r>
            <a:r>
              <a:rPr lang="lt-LT" dirty="0" smtClean="0"/>
              <a:t>eikla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/>
              <a:t>Buvo abiturientų mokslo metų pabaigoje iš viso: 18</a:t>
            </a:r>
          </a:p>
          <a:p>
            <a:r>
              <a:rPr lang="lt-LT" dirty="0"/>
              <a:t>Gavo atestatus (be pagyrimo): 16</a:t>
            </a:r>
          </a:p>
          <a:p>
            <a:r>
              <a:rPr lang="lt-LT" dirty="0" smtClean="0"/>
              <a:t>Gavo </a:t>
            </a:r>
            <a:r>
              <a:rPr lang="lt-LT" dirty="0"/>
              <a:t>pažymėjimus: -2</a:t>
            </a:r>
          </a:p>
          <a:p>
            <a:r>
              <a:rPr lang="lt-LT" dirty="0"/>
              <a:t>Įstojo į universitetus Lietuvoje: </a:t>
            </a:r>
            <a:r>
              <a:rPr lang="lt-LT" dirty="0" err="1"/>
              <a:t>sk</a:t>
            </a:r>
            <a:r>
              <a:rPr lang="lt-LT" dirty="0"/>
              <a:t>/</a:t>
            </a:r>
            <a:r>
              <a:rPr lang="lt-LT" dirty="0" err="1"/>
              <a:t>proc</a:t>
            </a:r>
            <a:r>
              <a:rPr lang="lt-LT" dirty="0"/>
              <a:t>. 0</a:t>
            </a:r>
          </a:p>
          <a:p>
            <a:r>
              <a:rPr lang="lt-LT" dirty="0"/>
              <a:t>Įstojo į universitetus užsienyje: </a:t>
            </a:r>
            <a:r>
              <a:rPr lang="lt-LT" dirty="0" err="1"/>
              <a:t>sk</a:t>
            </a:r>
            <a:r>
              <a:rPr lang="lt-LT" dirty="0"/>
              <a:t>/</a:t>
            </a:r>
            <a:r>
              <a:rPr lang="lt-LT" dirty="0" err="1"/>
              <a:t>proc</a:t>
            </a:r>
            <a:r>
              <a:rPr lang="lt-LT" dirty="0"/>
              <a:t>. – 0</a:t>
            </a:r>
          </a:p>
          <a:p>
            <a:r>
              <a:rPr lang="lt-LT" dirty="0"/>
              <a:t>Įstojo į kolegijas: </a:t>
            </a:r>
            <a:r>
              <a:rPr lang="lt-LT" dirty="0" err="1"/>
              <a:t>sk</a:t>
            </a:r>
            <a:r>
              <a:rPr lang="lt-LT" dirty="0"/>
              <a:t>/</a:t>
            </a:r>
            <a:r>
              <a:rPr lang="lt-LT" dirty="0" err="1"/>
              <a:t>proc</a:t>
            </a:r>
            <a:r>
              <a:rPr lang="lt-LT" dirty="0"/>
              <a:t>: 3 / 16,6  </a:t>
            </a:r>
            <a:r>
              <a:rPr lang="lt-LT" dirty="0" err="1"/>
              <a:t>proc</a:t>
            </a:r>
            <a:r>
              <a:rPr lang="lt-LT" dirty="0"/>
              <a:t>.</a:t>
            </a:r>
          </a:p>
          <a:p>
            <a:r>
              <a:rPr lang="lt-LT" dirty="0"/>
              <a:t>Įstojo į koledžus užsienyje: </a:t>
            </a:r>
            <a:r>
              <a:rPr lang="lt-LT" dirty="0" err="1"/>
              <a:t>sk</a:t>
            </a:r>
            <a:r>
              <a:rPr lang="lt-LT" dirty="0"/>
              <a:t>/</a:t>
            </a:r>
            <a:r>
              <a:rPr lang="lt-LT" dirty="0" err="1"/>
              <a:t>proc</a:t>
            </a:r>
            <a:r>
              <a:rPr lang="lt-LT" dirty="0"/>
              <a:t> - 0</a:t>
            </a:r>
          </a:p>
          <a:p>
            <a:r>
              <a:rPr lang="lt-LT" dirty="0"/>
              <a:t>Įstojo į profesines mokyklas: </a:t>
            </a:r>
            <a:r>
              <a:rPr lang="lt-LT" dirty="0" err="1"/>
              <a:t>sk</a:t>
            </a:r>
            <a:r>
              <a:rPr lang="lt-LT" dirty="0"/>
              <a:t>/</a:t>
            </a:r>
            <a:r>
              <a:rPr lang="lt-LT" dirty="0" err="1"/>
              <a:t>proc</a:t>
            </a:r>
            <a:r>
              <a:rPr lang="lt-LT" dirty="0"/>
              <a:t>.- 7/ 38,8   </a:t>
            </a:r>
            <a:r>
              <a:rPr lang="lt-LT" dirty="0" err="1"/>
              <a:t>proc</a:t>
            </a:r>
            <a:r>
              <a:rPr lang="lt-LT" dirty="0"/>
              <a:t>.</a:t>
            </a:r>
          </a:p>
          <a:p>
            <a:r>
              <a:rPr lang="lt-LT" dirty="0"/>
              <a:t>Dirba: </a:t>
            </a:r>
            <a:r>
              <a:rPr lang="lt-LT" dirty="0" err="1"/>
              <a:t>sk</a:t>
            </a:r>
            <a:r>
              <a:rPr lang="lt-LT" dirty="0"/>
              <a:t>/</a:t>
            </a:r>
            <a:r>
              <a:rPr lang="lt-LT" dirty="0" err="1"/>
              <a:t>proc</a:t>
            </a:r>
            <a:r>
              <a:rPr lang="lt-LT" dirty="0"/>
              <a:t> – Lietuvoje 6 / 33,3proc.</a:t>
            </a:r>
          </a:p>
          <a:p>
            <a:r>
              <a:rPr lang="lt-LT" dirty="0"/>
              <a:t>Dirba: </a:t>
            </a:r>
            <a:r>
              <a:rPr lang="lt-LT" dirty="0" err="1"/>
              <a:t>sk</a:t>
            </a:r>
            <a:r>
              <a:rPr lang="lt-LT" dirty="0"/>
              <a:t>/</a:t>
            </a:r>
            <a:r>
              <a:rPr lang="lt-LT" dirty="0" err="1"/>
              <a:t>proc</a:t>
            </a:r>
            <a:r>
              <a:rPr lang="lt-LT" dirty="0"/>
              <a:t> – užsienyje- 1/5,5</a:t>
            </a:r>
          </a:p>
          <a:p>
            <a:r>
              <a:rPr lang="lt-LT" dirty="0"/>
              <a:t>Lietuvos Respublikos kariuomenė savanoris – 1 / 5,5 </a:t>
            </a:r>
            <a:r>
              <a:rPr lang="lt-LT" dirty="0" err="1"/>
              <a:t>proc</a:t>
            </a:r>
            <a:r>
              <a:rPr lang="lt-LT" dirty="0"/>
              <a:t>.</a:t>
            </a:r>
          </a:p>
          <a:p>
            <a:r>
              <a:rPr lang="lt-LT" dirty="0"/>
              <a:t>Nesimoko ir nedirba – 0</a:t>
            </a:r>
          </a:p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38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DARBOTVARKĖ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lt-LT" dirty="0"/>
              <a:t>Nustatytų pedagogų kvalifikacijos tobulinimo prioritetų 2019 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lt-LT" dirty="0" smtClean="0"/>
              <a:t>aptarimas (Metodinių grupių pirmininkai);</a:t>
            </a:r>
            <a:endParaRPr lang="lt-LT" dirty="0"/>
          </a:p>
          <a:p>
            <a:pPr lvl="0" hangingPunct="0"/>
            <a:r>
              <a:rPr lang="lt-LT" dirty="0"/>
              <a:t>Strateginio ir 2018 </a:t>
            </a:r>
            <a:r>
              <a:rPr lang="lt-LT" dirty="0" err="1"/>
              <a:t>m</a:t>
            </a:r>
            <a:r>
              <a:rPr lang="lt-LT" dirty="0"/>
              <a:t>. veiklos plano įgyvendinimo </a:t>
            </a:r>
            <a:r>
              <a:rPr lang="lt-LT" dirty="0" smtClean="0"/>
              <a:t>analizė</a:t>
            </a:r>
            <a:r>
              <a:rPr lang="lt-LT" dirty="0"/>
              <a:t> </a:t>
            </a:r>
            <a:r>
              <a:rPr lang="lt-LT" dirty="0" smtClean="0"/>
              <a:t>(Vidaus įsivertinimo grupė);</a:t>
            </a:r>
            <a:endParaRPr lang="lt-LT" dirty="0"/>
          </a:p>
          <a:p>
            <a:pPr lvl="0" hangingPunct="0"/>
            <a:r>
              <a:rPr lang="lt-LT" dirty="0"/>
              <a:t>Mokinių II-jo trimestro ugdymosi pažangos ir pasiekimų </a:t>
            </a:r>
            <a:r>
              <a:rPr lang="lt-LT" dirty="0" smtClean="0"/>
              <a:t>aptarimas (klasės auklėtojai ir direktoriaus pavaduotoja ugdymui K. Dilienė)</a:t>
            </a:r>
            <a:endParaRPr lang="lt-LT" dirty="0"/>
          </a:p>
          <a:p>
            <a:pPr lvl="0" hangingPunct="0"/>
            <a:r>
              <a:rPr lang="lt-LT" dirty="0"/>
              <a:t>Pamokų lankomumo palyginamosios analizės </a:t>
            </a:r>
            <a:r>
              <a:rPr lang="lt-LT" dirty="0" smtClean="0"/>
              <a:t>pristatymas (</a:t>
            </a:r>
            <a:r>
              <a:rPr lang="lt-LT" dirty="0" err="1" smtClean="0"/>
              <a:t>soc</a:t>
            </a:r>
            <a:r>
              <a:rPr lang="lt-LT" dirty="0" smtClean="0"/>
              <a:t>. pedagogė J. </a:t>
            </a:r>
            <a:r>
              <a:rPr lang="lt-LT" dirty="0" err="1" smtClean="0"/>
              <a:t>Veteikienė</a:t>
            </a:r>
            <a:r>
              <a:rPr lang="lt-LT" dirty="0" smtClean="0"/>
              <a:t>)</a:t>
            </a:r>
            <a:endParaRPr lang="lt-LT" dirty="0"/>
          </a:p>
          <a:p>
            <a:pPr lvl="0" hangingPunct="0"/>
            <a:r>
              <a:rPr lang="lt-LT" dirty="0"/>
              <a:t>Stebėtų pamokų aptarimas aspektu: vertinimas ir </a:t>
            </a:r>
            <a:r>
              <a:rPr lang="lt-LT" dirty="0" smtClean="0"/>
              <a:t>įsivertinimas (Metodinių  grupių pirmininkai)</a:t>
            </a:r>
            <a:endParaRPr lang="lt-LT" dirty="0"/>
          </a:p>
          <a:p>
            <a:r>
              <a:rPr lang="lt-LT" dirty="0"/>
              <a:t>6. Einamieji klausimai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6559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/>
              <a:t>Apibendrintų mokyklos </a:t>
            </a:r>
            <a:r>
              <a:rPr lang="lt-LT" sz="3600" dirty="0" smtClean="0"/>
              <a:t>VBE </a:t>
            </a:r>
            <a:r>
              <a:rPr lang="lt-LT" sz="3600" dirty="0"/>
              <a:t>rezultatų palyginimas su šalies ir savivaldybės mokyklų </a:t>
            </a:r>
            <a:r>
              <a:rPr lang="lt-LT" sz="3600" dirty="0" smtClean="0"/>
              <a:t>rezultatais</a:t>
            </a:r>
            <a:endParaRPr lang="lt-LT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488832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0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 smtClean="0"/>
              <a:t>I pusmečio ir VBE įvertinimų palyginimas Lietuvių </a:t>
            </a:r>
            <a:r>
              <a:rPr lang="lt-LT" sz="3600" dirty="0" err="1" smtClean="0"/>
              <a:t>k</a:t>
            </a:r>
            <a:r>
              <a:rPr lang="lt-LT" sz="3600" dirty="0" smtClean="0"/>
              <a:t>.</a:t>
            </a:r>
            <a:endParaRPr lang="lt-LT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82" y="1556792"/>
            <a:ext cx="737612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0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Matematika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77048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8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Biologija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79208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776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mtClean="0"/>
              <a:t> Istorija</a:t>
            </a:r>
            <a:endParaRPr lang="lt-L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2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2018-2019 </a:t>
            </a:r>
            <a:r>
              <a:rPr lang="lt-LT" dirty="0" err="1" smtClean="0"/>
              <a:t>m</a:t>
            </a:r>
            <a:r>
              <a:rPr lang="lt-LT" dirty="0" smtClean="0"/>
              <a:t>. </a:t>
            </a:r>
            <a:r>
              <a:rPr lang="lt-LT" dirty="0" err="1" smtClean="0"/>
              <a:t>m</a:t>
            </a:r>
            <a:r>
              <a:rPr lang="lt-LT" dirty="0" smtClean="0"/>
              <a:t>. ugdymo proceso prioritetai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lt-LT" sz="5400" dirty="0" smtClean="0"/>
              <a:t>Veiksniai, kuriuos privalome tobulinti ugdymo procese (pagal 2017-2018 </a:t>
            </a:r>
            <a:r>
              <a:rPr lang="lt-LT" sz="5400" dirty="0" err="1" smtClean="0"/>
              <a:t>m.m</a:t>
            </a:r>
            <a:r>
              <a:rPr lang="lt-LT" sz="5400" dirty="0" smtClean="0"/>
              <a:t>. ugdymo ir 2018 </a:t>
            </a:r>
            <a:r>
              <a:rPr lang="lt-LT" sz="5400" dirty="0" err="1" smtClean="0"/>
              <a:t>m</a:t>
            </a:r>
            <a:r>
              <a:rPr lang="lt-LT" sz="5400" dirty="0" smtClean="0"/>
              <a:t>. išorės vertinimo ataskaitą)</a:t>
            </a: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3915363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Pasiekimų asmeniškumas pamokoje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lt-LT" b="1" dirty="0"/>
              <a:t>TIKSLAS</a:t>
            </a:r>
            <a:r>
              <a:rPr lang="lt-LT" dirty="0"/>
              <a:t> - Sudaryti sąlygas mokiniams įsivertinti savo pasiekimus ir pažangą</a:t>
            </a:r>
            <a:r>
              <a:rPr lang="lt-LT" dirty="0" smtClean="0"/>
              <a:t>.</a:t>
            </a:r>
          </a:p>
          <a:p>
            <a:pPr marL="114300" indent="0">
              <a:buNone/>
            </a:pPr>
            <a:r>
              <a:rPr lang="lt-LT" b="1" dirty="0"/>
              <a:t>PRIEMONĖS</a:t>
            </a:r>
            <a:r>
              <a:rPr lang="lt-LT" dirty="0"/>
              <a:t> - Patirties dalijimasis su </a:t>
            </a:r>
            <a:r>
              <a:rPr lang="lt-LT" dirty="0" smtClean="0"/>
              <a:t>kolegomis; vedamos </a:t>
            </a:r>
            <a:r>
              <a:rPr lang="lt-LT" dirty="0"/>
              <a:t>šiuolaikinės </a:t>
            </a:r>
            <a:r>
              <a:rPr lang="lt-LT" dirty="0" smtClean="0"/>
              <a:t>pamokos; vertinimo </a:t>
            </a:r>
            <a:r>
              <a:rPr lang="lt-LT" dirty="0"/>
              <a:t>strategijų įvairovė pamokoje</a:t>
            </a:r>
            <a:r>
              <a:rPr lang="lt-LT" dirty="0" smtClean="0"/>
              <a:t>.</a:t>
            </a:r>
          </a:p>
          <a:p>
            <a:pPr marL="114300" indent="0">
              <a:buNone/>
            </a:pPr>
            <a:r>
              <a:rPr lang="lt-LT" b="1" dirty="0"/>
              <a:t>UŽDAVINIA</a:t>
            </a:r>
            <a:r>
              <a:rPr lang="lt-LT" dirty="0"/>
              <a:t>I - </a:t>
            </a:r>
            <a:r>
              <a:rPr lang="lt-LT" dirty="0" smtClean="0"/>
              <a:t>Kartą </a:t>
            </a:r>
            <a:r>
              <a:rPr lang="lt-LT" dirty="0"/>
              <a:t>per trimestrą, kiekvienas mokytojas veda atviras </a:t>
            </a:r>
            <a:r>
              <a:rPr lang="lt-LT" dirty="0" smtClean="0"/>
              <a:t>pamokas;  tinkamai </a:t>
            </a:r>
            <a:r>
              <a:rPr lang="lt-LT" dirty="0"/>
              <a:t>suformuluotas pamokos </a:t>
            </a:r>
            <a:r>
              <a:rPr lang="lt-LT" dirty="0" smtClean="0"/>
              <a:t>uždavinys: </a:t>
            </a:r>
          </a:p>
          <a:p>
            <a:pPr marL="114300" indent="0">
              <a:buNone/>
            </a:pPr>
            <a:r>
              <a:rPr lang="lt-LT" dirty="0" smtClean="0"/>
              <a:t>a) numatyti </a:t>
            </a:r>
            <a:r>
              <a:rPr lang="lt-LT" dirty="0"/>
              <a:t>ir aiškiai įvardinti vertinimo </a:t>
            </a:r>
            <a:r>
              <a:rPr lang="lt-LT" dirty="0" smtClean="0"/>
              <a:t>kriterijai;</a:t>
            </a:r>
            <a:endParaRPr lang="lt-LT" dirty="0"/>
          </a:p>
          <a:p>
            <a:pPr marL="114300" indent="0">
              <a:buNone/>
            </a:pPr>
            <a:r>
              <a:rPr lang="lt-LT" dirty="0" smtClean="0"/>
              <a:t>b) nuolatinis </a:t>
            </a:r>
            <a:r>
              <a:rPr lang="lt-LT" dirty="0"/>
              <a:t>mokinių informavimas apie jų daromą pažangą</a:t>
            </a:r>
          </a:p>
          <a:p>
            <a:pPr marL="114300" indent="0">
              <a:buNone/>
            </a:pPr>
            <a:r>
              <a:rPr lang="lt-LT" b="1" dirty="0" smtClean="0"/>
              <a:t>NUMATOMAS REZULTATAS </a:t>
            </a:r>
            <a:r>
              <a:rPr lang="lt-LT" dirty="0" smtClean="0"/>
              <a:t>- 70 </a:t>
            </a:r>
            <a:r>
              <a:rPr lang="lt-LT" dirty="0" err="1" smtClean="0"/>
              <a:t>proc</a:t>
            </a:r>
            <a:r>
              <a:rPr lang="lt-LT" dirty="0"/>
              <a:t>. mokytojų įvaldys įvairias vertinimo strategijas ir formas, kurias panaudos mokinių daromos pažangos stebėjimui.</a:t>
            </a:r>
          </a:p>
          <a:p>
            <a:pPr marL="114300" indent="0">
              <a:buNone/>
            </a:pPr>
            <a:endParaRPr lang="lt-LT" dirty="0"/>
          </a:p>
          <a:p>
            <a:pPr marL="11430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0688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Metodų įvairovė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TIKSLAS</a:t>
            </a:r>
            <a:r>
              <a:rPr lang="lt-LT" dirty="0"/>
              <a:t> - Siekti, kad pamokoje vyrautų šiuolaikinė mokymo(-si) paradigma</a:t>
            </a:r>
            <a:r>
              <a:rPr lang="lt-LT" dirty="0" smtClean="0"/>
              <a:t>.</a:t>
            </a:r>
          </a:p>
          <a:p>
            <a:r>
              <a:rPr lang="lt-LT" b="1" dirty="0"/>
              <a:t>PRIEMONĖS</a:t>
            </a:r>
            <a:r>
              <a:rPr lang="lt-LT" dirty="0"/>
              <a:t> </a:t>
            </a:r>
            <a:r>
              <a:rPr lang="lt-LT" dirty="0" smtClean="0"/>
              <a:t>- </a:t>
            </a:r>
            <a:r>
              <a:rPr lang="lt-LT" dirty="0"/>
              <a:t>Pamokos netradicinėje </a:t>
            </a:r>
            <a:r>
              <a:rPr lang="lt-LT" dirty="0" smtClean="0"/>
              <a:t>aplinkoje; vyrauja </a:t>
            </a:r>
            <a:r>
              <a:rPr lang="lt-LT" dirty="0"/>
              <a:t>aktyvūs mokymo(-si) </a:t>
            </a:r>
            <a:r>
              <a:rPr lang="lt-LT" dirty="0" smtClean="0"/>
              <a:t>metodai.</a:t>
            </a:r>
            <a:endParaRPr lang="lt-LT" dirty="0"/>
          </a:p>
          <a:p>
            <a:r>
              <a:rPr lang="lt-LT" b="1" dirty="0" smtClean="0"/>
              <a:t>UŽDAVINIAI</a:t>
            </a:r>
            <a:r>
              <a:rPr lang="lt-LT" dirty="0" smtClean="0"/>
              <a:t> –  Per </a:t>
            </a:r>
            <a:r>
              <a:rPr lang="lt-LT" dirty="0"/>
              <a:t>trimestrą kiekvienas mokytojas praveda bent po 3 pamokas netradicinėje </a:t>
            </a:r>
            <a:r>
              <a:rPr lang="lt-LT" dirty="0" smtClean="0"/>
              <a:t>aplinkoje; Įtraukti </a:t>
            </a:r>
            <a:r>
              <a:rPr lang="lt-LT" dirty="0"/>
              <a:t>tėvus į ugdymo </a:t>
            </a:r>
            <a:r>
              <a:rPr lang="lt-LT" dirty="0" smtClean="0"/>
              <a:t>procesą; Bendradarbiavimas </a:t>
            </a:r>
            <a:r>
              <a:rPr lang="lt-LT" dirty="0"/>
              <a:t>su rajono </a:t>
            </a:r>
            <a:r>
              <a:rPr lang="lt-LT" dirty="0" smtClean="0"/>
              <a:t>mokyklomis; Efektyviai </a:t>
            </a:r>
            <a:r>
              <a:rPr lang="lt-LT" dirty="0"/>
              <a:t>išnaudojamos netradicinio ugdymo </a:t>
            </a:r>
            <a:r>
              <a:rPr lang="lt-LT" dirty="0" smtClean="0"/>
              <a:t>dienos; </a:t>
            </a:r>
            <a:endParaRPr lang="lt-LT" dirty="0"/>
          </a:p>
          <a:p>
            <a:r>
              <a:rPr lang="lt-LT" b="1" dirty="0" smtClean="0"/>
              <a:t>NUMATOMAS </a:t>
            </a:r>
            <a:r>
              <a:rPr lang="lt-LT" b="1" dirty="0"/>
              <a:t>REZULTATAS </a:t>
            </a:r>
            <a:r>
              <a:rPr lang="lt-LT" dirty="0"/>
              <a:t>- Kiekvienas mokytojas veda bent 40 procentų daugiau pamokų, kuriose metodai yra orientuoti į mokymąsi, o ne į mokymą. </a:t>
            </a:r>
          </a:p>
        </p:txBody>
      </p:sp>
    </p:spTree>
    <p:extLst>
      <p:ext uri="{BB962C8B-B14F-4D97-AF65-F5344CB8AC3E}">
        <p14:creationId xmlns:p14="http://schemas.microsoft.com/office/powerpoint/2010/main" val="2454250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Vertinimas ugdant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TIKSLAS</a:t>
            </a:r>
            <a:r>
              <a:rPr lang="lt-LT" dirty="0"/>
              <a:t> - Siekti, kad vertinimas kaip grįžtamasis ryšys taptų tikslingas ir </a:t>
            </a:r>
            <a:r>
              <a:rPr lang="lt-LT" dirty="0" smtClean="0"/>
              <a:t>nuoseklus</a:t>
            </a:r>
          </a:p>
          <a:p>
            <a:r>
              <a:rPr lang="lt-LT" b="1" dirty="0" smtClean="0"/>
              <a:t>PRIEMONĖS</a:t>
            </a:r>
            <a:r>
              <a:rPr lang="lt-LT" dirty="0" smtClean="0"/>
              <a:t> </a:t>
            </a:r>
            <a:r>
              <a:rPr lang="lt-LT" dirty="0"/>
              <a:t>- </a:t>
            </a:r>
            <a:r>
              <a:rPr lang="lt-LT" dirty="0" smtClean="0"/>
              <a:t>Praktinis </a:t>
            </a:r>
            <a:r>
              <a:rPr lang="lt-LT" dirty="0"/>
              <a:t>mokinių  vertinimo ir informavimo apie pasiekimus </a:t>
            </a:r>
            <a:r>
              <a:rPr lang="lt-LT" dirty="0" smtClean="0"/>
              <a:t>taikymas; </a:t>
            </a:r>
            <a:r>
              <a:rPr lang="lt-LT" dirty="0"/>
              <a:t>Sistemingas vertinimo ir jo panaudojimo ugdymo proceso koregavimui, planavimas.</a:t>
            </a:r>
          </a:p>
          <a:p>
            <a:r>
              <a:rPr lang="lt-LT" b="1" dirty="0" smtClean="0"/>
              <a:t>UŽDAVINIAI</a:t>
            </a:r>
            <a:r>
              <a:rPr lang="lt-LT" dirty="0" smtClean="0"/>
              <a:t> </a:t>
            </a:r>
            <a:r>
              <a:rPr lang="lt-LT" dirty="0"/>
              <a:t>–  </a:t>
            </a:r>
            <a:r>
              <a:rPr lang="lt-LT" dirty="0" smtClean="0"/>
              <a:t>Kiekvienas </a:t>
            </a:r>
            <a:r>
              <a:rPr lang="lt-LT" dirty="0"/>
              <a:t>mokytojas teikia aiškią ir konkrečią informaciją apie mokinio daromą </a:t>
            </a:r>
            <a:r>
              <a:rPr lang="lt-LT" dirty="0" smtClean="0"/>
              <a:t>pažangą; </a:t>
            </a:r>
            <a:r>
              <a:rPr lang="lt-LT" dirty="0"/>
              <a:t>Vertinimo kriterijai su mokiniais yra aptariami, mokiniai yra informuojami, kada ir kaip jie bus taikomi</a:t>
            </a:r>
            <a:r>
              <a:rPr lang="lt-LT" dirty="0" smtClean="0"/>
              <a:t>.</a:t>
            </a:r>
            <a:endParaRPr lang="lt-LT" dirty="0"/>
          </a:p>
          <a:p>
            <a:r>
              <a:rPr lang="lt-LT" b="1" dirty="0"/>
              <a:t>NUMATOMAS REZULTATAS </a:t>
            </a:r>
            <a:r>
              <a:rPr lang="lt-LT" dirty="0"/>
              <a:t>-Dauguma mokytojų pamokoje naudos įvairius vertinimo būdus ir formas.</a:t>
            </a:r>
          </a:p>
        </p:txBody>
      </p:sp>
    </p:spTree>
    <p:extLst>
      <p:ext uri="{BB962C8B-B14F-4D97-AF65-F5344CB8AC3E}">
        <p14:creationId xmlns:p14="http://schemas.microsoft.com/office/powerpoint/2010/main" val="875910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Mokymasis virtualioje aplinkoje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TIKSLAS</a:t>
            </a:r>
            <a:r>
              <a:rPr lang="lt-LT" dirty="0"/>
              <a:t> – Efektyvinti virtualių ugdymosi aplinkų panaudojimą pamokoje. </a:t>
            </a:r>
          </a:p>
          <a:p>
            <a:r>
              <a:rPr lang="lt-LT" b="1" dirty="0" smtClean="0"/>
              <a:t>PRIEMONĖS</a:t>
            </a:r>
            <a:r>
              <a:rPr lang="lt-LT" dirty="0"/>
              <a:t> – Efektyviai ir tikslingai naudoti IKT </a:t>
            </a:r>
            <a:r>
              <a:rPr lang="lt-LT" dirty="0" smtClean="0"/>
              <a:t>priemones; IKT </a:t>
            </a:r>
            <a:r>
              <a:rPr lang="lt-LT" dirty="0"/>
              <a:t>naudojimo pamokoje poveikio analizavimas.</a:t>
            </a:r>
          </a:p>
          <a:p>
            <a:endParaRPr lang="lt-LT" dirty="0" smtClean="0"/>
          </a:p>
          <a:p>
            <a:r>
              <a:rPr lang="lt-LT" b="1" dirty="0" smtClean="0"/>
              <a:t>UŽDAVINIAI</a:t>
            </a:r>
            <a:r>
              <a:rPr lang="lt-LT" dirty="0"/>
              <a:t> –Mažėja mokytojų dirbančių su vadovėliais ir pratybomis, kaip pagrindinėmis mokymosi </a:t>
            </a:r>
            <a:r>
              <a:rPr lang="lt-LT" dirty="0" smtClean="0"/>
              <a:t>priemonėmis; Kartą </a:t>
            </a:r>
            <a:r>
              <a:rPr lang="lt-LT" dirty="0"/>
              <a:t>per trimestrą, metodinėse grupėse yra analizuojami ugdymosi rezultatai, kai pamokose mokytojai efektyviai ir tikslingai naudoja IKT priemones.</a:t>
            </a:r>
          </a:p>
          <a:p>
            <a:r>
              <a:rPr lang="lt-LT" b="1" dirty="0" smtClean="0"/>
              <a:t>NUMATOMAS </a:t>
            </a:r>
            <a:r>
              <a:rPr lang="lt-LT" b="1" dirty="0"/>
              <a:t>REZULTATAS </a:t>
            </a:r>
            <a:r>
              <a:rPr lang="lt-LT" dirty="0"/>
              <a:t>-Dauguma mokytojų naudoja virtualias mokymosi priemones.</a:t>
            </a:r>
          </a:p>
        </p:txBody>
      </p:sp>
    </p:spTree>
    <p:extLst>
      <p:ext uri="{BB962C8B-B14F-4D97-AF65-F5344CB8AC3E}">
        <p14:creationId xmlns:p14="http://schemas.microsoft.com/office/powerpoint/2010/main" val="2835685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/>
              <a:t>Nustatytų pedagogų kvalifikacijos tobulinimo prioritetų 2019 </a:t>
            </a:r>
            <a:r>
              <a:rPr lang="lt-LT" sz="3600" dirty="0" err="1"/>
              <a:t>m</a:t>
            </a:r>
            <a:r>
              <a:rPr lang="lt-LT" sz="3600" dirty="0"/>
              <a:t>. aptarimas</a:t>
            </a:r>
            <a:endParaRPr lang="lt-LT" sz="36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IKT naudojimas pamokose;</a:t>
            </a:r>
          </a:p>
          <a:p>
            <a:r>
              <a:rPr lang="lt-LT" dirty="0"/>
              <a:t>Teorijos ir praktikos dermė ugdymo procese;</a:t>
            </a:r>
          </a:p>
          <a:p>
            <a:r>
              <a:rPr lang="lt-LT" dirty="0"/>
              <a:t>Kaip pritaikyti žaidybines situacijas pamokoje;</a:t>
            </a:r>
          </a:p>
          <a:p>
            <a:r>
              <a:rPr lang="lt-LT" dirty="0"/>
              <a:t>Darbo su emocijų ir elgesio sutrikimų turinčiais mokiniais, specifika;</a:t>
            </a:r>
          </a:p>
          <a:p>
            <a:r>
              <a:rPr lang="lt-LT" dirty="0"/>
              <a:t>Kaip rengti metodines priemones naudojant IKT;</a:t>
            </a:r>
          </a:p>
          <a:p>
            <a:r>
              <a:rPr lang="lt-LT" dirty="0"/>
              <a:t>Refleksija ir įsivertinimas;</a:t>
            </a:r>
          </a:p>
          <a:p>
            <a:r>
              <a:rPr lang="lt-LT" dirty="0"/>
              <a:t>Nuotoliniai mokymai;</a:t>
            </a:r>
          </a:p>
          <a:p>
            <a:r>
              <a:rPr lang="lt-LT" dirty="0"/>
              <a:t>Dalykiniai ir psichologiniai seminarai;</a:t>
            </a:r>
          </a:p>
          <a:p>
            <a:r>
              <a:rPr lang="lt-LT" dirty="0"/>
              <a:t>Dalykiniai, teoriniai ir praktiniai seminarai.</a:t>
            </a:r>
          </a:p>
          <a:p>
            <a:r>
              <a:rPr lang="lt-LT" dirty="0"/>
              <a:t> </a:t>
            </a:r>
          </a:p>
          <a:p>
            <a:r>
              <a:rPr lang="lt-LT" b="1" dirty="0"/>
              <a:t>PASTABA:</a:t>
            </a:r>
            <a:r>
              <a:rPr lang="lt-LT" dirty="0"/>
              <a:t> Seminarų pranešėjai – mokytojai praktikai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11904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Nuolatinis profesinis tobulėjimas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TIKSLAS</a:t>
            </a:r>
            <a:r>
              <a:rPr lang="lt-LT" dirty="0"/>
              <a:t> </a:t>
            </a:r>
            <a:r>
              <a:rPr lang="lt-LT" dirty="0" smtClean="0"/>
              <a:t>– Parengti </a:t>
            </a:r>
            <a:r>
              <a:rPr lang="lt-LT" dirty="0"/>
              <a:t>bendrą mokytojų kvalifikacijos planą</a:t>
            </a:r>
            <a:r>
              <a:rPr lang="lt-LT" dirty="0" smtClean="0"/>
              <a:t>.</a:t>
            </a:r>
          </a:p>
          <a:p>
            <a:r>
              <a:rPr lang="lt-LT" b="1" dirty="0" smtClean="0"/>
              <a:t>PRIEMONĖS</a:t>
            </a:r>
            <a:r>
              <a:rPr lang="lt-LT" dirty="0"/>
              <a:t> –Tikslingai planuojama profesinė </a:t>
            </a:r>
            <a:r>
              <a:rPr lang="lt-LT" dirty="0" smtClean="0"/>
              <a:t>veikla; Efektyvinti </a:t>
            </a:r>
            <a:r>
              <a:rPr lang="lt-LT" dirty="0"/>
              <a:t>gerosios patirties sklaidą.</a:t>
            </a:r>
          </a:p>
          <a:p>
            <a:r>
              <a:rPr lang="lt-LT" b="1" dirty="0" smtClean="0"/>
              <a:t>UŽDAVINIAI</a:t>
            </a:r>
            <a:r>
              <a:rPr lang="lt-LT" dirty="0"/>
              <a:t> –Kiekvienas mokytojas įsivertina savo veiklą, jos rezultatus ir numato būtinas profesinio tobulėjimo </a:t>
            </a:r>
            <a:r>
              <a:rPr lang="lt-LT" dirty="0" smtClean="0"/>
              <a:t>sritis; Kiekvienas </a:t>
            </a:r>
            <a:r>
              <a:rPr lang="lt-LT" dirty="0"/>
              <a:t>mokytojas dalyvauja bent 1 seminare, kuriame tobulina savo IKT pamokoje naudojimo </a:t>
            </a:r>
            <a:r>
              <a:rPr lang="lt-LT" dirty="0" smtClean="0"/>
              <a:t>kvalifikaciją. </a:t>
            </a:r>
            <a:r>
              <a:rPr lang="lt-LT" b="1" dirty="0" smtClean="0"/>
              <a:t>NUMATOMAS </a:t>
            </a:r>
            <a:r>
              <a:rPr lang="lt-LT" b="1" dirty="0"/>
              <a:t>REZULTATAS </a:t>
            </a:r>
            <a:r>
              <a:rPr lang="lt-LT" dirty="0" smtClean="0"/>
              <a:t>- Mokytojai </a:t>
            </a:r>
            <a:r>
              <a:rPr lang="lt-LT" dirty="0"/>
              <a:t>veda atviras pamokas, dalijasi gerąją patirtimi metodinėse grupėse, kartą per mokslo metus, pristato vieną savo „stipriąją“ veiklą mokytojams.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9680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Strateginio ir 2018 </a:t>
            </a:r>
            <a:r>
              <a:rPr lang="lt-LT" dirty="0" err="1"/>
              <a:t>m</a:t>
            </a:r>
            <a:r>
              <a:rPr lang="lt-LT" dirty="0"/>
              <a:t>. veiklos plano įgyvendinimo analizė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4250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4000" dirty="0"/>
              <a:t>Mokinių II-jo trimestro ugdymosi pažangos ir pasiekimų aptarimas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1-4 klasių;</a:t>
            </a:r>
          </a:p>
          <a:p>
            <a:r>
              <a:rPr lang="lt-LT" dirty="0" smtClean="0"/>
              <a:t>5-8 klasių;</a:t>
            </a:r>
          </a:p>
          <a:p>
            <a:r>
              <a:rPr lang="lt-LT" dirty="0" smtClean="0"/>
              <a:t>I-II klasių;</a:t>
            </a:r>
          </a:p>
          <a:p>
            <a:r>
              <a:rPr lang="lt-LT" dirty="0" smtClean="0"/>
              <a:t>III-IV klasių.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709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 smtClean="0"/>
              <a:t>NACIONALINIAI MOKINIŲ PASIEKIMŲ PATIKRINIMO REZULTATAI</a:t>
            </a:r>
            <a:br>
              <a:rPr lang="lt-LT" sz="3600" dirty="0" smtClean="0"/>
            </a:br>
            <a:r>
              <a:rPr lang="lt-LT" sz="3600" dirty="0" smtClean="0"/>
              <a:t>2 klasė</a:t>
            </a:r>
            <a:endParaRPr lang="lt-LT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576"/>
            <a:ext cx="7620000" cy="472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70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NMPP: 2 klasė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 algn="ctr">
              <a:buClr>
                <a:srgbClr val="A9A57C"/>
              </a:buClr>
              <a:buNone/>
            </a:pPr>
            <a:r>
              <a:rPr lang="lt-LT" sz="1800" b="1" dirty="0" smtClean="0">
                <a:solidFill>
                  <a:srgbClr val="2F2B20"/>
                </a:solidFill>
              </a:rPr>
              <a:t>2 </a:t>
            </a:r>
            <a:r>
              <a:rPr lang="lt-LT" sz="1800" b="1" dirty="0">
                <a:solidFill>
                  <a:srgbClr val="2F2B20"/>
                </a:solidFill>
              </a:rPr>
              <a:t>klasės rezultatai svyruoja tarp pagrindinio  ir aukštesniojo lygmens. </a:t>
            </a:r>
            <a:r>
              <a:rPr lang="lt-LT" sz="1800" b="1" dirty="0" smtClean="0">
                <a:solidFill>
                  <a:srgbClr val="2F2B20"/>
                </a:solidFill>
              </a:rPr>
              <a:t>Geri </a:t>
            </a:r>
            <a:r>
              <a:rPr lang="lt-LT" sz="1800" b="1" dirty="0">
                <a:solidFill>
                  <a:srgbClr val="2F2B20"/>
                </a:solidFill>
              </a:rPr>
              <a:t>rezultatai </a:t>
            </a:r>
            <a:r>
              <a:rPr lang="lt-LT" sz="1800" b="1" dirty="0" smtClean="0">
                <a:solidFill>
                  <a:srgbClr val="2F2B20"/>
                </a:solidFill>
              </a:rPr>
              <a:t>rašymo </a:t>
            </a:r>
            <a:r>
              <a:rPr lang="lt-LT" sz="1800" b="1" dirty="0">
                <a:solidFill>
                  <a:srgbClr val="2F2B20"/>
                </a:solidFill>
              </a:rPr>
              <a:t>(</a:t>
            </a:r>
            <a:r>
              <a:rPr lang="lt-LT" sz="1800" b="1" dirty="0" smtClean="0">
                <a:solidFill>
                  <a:srgbClr val="2F2B20"/>
                </a:solidFill>
              </a:rPr>
              <a:t>teksto kūrimo)  ir skaitymo srityse, o prastesni  matematikos srityje</a:t>
            </a:r>
            <a:r>
              <a:rPr lang="lt-LT" sz="1800" b="1" dirty="0">
                <a:solidFill>
                  <a:srgbClr val="2F2B20"/>
                </a:solidFill>
              </a:rPr>
              <a:t>.</a:t>
            </a:r>
          </a:p>
          <a:p>
            <a:pPr lvl="0" algn="ctr">
              <a:buClr>
                <a:srgbClr val="A9A57C"/>
              </a:buClr>
            </a:pPr>
            <a:r>
              <a:rPr lang="lt-LT" sz="1800" b="1" dirty="0">
                <a:solidFill>
                  <a:srgbClr val="2F2B20"/>
                </a:solidFill>
              </a:rPr>
              <a:t>Tobulintinos sritys: </a:t>
            </a:r>
          </a:p>
          <a:p>
            <a:pPr lvl="0">
              <a:buClr>
                <a:srgbClr val="A9A57C"/>
              </a:buClr>
            </a:pPr>
            <a:r>
              <a:rPr lang="lt-LT" sz="2000" b="1" dirty="0">
                <a:solidFill>
                  <a:srgbClr val="2F2B20"/>
                </a:solidFill>
              </a:rPr>
              <a:t>Matematikoje: </a:t>
            </a:r>
          </a:p>
          <a:p>
            <a:pPr lvl="0">
              <a:buClr>
                <a:srgbClr val="A9A57C"/>
              </a:buClr>
            </a:pPr>
            <a:r>
              <a:rPr lang="lt-LT" sz="2000" dirty="0" smtClean="0">
                <a:solidFill>
                  <a:srgbClr val="2F2B20"/>
                </a:solidFill>
              </a:rPr>
              <a:t>Taikymai</a:t>
            </a:r>
            <a:endParaRPr lang="lt-LT" sz="2000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lt-LT" sz="2000" b="1" dirty="0">
                <a:solidFill>
                  <a:srgbClr val="2F2B20"/>
                </a:solidFill>
              </a:rPr>
              <a:t>Skaityme: </a:t>
            </a:r>
          </a:p>
          <a:p>
            <a:pPr lvl="0">
              <a:buClr>
                <a:srgbClr val="A9A57C"/>
              </a:buClr>
            </a:pPr>
            <a:r>
              <a:rPr lang="lt-LT" sz="2000" dirty="0" smtClean="0">
                <a:solidFill>
                  <a:srgbClr val="2F2B20"/>
                </a:solidFill>
              </a:rPr>
              <a:t>Aukštesnieji mąstymo gebėjimai</a:t>
            </a:r>
            <a:endParaRPr lang="lt-LT" sz="2000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lt-LT" sz="2000" b="1" dirty="0">
                <a:solidFill>
                  <a:srgbClr val="2F2B20"/>
                </a:solidFill>
              </a:rPr>
              <a:t>Rašyme: </a:t>
            </a:r>
          </a:p>
          <a:p>
            <a:pPr lvl="0">
              <a:buClr>
                <a:srgbClr val="A9A57C"/>
              </a:buClr>
            </a:pPr>
            <a:r>
              <a:rPr lang="lt-LT" sz="2000" dirty="0" smtClean="0">
                <a:solidFill>
                  <a:srgbClr val="2F2B20"/>
                </a:solidFill>
              </a:rPr>
              <a:t>Raštingumas</a:t>
            </a:r>
            <a:endParaRPr lang="lt-LT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3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>
                <a:solidFill>
                  <a:srgbClr val="675E47"/>
                </a:solidFill>
              </a:rPr>
              <a:t>NACIONALINIAI MOKINIŲ PASIEKIMŲ PATIKRINIMO REZULTATAI</a:t>
            </a:r>
            <a:br>
              <a:rPr lang="lt-LT" sz="3600" dirty="0">
                <a:solidFill>
                  <a:srgbClr val="675E47"/>
                </a:solidFill>
              </a:rPr>
            </a:br>
            <a:r>
              <a:rPr lang="lt-LT" sz="3600" dirty="0" smtClean="0">
                <a:solidFill>
                  <a:srgbClr val="675E47"/>
                </a:solidFill>
              </a:rPr>
              <a:t>4 </a:t>
            </a:r>
            <a:r>
              <a:rPr lang="lt-LT" sz="3600" dirty="0">
                <a:solidFill>
                  <a:srgbClr val="675E47"/>
                </a:solidFill>
              </a:rPr>
              <a:t>klasė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1" y="1600200"/>
            <a:ext cx="740523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65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NMPP: 4 klasė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 algn="ctr">
              <a:buClr>
                <a:srgbClr val="A9A57C"/>
              </a:buClr>
              <a:buNone/>
            </a:pPr>
            <a:r>
              <a:rPr lang="lt-LT" sz="1800" b="1" dirty="0" smtClean="0">
                <a:solidFill>
                  <a:srgbClr val="2F2B20"/>
                </a:solidFill>
              </a:rPr>
              <a:t>4 </a:t>
            </a:r>
            <a:r>
              <a:rPr lang="lt-LT" sz="1800" b="1" dirty="0">
                <a:solidFill>
                  <a:srgbClr val="2F2B20"/>
                </a:solidFill>
              </a:rPr>
              <a:t>klasės rezultatai svyruoja tarp </a:t>
            </a:r>
            <a:r>
              <a:rPr lang="lt-LT" sz="1800" b="1" dirty="0" smtClean="0">
                <a:solidFill>
                  <a:srgbClr val="2F2B20"/>
                </a:solidFill>
              </a:rPr>
              <a:t>pagrindinio  ir aukštesniojo lygmens</a:t>
            </a:r>
            <a:r>
              <a:rPr lang="lt-LT" sz="1800" b="1" dirty="0">
                <a:solidFill>
                  <a:srgbClr val="2F2B20"/>
                </a:solidFill>
              </a:rPr>
              <a:t>. </a:t>
            </a:r>
            <a:r>
              <a:rPr lang="lt-LT" sz="1800" b="1" dirty="0" smtClean="0">
                <a:solidFill>
                  <a:srgbClr val="2F2B20"/>
                </a:solidFill>
              </a:rPr>
              <a:t>Labai geri rezultatai pasaulio pažinimo ir matematikos</a:t>
            </a:r>
            <a:r>
              <a:rPr lang="lt-LT" sz="1800" b="1" dirty="0">
                <a:solidFill>
                  <a:srgbClr val="2F2B20"/>
                </a:solidFill>
              </a:rPr>
              <a:t>, prastesni </a:t>
            </a:r>
            <a:r>
              <a:rPr lang="lt-LT" sz="1800" b="1" dirty="0" smtClean="0">
                <a:solidFill>
                  <a:srgbClr val="2F2B20"/>
                </a:solidFill>
              </a:rPr>
              <a:t>rašymo </a:t>
            </a:r>
            <a:r>
              <a:rPr lang="lt-LT" sz="1800" b="1" dirty="0">
                <a:solidFill>
                  <a:srgbClr val="2F2B20"/>
                </a:solidFill>
              </a:rPr>
              <a:t>srityse.</a:t>
            </a:r>
          </a:p>
          <a:p>
            <a:pPr lvl="0" algn="ctr">
              <a:buClr>
                <a:srgbClr val="A9A57C"/>
              </a:buClr>
            </a:pPr>
            <a:r>
              <a:rPr lang="lt-LT" sz="1800" b="1" dirty="0">
                <a:solidFill>
                  <a:srgbClr val="2F2B20"/>
                </a:solidFill>
              </a:rPr>
              <a:t>Tobulintinos sritys: </a:t>
            </a:r>
          </a:p>
          <a:p>
            <a:pPr lvl="0">
              <a:buClr>
                <a:srgbClr val="A9A57C"/>
              </a:buClr>
            </a:pPr>
            <a:r>
              <a:rPr lang="lt-LT" sz="2000" b="1" dirty="0">
                <a:solidFill>
                  <a:srgbClr val="2F2B20"/>
                </a:solidFill>
              </a:rPr>
              <a:t>Matematikoje: </a:t>
            </a:r>
          </a:p>
          <a:p>
            <a:pPr lvl="0">
              <a:buClr>
                <a:srgbClr val="A9A57C"/>
              </a:buClr>
            </a:pPr>
            <a:r>
              <a:rPr lang="lt-LT" sz="2000" dirty="0">
                <a:solidFill>
                  <a:srgbClr val="2F2B20"/>
                </a:solidFill>
              </a:rPr>
              <a:t>Aukštesnieji mąstymo gebėjimai</a:t>
            </a:r>
          </a:p>
          <a:p>
            <a:pPr lvl="0">
              <a:buClr>
                <a:srgbClr val="A9A57C"/>
              </a:buClr>
            </a:pPr>
            <a:r>
              <a:rPr lang="lt-LT" sz="2000" b="1" dirty="0" smtClean="0">
                <a:solidFill>
                  <a:srgbClr val="2F2B20"/>
                </a:solidFill>
              </a:rPr>
              <a:t>Skaityme</a:t>
            </a:r>
            <a:r>
              <a:rPr lang="lt-LT" sz="2000" b="1" dirty="0">
                <a:solidFill>
                  <a:srgbClr val="2F2B20"/>
                </a:solidFill>
              </a:rPr>
              <a:t>: </a:t>
            </a:r>
          </a:p>
          <a:p>
            <a:pPr lvl="0">
              <a:buClr>
                <a:srgbClr val="A9A57C"/>
              </a:buClr>
            </a:pPr>
            <a:r>
              <a:rPr lang="lt-LT" sz="2000" dirty="0" smtClean="0">
                <a:solidFill>
                  <a:srgbClr val="2F2B20"/>
                </a:solidFill>
              </a:rPr>
              <a:t>Interpretavimas ir idėjų generavimas</a:t>
            </a:r>
            <a:endParaRPr lang="lt-LT" sz="2000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lt-LT" sz="2000" b="1" dirty="0">
                <a:solidFill>
                  <a:srgbClr val="2F2B20"/>
                </a:solidFill>
              </a:rPr>
              <a:t>Rašyme: </a:t>
            </a:r>
          </a:p>
          <a:p>
            <a:pPr lvl="0">
              <a:buClr>
                <a:srgbClr val="A9A57C"/>
              </a:buClr>
            </a:pPr>
            <a:r>
              <a:rPr lang="lt-LT" sz="2000" dirty="0" smtClean="0">
                <a:solidFill>
                  <a:srgbClr val="2F2B20"/>
                </a:solidFill>
              </a:rPr>
              <a:t>Raštingumas</a:t>
            </a:r>
          </a:p>
          <a:p>
            <a:pPr lvl="0">
              <a:buClr>
                <a:srgbClr val="A9A57C"/>
              </a:buClr>
            </a:pPr>
            <a:r>
              <a:rPr lang="lt-LT" sz="2000" b="1" dirty="0" smtClean="0">
                <a:solidFill>
                  <a:srgbClr val="2F2B20"/>
                </a:solidFill>
              </a:rPr>
              <a:t>Pasaulio pažinime:</a:t>
            </a:r>
          </a:p>
          <a:p>
            <a:pPr lvl="0">
              <a:buClr>
                <a:srgbClr val="A9A57C"/>
              </a:buClr>
            </a:pPr>
            <a:r>
              <a:rPr lang="lt-LT" sz="2000" dirty="0" smtClean="0">
                <a:solidFill>
                  <a:srgbClr val="2F2B20"/>
                </a:solidFill>
              </a:rPr>
              <a:t>Aukštesnio lygio mąstymo gebėjimai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27283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timumas">
  <a:themeElements>
    <a:clrScheme name="Gretimumas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etimumas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2222</TotalTime>
  <Words>1246</Words>
  <Application>Microsoft Office PowerPoint</Application>
  <PresentationFormat>Demonstracija ekrane (4:3)</PresentationFormat>
  <Paragraphs>282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30</vt:i4>
      </vt:variant>
    </vt:vector>
  </HeadingPairs>
  <TitlesOfParts>
    <vt:vector size="31" baseType="lpstr">
      <vt:lpstr>Gretimumas</vt:lpstr>
      <vt:lpstr>MOKYTOJŲ TARYBOS POSĖDIS II TRIMESTRO REZULTATAI</vt:lpstr>
      <vt:lpstr>DARBOTVARKĖ</vt:lpstr>
      <vt:lpstr>Nustatytų pedagogų kvalifikacijos tobulinimo prioritetų 2019 m. aptarimas</vt:lpstr>
      <vt:lpstr>Strateginio ir 2018 m. veiklos plano įgyvendinimo analizė</vt:lpstr>
      <vt:lpstr>Mokinių II-jo trimestro ugdymosi pažangos ir pasiekimų aptarimas</vt:lpstr>
      <vt:lpstr>NACIONALINIAI MOKINIŲ PASIEKIMŲ PATIKRINIMO REZULTATAI 2 klasė</vt:lpstr>
      <vt:lpstr>NMPP: 2 klasė</vt:lpstr>
      <vt:lpstr>NACIONALINIAI MOKINIŲ PASIEKIMŲ PATIKRINIMO REZULTATAI 4 klasė</vt:lpstr>
      <vt:lpstr>NMPP: 4 klasė</vt:lpstr>
      <vt:lpstr>NACIONALINIAI MOKINIŲ PASIEKIMŲ PATIKRINIMO REZULTATAI 6 klasė</vt:lpstr>
      <vt:lpstr>NMPP: 6 klasė</vt:lpstr>
      <vt:lpstr>NACIONALINIAI MOKINIŲ PASIEKIMŲ PATIKRINIMO REZULTATAI 8 klasė</vt:lpstr>
      <vt:lpstr>NMPP: 8 klasė</vt:lpstr>
      <vt:lpstr>PUPP rezultatai</vt:lpstr>
      <vt:lpstr>II klasės mokinių užsienio kalbos (RUSŲ) pasiekimų lygio nustatymo rezultatai</vt:lpstr>
      <vt:lpstr>II klasės mokinių užsienio kalbos (ANGLŲ) pasiekimų lygio nustatymo rezultatai</vt:lpstr>
      <vt:lpstr>Mokykliniai BE</vt:lpstr>
      <vt:lpstr>VBE rezultatai</vt:lpstr>
      <vt:lpstr>Tolesnė abiturientų veikla</vt:lpstr>
      <vt:lpstr>Apibendrintų mokyklos VBE rezultatų palyginimas su šalies ir savivaldybės mokyklų rezultatais</vt:lpstr>
      <vt:lpstr>I pusmečio ir VBE įvertinimų palyginimas Lietuvių k.</vt:lpstr>
      <vt:lpstr>Matematika</vt:lpstr>
      <vt:lpstr>Biologija</vt:lpstr>
      <vt:lpstr> Istorija</vt:lpstr>
      <vt:lpstr>2018-2019 m. m. ugdymo proceso prioritetai</vt:lpstr>
      <vt:lpstr>Pasiekimų asmeniškumas pamokoje</vt:lpstr>
      <vt:lpstr>Metodų įvairovė</vt:lpstr>
      <vt:lpstr>Vertinimas ugdant</vt:lpstr>
      <vt:lpstr>Mokymasis virtualioje aplinkoje</vt:lpstr>
      <vt:lpstr>Nuolatinis profesinis tobulėjimas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Žėrutė</dc:creator>
  <cp:lastModifiedBy>Žėrutė</cp:lastModifiedBy>
  <cp:revision>285</cp:revision>
  <cp:lastPrinted>2018-10-24T12:05:48Z</cp:lastPrinted>
  <dcterms:created xsi:type="dcterms:W3CDTF">2016-12-05T14:01:20Z</dcterms:created>
  <dcterms:modified xsi:type="dcterms:W3CDTF">2019-03-14T10:12:18Z</dcterms:modified>
</cp:coreProperties>
</file>